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80" r:id="rId4"/>
    <p:sldId id="303" r:id="rId5"/>
    <p:sldId id="297" r:id="rId6"/>
    <p:sldId id="298" r:id="rId7"/>
    <p:sldId id="299" r:id="rId8"/>
    <p:sldId id="300" r:id="rId9"/>
    <p:sldId id="291" r:id="rId10"/>
    <p:sldId id="281" r:id="rId11"/>
    <p:sldId id="307" r:id="rId12"/>
    <p:sldId id="308" r:id="rId13"/>
    <p:sldId id="309" r:id="rId14"/>
    <p:sldId id="292" r:id="rId15"/>
    <p:sldId id="293" r:id="rId16"/>
    <p:sldId id="294" r:id="rId17"/>
    <p:sldId id="295" r:id="rId18"/>
    <p:sldId id="296" r:id="rId19"/>
    <p:sldId id="310" r:id="rId20"/>
    <p:sldId id="287" r:id="rId21"/>
    <p:sldId id="290" r:id="rId22"/>
    <p:sldId id="311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33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269">
          <p15:clr>
            <a:srgbClr val="A4A3A4"/>
          </p15:clr>
        </p15:guide>
        <p15:guide id="4" pos="549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2502" y="-870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002060"/>
                </a:solidFill>
                <a:latin typeface="Tahoma" pitchFamily="34" charset="0"/>
              </a:rPr>
              <a:t>7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– Array 2</a:t>
            </a:r>
          </a:p>
          <a:p>
            <a:pPr>
              <a:lnSpc>
                <a:spcPct val="90000"/>
              </a:lnSpc>
            </a:pP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이</a:t>
            </a:r>
            <a:r>
              <a:rPr lang="ko-KR" altLang="en-US" kern="0" dirty="0">
                <a:latin typeface="+mj-ea"/>
                <a:ea typeface="+mj-ea"/>
              </a:rPr>
              <a:t>진</a:t>
            </a:r>
            <a:r>
              <a:rPr lang="ko-KR" altLang="en-US" kern="0" dirty="0" smtClean="0">
                <a:latin typeface="+mj-ea"/>
                <a:ea typeface="+mj-ea"/>
              </a:rPr>
              <a:t>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정렬된 배열을 </a:t>
            </a:r>
            <a:r>
              <a:rPr lang="ko-KR" altLang="en-US" dirty="0"/>
              <a:t>중간의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을 검사하며 </a:t>
            </a:r>
            <a:r>
              <a:rPr lang="ko-KR" altLang="en-US" kern="0" dirty="0" smtClean="0">
                <a:latin typeface="+mj-ea"/>
                <a:ea typeface="+mj-ea"/>
              </a:rPr>
              <a:t>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이 </a:t>
            </a:r>
            <a:r>
              <a:rPr lang="ko-KR" altLang="en-US" dirty="0"/>
              <a:t>만약 찾는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searchKey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</a:t>
            </a:r>
            <a:r>
              <a:rPr lang="ko-KR" altLang="en-US" dirty="0"/>
              <a:t>크면 그 값은 새로운 </a:t>
            </a:r>
            <a:r>
              <a:rPr lang="ko-KR" altLang="en-US" dirty="0" smtClean="0"/>
              <a:t>최고 값</a:t>
            </a:r>
            <a:r>
              <a:rPr lang="en-US" altLang="ko-KR" dirty="0" smtClean="0"/>
              <a:t>(high)</a:t>
            </a:r>
            <a:r>
              <a:rPr lang="ko-KR" altLang="en-US" dirty="0" smtClean="0"/>
              <a:t>이 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작으면 그 값은 새로운 </a:t>
            </a:r>
            <a:r>
              <a:rPr lang="ko-KR" altLang="en-US" dirty="0" smtClean="0"/>
              <a:t>최저 값</a:t>
            </a:r>
            <a:r>
              <a:rPr lang="en-US" altLang="ko-KR" dirty="0" smtClean="0"/>
              <a:t>(low)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585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20064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506909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9992" y="621964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76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1688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5232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35644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7800" y="5598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1805179" y="5069093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62793" y="4315587"/>
            <a:ext cx="545342" cy="738648"/>
            <a:chOff x="4049901" y="3439049"/>
            <a:chExt cx="545342" cy="738648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049901" y="3439049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low</a:t>
              </a:r>
              <a:endParaRPr lang="ko-KR" altLang="en-US" b="1" dirty="0">
                <a:latin typeface="Tahoma (제목)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78417" y="4330445"/>
            <a:ext cx="636713" cy="738648"/>
            <a:chOff x="4049901" y="3439049"/>
            <a:chExt cx="636713" cy="738648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49901" y="343904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high</a:t>
              </a:r>
              <a:endParaRPr lang="ko-KR" altLang="en-US" b="1" dirty="0">
                <a:latin typeface="Tahoma (제목)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562833" y="4330445"/>
            <a:ext cx="891591" cy="738648"/>
            <a:chOff x="3861231" y="3439049"/>
            <a:chExt cx="891591" cy="738648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61231" y="3439049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middle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3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이</a:t>
            </a:r>
            <a:r>
              <a:rPr lang="ko-KR" altLang="en-US" kern="0" dirty="0">
                <a:latin typeface="+mj-ea"/>
                <a:ea typeface="+mj-ea"/>
              </a:rPr>
              <a:t>진</a:t>
            </a:r>
            <a:r>
              <a:rPr lang="ko-KR" altLang="en-US" kern="0" dirty="0" smtClean="0">
                <a:latin typeface="+mj-ea"/>
                <a:ea typeface="+mj-ea"/>
              </a:rPr>
              <a:t>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정렬된 배열을 </a:t>
            </a:r>
            <a:r>
              <a:rPr lang="ko-KR" altLang="en-US" dirty="0"/>
              <a:t>중간의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을 검사하며 </a:t>
            </a:r>
            <a:r>
              <a:rPr lang="ko-KR" altLang="en-US" kern="0" dirty="0" smtClean="0">
                <a:latin typeface="+mj-ea"/>
                <a:ea typeface="+mj-ea"/>
              </a:rPr>
              <a:t>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이 </a:t>
            </a:r>
            <a:r>
              <a:rPr lang="ko-KR" altLang="en-US" dirty="0"/>
              <a:t>만약 찾는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searchKey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</a:t>
            </a:r>
            <a:r>
              <a:rPr lang="ko-KR" altLang="en-US" dirty="0"/>
              <a:t>크면 그 값은 새로운 </a:t>
            </a:r>
            <a:r>
              <a:rPr lang="ko-KR" altLang="en-US" dirty="0" smtClean="0"/>
              <a:t>최고 값</a:t>
            </a:r>
            <a:r>
              <a:rPr lang="en-US" altLang="ko-KR" dirty="0" smtClean="0"/>
              <a:t>(high)</a:t>
            </a:r>
            <a:r>
              <a:rPr lang="ko-KR" altLang="en-US" dirty="0" smtClean="0"/>
              <a:t>이 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작으면 그 값은 새로운 </a:t>
            </a:r>
            <a:r>
              <a:rPr lang="ko-KR" altLang="en-US" dirty="0" smtClean="0"/>
              <a:t>최저 값</a:t>
            </a:r>
            <a:r>
              <a:rPr lang="en-US" altLang="ko-KR" dirty="0" smtClean="0"/>
              <a:t>(low)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585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20064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506909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9992" y="621964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76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1688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5232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35644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7800" y="5598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1805179" y="5069093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562833" y="4330445"/>
            <a:ext cx="894797" cy="738648"/>
            <a:chOff x="3861231" y="3439049"/>
            <a:chExt cx="894797" cy="738648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61231" y="3439049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search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1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이</a:t>
            </a:r>
            <a:r>
              <a:rPr lang="ko-KR" altLang="en-US" kern="0" dirty="0">
                <a:latin typeface="+mj-ea"/>
                <a:ea typeface="+mj-ea"/>
              </a:rPr>
              <a:t>진</a:t>
            </a:r>
            <a:r>
              <a:rPr lang="ko-KR" altLang="en-US" kern="0" dirty="0" smtClean="0">
                <a:latin typeface="+mj-ea"/>
                <a:ea typeface="+mj-ea"/>
              </a:rPr>
              <a:t>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정렬된 배열을 </a:t>
            </a:r>
            <a:r>
              <a:rPr lang="ko-KR" altLang="en-US" dirty="0"/>
              <a:t>중간의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을 검사하며 </a:t>
            </a:r>
            <a:r>
              <a:rPr lang="ko-KR" altLang="en-US" kern="0" dirty="0" smtClean="0">
                <a:latin typeface="+mj-ea"/>
                <a:ea typeface="+mj-ea"/>
              </a:rPr>
              <a:t>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이 </a:t>
            </a:r>
            <a:r>
              <a:rPr lang="ko-KR" altLang="en-US" dirty="0"/>
              <a:t>만약 찾는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searchKey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</a:t>
            </a:r>
            <a:r>
              <a:rPr lang="ko-KR" altLang="en-US" dirty="0"/>
              <a:t>크면 그 값은 새로운 </a:t>
            </a:r>
            <a:r>
              <a:rPr lang="ko-KR" altLang="en-US" dirty="0" smtClean="0"/>
              <a:t>최고 값</a:t>
            </a:r>
            <a:r>
              <a:rPr lang="en-US" altLang="ko-KR" dirty="0" smtClean="0"/>
              <a:t>(high)</a:t>
            </a:r>
            <a:r>
              <a:rPr lang="ko-KR" altLang="en-US" dirty="0" smtClean="0"/>
              <a:t>이 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작으면 그 값은 새로운 </a:t>
            </a:r>
            <a:r>
              <a:rPr lang="ko-KR" altLang="en-US" dirty="0" smtClean="0"/>
              <a:t>최저 값</a:t>
            </a:r>
            <a:r>
              <a:rPr lang="en-US" altLang="ko-KR" dirty="0" smtClean="0"/>
              <a:t>(low)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585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20064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506909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9992" y="621964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76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1688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5232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35644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7800" y="5598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1805179" y="5069093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262793" y="4315587"/>
            <a:ext cx="545342" cy="738648"/>
            <a:chOff x="4049901" y="3439049"/>
            <a:chExt cx="545342" cy="738648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49901" y="3439049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low</a:t>
              </a:r>
              <a:endParaRPr lang="ko-KR" altLang="en-US" b="1" dirty="0">
                <a:latin typeface="Tahoma (제목)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43487" y="4325818"/>
            <a:ext cx="636713" cy="738648"/>
            <a:chOff x="4049901" y="3439049"/>
            <a:chExt cx="636713" cy="738648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49901" y="343904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high</a:t>
              </a:r>
              <a:endParaRPr lang="ko-KR" altLang="en-US" b="1" dirty="0">
                <a:latin typeface="Tahoma (제목)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89668" y="403744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middle</a:t>
            </a:r>
            <a:endParaRPr lang="ko-KR" altLang="en-US" b="1" dirty="0">
              <a:latin typeface="Tahoma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4039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이</a:t>
            </a:r>
            <a:r>
              <a:rPr lang="ko-KR" altLang="en-US" kern="0" dirty="0">
                <a:latin typeface="+mj-ea"/>
                <a:ea typeface="+mj-ea"/>
              </a:rPr>
              <a:t>진</a:t>
            </a:r>
            <a:r>
              <a:rPr lang="ko-KR" altLang="en-US" kern="0" dirty="0" smtClean="0">
                <a:latin typeface="+mj-ea"/>
                <a:ea typeface="+mj-ea"/>
              </a:rPr>
              <a:t>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정렬된 배열을 </a:t>
            </a:r>
            <a:r>
              <a:rPr lang="ko-KR" altLang="en-US" dirty="0"/>
              <a:t>중간의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을 검사하며 </a:t>
            </a:r>
            <a:r>
              <a:rPr lang="ko-KR" altLang="en-US" kern="0" dirty="0" smtClean="0">
                <a:latin typeface="+mj-ea"/>
                <a:ea typeface="+mj-ea"/>
              </a:rPr>
              <a:t>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중앙값</a:t>
            </a:r>
            <a:r>
              <a:rPr lang="en-US" altLang="ko-KR" dirty="0" smtClean="0"/>
              <a:t>(middle)</a:t>
            </a:r>
            <a:r>
              <a:rPr lang="ko-KR" altLang="en-US" dirty="0" smtClean="0"/>
              <a:t>이 </a:t>
            </a:r>
            <a:r>
              <a:rPr lang="ko-KR" altLang="en-US" dirty="0"/>
              <a:t>만약 찾는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searchKey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</a:t>
            </a:r>
            <a:r>
              <a:rPr lang="ko-KR" altLang="en-US" dirty="0"/>
              <a:t>크면 그 값은 새로운 </a:t>
            </a:r>
            <a:r>
              <a:rPr lang="ko-KR" altLang="en-US" dirty="0" smtClean="0"/>
              <a:t>최고 값</a:t>
            </a:r>
            <a:r>
              <a:rPr lang="en-US" altLang="ko-KR" dirty="0" smtClean="0"/>
              <a:t>(high)</a:t>
            </a:r>
            <a:r>
              <a:rPr lang="ko-KR" altLang="en-US" dirty="0" smtClean="0"/>
              <a:t>이 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작으면 그 값은 새로운 </a:t>
            </a:r>
            <a:r>
              <a:rPr lang="ko-KR" altLang="en-US" dirty="0" smtClean="0"/>
              <a:t>최저 값</a:t>
            </a:r>
            <a:r>
              <a:rPr lang="en-US" altLang="ko-KR" dirty="0" smtClean="0"/>
              <a:t>(low)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585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20064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5069094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506909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9992" y="621964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76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1688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75232" y="559870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35644" y="559870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7800" y="5598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1805179" y="5069093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216719" y="4328140"/>
            <a:ext cx="718466" cy="740953"/>
            <a:chOff x="3963050" y="3436744"/>
            <a:chExt cx="718466" cy="740953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63050" y="343674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Find!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0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탐색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556792"/>
            <a:ext cx="5239253" cy="48245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501008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03237"/>
              </p:ext>
            </p:extLst>
          </p:nvPr>
        </p:nvGraphicFramePr>
        <p:xfrm>
          <a:off x="1331640" y="4293096"/>
          <a:ext cx="25008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77"/>
                <a:gridCol w="500177"/>
                <a:gridCol w="500177"/>
                <a:gridCol w="500177"/>
                <a:gridCol w="500177"/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1596"/>
              </p:ext>
            </p:extLst>
          </p:nvPr>
        </p:nvGraphicFramePr>
        <p:xfrm>
          <a:off x="5148064" y="4005064"/>
          <a:ext cx="2135560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90"/>
                <a:gridCol w="533890"/>
                <a:gridCol w="533890"/>
                <a:gridCol w="533890"/>
              </a:tblGrid>
              <a:tr h="3840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다차원 배열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기존의 배열은 </a:t>
            </a:r>
            <a:r>
              <a:rPr lang="en-US" altLang="ko-KR" kern="0" dirty="0" smtClean="0">
                <a:latin typeface="+mj-ea"/>
                <a:ea typeface="+mj-ea"/>
              </a:rPr>
              <a:t>1</a:t>
            </a:r>
            <a:r>
              <a:rPr lang="ko-KR" altLang="en-US" kern="0" dirty="0" smtClean="0">
                <a:latin typeface="+mj-ea"/>
                <a:ea typeface="+mj-ea"/>
              </a:rPr>
              <a:t>차원 인 것과 달리 다중 차원으로 이루어진 배열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 smtClean="0">
                <a:latin typeface="+mj-ea"/>
                <a:ea typeface="+mj-ea"/>
              </a:rPr>
              <a:t>2</a:t>
            </a:r>
            <a:r>
              <a:rPr lang="ko-KR" altLang="en-US" kern="0" dirty="0" smtClean="0">
                <a:latin typeface="+mj-ea"/>
                <a:ea typeface="+mj-ea"/>
              </a:rPr>
              <a:t>차원 배열은 행과 열로 이루어져 있다</a:t>
            </a:r>
            <a:r>
              <a:rPr lang="en-US" altLang="ko-KR" kern="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55892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55892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5921" y="521990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array[5]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0405" y="52199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array[3][4]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9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4451604" cy="2808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356992"/>
            <a:ext cx="1008112" cy="6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동적 메모리 할당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</a:t>
            </a:r>
            <a:r>
              <a:rPr lang="en-US" altLang="ko-KR" dirty="0" err="1" smtClean="0"/>
              <a:t>alloc</a:t>
            </a:r>
            <a:r>
              <a:rPr lang="ko-KR" altLang="en-US" dirty="0" smtClean="0"/>
              <a:t>은 메모리 크기를 바이트 단위로 받으며</a:t>
            </a:r>
            <a:r>
              <a:rPr lang="en-US" altLang="ko-KR" dirty="0" smtClean="0"/>
              <a:t>, </a:t>
            </a:r>
            <a:r>
              <a:rPr lang="ko-KR" altLang="en-US" dirty="0"/>
              <a:t>할당된 공간의 값들은 바꾸지 않는다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calloc</a:t>
            </a:r>
            <a:r>
              <a:rPr lang="ko-KR" altLang="en-US" dirty="0"/>
              <a:t>는 메모리 크기를 두 값으로 나누어 전달받으며</a:t>
            </a:r>
            <a:r>
              <a:rPr lang="en-US" altLang="ko-KR" dirty="0"/>
              <a:t>, </a:t>
            </a:r>
            <a:r>
              <a:rPr lang="ko-KR" altLang="en-US" dirty="0"/>
              <a:t>할당된 공간의 값을 모두 </a:t>
            </a:r>
            <a:r>
              <a:rPr lang="en-US" altLang="ko-KR" dirty="0"/>
              <a:t>0</a:t>
            </a:r>
            <a:r>
              <a:rPr lang="ko-KR" altLang="en-US" dirty="0"/>
              <a:t>으로 바꾼다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free</a:t>
            </a:r>
            <a:r>
              <a:rPr lang="ko-KR" altLang="en-US" kern="0" dirty="0" smtClean="0">
                <a:latin typeface="+mj-ea"/>
                <a:ea typeface="+mj-ea"/>
              </a:rPr>
              <a:t>는 동적으로 할당된 공간을 다</a:t>
            </a:r>
            <a:r>
              <a:rPr lang="en-US" altLang="ko-KR" kern="0" dirty="0" smtClean="0">
                <a:latin typeface="+mj-ea"/>
                <a:ea typeface="+mj-ea"/>
              </a:rPr>
              <a:t> </a:t>
            </a:r>
            <a:r>
              <a:rPr lang="ko-KR" altLang="en-US" kern="0" dirty="0" smtClean="0">
                <a:latin typeface="+mj-ea"/>
                <a:ea typeface="+mj-ea"/>
              </a:rPr>
              <a:t>사용한 후 해제할 때 사용한다</a:t>
            </a:r>
            <a:r>
              <a:rPr lang="en-US" altLang="ko-KR" kern="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3688" y="4869160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void </a:t>
            </a:r>
            <a:r>
              <a:rPr lang="en-US" altLang="ko-KR" b="1" dirty="0" err="1"/>
              <a:t>malloc</a:t>
            </a:r>
            <a:r>
              <a:rPr lang="en-US" altLang="ko-KR" b="1" dirty="0"/>
              <a:t> ( </a:t>
            </a:r>
            <a:r>
              <a:rPr lang="ko-KR" altLang="en-US" b="1" dirty="0" smtClean="0"/>
              <a:t>할당할 메모리의 바이트 크기</a:t>
            </a:r>
            <a:r>
              <a:rPr lang="en-US" altLang="ko-KR" b="1" dirty="0" smtClean="0"/>
              <a:t> );</a:t>
            </a:r>
          </a:p>
          <a:p>
            <a:r>
              <a:rPr lang="en-US" altLang="ko-KR" b="1" dirty="0" smtClean="0"/>
              <a:t>Void </a:t>
            </a:r>
            <a:r>
              <a:rPr lang="en-US" altLang="ko-KR" b="1" dirty="0" err="1"/>
              <a:t>calloc</a:t>
            </a:r>
            <a:r>
              <a:rPr lang="en-US" altLang="ko-KR" b="1" dirty="0"/>
              <a:t> ( </a:t>
            </a:r>
            <a:r>
              <a:rPr lang="ko-KR" altLang="en-US" b="1" dirty="0" smtClean="0"/>
              <a:t>메모리의 </a:t>
            </a:r>
            <a:r>
              <a:rPr lang="ko-KR" altLang="en-US" b="1" dirty="0" err="1" smtClean="0"/>
              <a:t>갯수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할당할 메모리 하나의 크기</a:t>
            </a:r>
            <a:r>
              <a:rPr lang="en-US" altLang="ko-KR" b="1" dirty="0" smtClean="0"/>
              <a:t> );</a:t>
            </a:r>
          </a:p>
          <a:p>
            <a:r>
              <a:rPr lang="en-US" altLang="ko-KR" b="1" dirty="0" smtClean="0"/>
              <a:t>void </a:t>
            </a:r>
            <a:r>
              <a:rPr lang="en-US" altLang="ko-KR" b="1" dirty="0"/>
              <a:t>free( </a:t>
            </a:r>
            <a:r>
              <a:rPr lang="ko-KR" altLang="en-US" b="1" dirty="0" smtClean="0"/>
              <a:t>해제할 공간의 주소</a:t>
            </a:r>
            <a:r>
              <a:rPr lang="en-US" altLang="ko-KR" b="1" dirty="0" smtClean="0"/>
              <a:t> </a:t>
            </a:r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 </a:t>
            </a:r>
            <a:r>
              <a:rPr lang="en-US" altLang="ko-KR" dirty="0" smtClean="0"/>
              <a:t>example (1/2)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772816"/>
            <a:ext cx="4929831" cy="2952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852936"/>
            <a:ext cx="864096" cy="3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 </a:t>
            </a:r>
            <a:r>
              <a:rPr lang="en-US" altLang="ko-KR" dirty="0" smtClean="0"/>
              <a:t>example (2/2)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4968552" cy="4393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852936"/>
            <a:ext cx="1080120" cy="6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87630" y="1929256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14612" y="2000240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선형 탐색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87630" y="2862715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87630" y="3838969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887630" y="4815224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2252" y="201342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Ⅰ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2252" y="2946883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Ⅱ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2252" y="392313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Ⅲ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2252" y="489939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Ⅳ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4612" y="2926572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dirty="0" smtClean="0">
                <a:latin typeface="Arial"/>
                <a:ea typeface="HY견고딕"/>
              </a:rPr>
              <a:t>이</a:t>
            </a:r>
            <a:r>
              <a:rPr lang="ko-KR" altLang="en-US" dirty="0">
                <a:latin typeface="Arial"/>
                <a:ea typeface="HY견고딕"/>
              </a:rPr>
              <a:t>진</a:t>
            </a: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 탐색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14612" y="3901576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dirty="0" smtClean="0">
                <a:latin typeface="Arial"/>
                <a:ea typeface="HY견고딕"/>
              </a:rPr>
              <a:t>다차원 배열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612" y="4877173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동적 메모리 할당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3080360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3123218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두 번째로 큰 수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(15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8254" y="1424176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144" y="1467034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4725" y="1815390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다중 배열 정렬</a:t>
            </a:r>
            <a:endParaRPr lang="en-US" altLang="ko-KR" b="1" dirty="0" smtClean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(15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8254" y="4736544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144" y="4779402"/>
            <a:ext cx="1986689" cy="1343044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8422" y="5138442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대소문자 변환</a:t>
            </a:r>
            <a:endParaRPr lang="en-US" altLang="ko-KR" b="1" dirty="0" smtClean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(20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8" y="3233030"/>
            <a:ext cx="6045245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정렬되지 않은 배열에서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두 번째로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큰 값을 찾는 프로그램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작성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배열이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{30,15,8,9,20}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일 때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508" y="1565023"/>
            <a:ext cx="6048451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2*3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배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이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있을 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각 행을 오름차순으로 정렬하고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출력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2*3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배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열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이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array[2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][3] = {{3, 6, 5}, {2, 4, 1}}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일 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출력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: 3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5 6</a:t>
            </a:r>
          </a:p>
          <a:p>
            <a:pPr lvl="1">
              <a:spcBef>
                <a:spcPts val="10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 1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2 4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3508" y="4876611"/>
            <a:ext cx="605326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문자열 크기와 문자열을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 받아 동적 메모리 할당 후 각 문자 별로 소문자이면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대문자로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대문자이면 소문자로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바꿔주는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프로그램을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작성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3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↲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Aab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↲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aAB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97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908720"/>
            <a:ext cx="8229600" cy="431968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/>
              <a:t>두 이차원 배열을 입력 받아 행렬의 곱셈 연산 후 출력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en-US" altLang="ko-KR" kern="0" dirty="0" smtClean="0"/>
              <a:t>array1[num1][num2], array2[num2][num3]</a:t>
            </a:r>
            <a:r>
              <a:rPr lang="ko-KR" altLang="en-US" kern="0" dirty="0" smtClean="0"/>
              <a:t>의 두 행렬을 입력 받아 </a:t>
            </a:r>
            <a:r>
              <a:rPr lang="en-US" altLang="ko-KR" kern="0" dirty="0" smtClean="0"/>
              <a:t>result[num1][num3] </a:t>
            </a:r>
            <a:r>
              <a:rPr lang="ko-KR" altLang="en-US" kern="0" dirty="0" smtClean="0"/>
              <a:t>을 출력하시오</a:t>
            </a:r>
            <a:r>
              <a:rPr lang="en-US" altLang="ko-KR" kern="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kern="0" dirty="0" smtClean="0"/>
              <a:t>num1, num2, num3 </a:t>
            </a:r>
            <a:r>
              <a:rPr lang="ko-KR" altLang="en-US" kern="0" dirty="0" smtClean="0"/>
              <a:t>을 먼저 </a:t>
            </a:r>
            <a:r>
              <a:rPr lang="en-US" altLang="ko-KR" kern="0" dirty="0" err="1" smtClean="0"/>
              <a:t>scanf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로 입력 받아 </a:t>
            </a:r>
            <a:r>
              <a:rPr lang="en-US" altLang="ko-KR" kern="0" dirty="0" smtClean="0"/>
              <a:t>array1, array2 </a:t>
            </a:r>
            <a:r>
              <a:rPr lang="ko-KR" altLang="en-US" kern="0" dirty="0" smtClean="0"/>
              <a:t>를 동적 메모리 할당한 후 두 행렬의 내용을 입력 받아 행렬의 곱셈 연산 수행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예시</a:t>
            </a:r>
            <a:endParaRPr lang="ko-KR" altLang="en-US" kern="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kern="0" dirty="0"/>
              <a:t>행렬 크기 입력</a:t>
            </a:r>
            <a:r>
              <a:rPr lang="en-US" altLang="ko-KR" kern="0" dirty="0"/>
              <a:t>: 2 3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kern="0" dirty="0"/>
              <a:t>행렬 내용 입력</a:t>
            </a:r>
            <a:r>
              <a:rPr lang="en-US" altLang="ko-KR" kern="0" dirty="0"/>
              <a:t>: 1 2 3 1 2 3 1 2 3 1 2 </a:t>
            </a:r>
            <a:r>
              <a:rPr lang="en-US" altLang="ko-KR" kern="0" dirty="0" smtClean="0"/>
              <a:t>3</a:t>
            </a:r>
            <a:endParaRPr lang="en-US" altLang="ko-KR" kern="0" dirty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출력</a:t>
            </a:r>
            <a:endParaRPr lang="ko-KR" altLang="en-US" kern="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kern="0" dirty="0"/>
              <a:t>13 13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kern="0" dirty="0"/>
              <a:t>13 </a:t>
            </a:r>
            <a:r>
              <a:rPr lang="en-US" altLang="ko-KR" kern="0" dirty="0" smtClean="0"/>
              <a:t>13</a:t>
            </a:r>
            <a:endParaRPr lang="en-US" altLang="ko-KR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5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추가 설명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127184" y="2889795"/>
            <a:ext cx="7015736" cy="1590159"/>
            <a:chOff x="716762" y="4408114"/>
            <a:chExt cx="7015736" cy="1590159"/>
          </a:xfrm>
        </p:grpSpPr>
        <p:grpSp>
          <p:nvGrpSpPr>
            <p:cNvPr id="10" name="그룹 9"/>
            <p:cNvGrpSpPr/>
            <p:nvPr/>
          </p:nvGrpSpPr>
          <p:grpSpPr>
            <a:xfrm>
              <a:off x="716762" y="4408114"/>
              <a:ext cx="1939955" cy="1510427"/>
              <a:chOff x="189240" y="2636912"/>
              <a:chExt cx="1939955" cy="15104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27047" y="2636912"/>
                <a:ext cx="737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1 2 3</a:t>
                </a:r>
              </a:p>
              <a:p>
                <a:r>
                  <a:rPr lang="en-US" altLang="ko-KR" dirty="0" smtClean="0"/>
                  <a:t>1 2 3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89240" y="3501008"/>
                <a:ext cx="19399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 smtClean="0"/>
                  <a:t>이차원배</a:t>
                </a:r>
                <a:r>
                  <a:rPr lang="ko-KR" altLang="en-US" dirty="0"/>
                  <a:t>열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two_dim1[2][3]</a:t>
                </a:r>
                <a:endParaRPr lang="ko-KR" altLang="en-US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347864" y="4410483"/>
              <a:ext cx="1939955" cy="1587790"/>
              <a:chOff x="1972785" y="1600444"/>
              <a:chExt cx="1939955" cy="158779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40435" y="1600444"/>
                <a:ext cx="6046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1 2 </a:t>
                </a:r>
              </a:p>
              <a:p>
                <a:r>
                  <a:rPr lang="en-US" altLang="ko-KR" dirty="0" smtClean="0"/>
                  <a:t>3 1</a:t>
                </a:r>
              </a:p>
              <a:p>
                <a:r>
                  <a:rPr lang="en-US" altLang="ko-KR" dirty="0" smtClean="0"/>
                  <a:t>2 3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972785" y="2541903"/>
                <a:ext cx="19399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/>
                  <a:t>이차원배열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two_dim2[3][2]</a:t>
                </a:r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33370" y="4501622"/>
              <a:ext cx="1499128" cy="1496651"/>
              <a:chOff x="4219337" y="1695328"/>
              <a:chExt cx="1499128" cy="149665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219337" y="2545648"/>
                <a:ext cx="14991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dirty="0" smtClean="0"/>
                  <a:t>이차원배</a:t>
                </a:r>
                <a:r>
                  <a:rPr lang="ko-KR" altLang="en-US" dirty="0"/>
                  <a:t>열</a:t>
                </a:r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result[2][2]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71998" y="1695328"/>
                <a:ext cx="7938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13 13</a:t>
                </a:r>
              </a:p>
              <a:p>
                <a:r>
                  <a:rPr lang="en-US" altLang="ko-KR" dirty="0" smtClean="0"/>
                  <a:t>13 13</a:t>
                </a:r>
                <a:endParaRPr lang="ko-KR" alt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353758" y="4681029"/>
              <a:ext cx="409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=</a:t>
              </a:r>
              <a:endParaRPr lang="ko-KR" alt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3420" y="4674588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X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428076" y="1553441"/>
            <a:ext cx="6261145" cy="923330"/>
            <a:chOff x="1627365" y="1588209"/>
            <a:chExt cx="6261145" cy="923330"/>
          </a:xfrm>
        </p:grpSpPr>
        <p:grpSp>
          <p:nvGrpSpPr>
            <p:cNvPr id="18" name="그룹 17"/>
            <p:cNvGrpSpPr/>
            <p:nvPr/>
          </p:nvGrpSpPr>
          <p:grpSpPr>
            <a:xfrm>
              <a:off x="1627365" y="1588209"/>
              <a:ext cx="2155242" cy="923330"/>
              <a:chOff x="624193" y="1562308"/>
              <a:chExt cx="2155242" cy="92333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2084149" y="1697617"/>
                <a:ext cx="695286" cy="7642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624193" y="1736434"/>
                <a:ext cx="858055" cy="5760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3568" y="1700808"/>
                <a:ext cx="73930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 b c</a:t>
                </a:r>
              </a:p>
              <a:p>
                <a:r>
                  <a:rPr lang="en-US" altLang="ko-KR" dirty="0" smtClean="0"/>
                  <a:t>d e f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67274" y="1562308"/>
                <a:ext cx="532518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g h</a:t>
                </a:r>
              </a:p>
              <a:p>
                <a:pPr algn="ctr"/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j</a:t>
                </a:r>
              </a:p>
              <a:p>
                <a:pPr algn="ctr"/>
                <a:r>
                  <a:rPr lang="en-US" altLang="ko-KR" dirty="0" smtClean="0"/>
                  <a:t>k l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718520" y="1805950"/>
              <a:ext cx="3169990" cy="646331"/>
              <a:chOff x="4096139" y="1916832"/>
              <a:chExt cx="3169990" cy="646331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6408074" y="1960447"/>
                <a:ext cx="858055" cy="5760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096139" y="1951965"/>
                <a:ext cx="858055" cy="5760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11960" y="1916832"/>
                <a:ext cx="293541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a*</a:t>
                </a:r>
                <a:r>
                  <a:rPr lang="en-US" altLang="ko-KR" dirty="0" err="1" smtClean="0"/>
                  <a:t>g+b</a:t>
                </a:r>
                <a:r>
                  <a:rPr lang="en-US" altLang="ko-KR" dirty="0" smtClean="0"/>
                  <a:t>*</a:t>
                </a:r>
                <a:r>
                  <a:rPr lang="en-US" altLang="ko-KR" dirty="0" err="1" smtClean="0"/>
                  <a:t>i+c</a:t>
                </a:r>
                <a:r>
                  <a:rPr lang="en-US" altLang="ko-KR" dirty="0" smtClean="0"/>
                  <a:t>*k a*</a:t>
                </a:r>
                <a:r>
                  <a:rPr lang="en-US" altLang="ko-KR" dirty="0" err="1" smtClean="0"/>
                  <a:t>h+b</a:t>
                </a:r>
                <a:r>
                  <a:rPr lang="en-US" altLang="ko-KR" dirty="0" smtClean="0"/>
                  <a:t>*</a:t>
                </a:r>
                <a:r>
                  <a:rPr lang="en-US" altLang="ko-KR" dirty="0" err="1" smtClean="0"/>
                  <a:t>j+c</a:t>
                </a:r>
                <a:r>
                  <a:rPr lang="en-US" altLang="ko-KR" dirty="0" smtClean="0"/>
                  <a:t>*l</a:t>
                </a:r>
              </a:p>
              <a:p>
                <a:pPr algn="ctr"/>
                <a:r>
                  <a:rPr lang="en-US" altLang="ko-KR" dirty="0" smtClean="0"/>
                  <a:t>d*</a:t>
                </a:r>
                <a:r>
                  <a:rPr lang="en-US" altLang="ko-KR" dirty="0" err="1" smtClean="0"/>
                  <a:t>g+e</a:t>
                </a:r>
                <a:r>
                  <a:rPr lang="en-US" altLang="ko-KR" dirty="0" smtClean="0"/>
                  <a:t>*</a:t>
                </a:r>
                <a:r>
                  <a:rPr lang="en-US" altLang="ko-KR" dirty="0" err="1" smtClean="0"/>
                  <a:t>i+f</a:t>
                </a:r>
                <a:r>
                  <a:rPr lang="en-US" altLang="ko-KR" dirty="0" smtClean="0"/>
                  <a:t>*k d*</a:t>
                </a:r>
                <a:r>
                  <a:rPr lang="en-US" altLang="ko-KR" dirty="0" err="1" smtClean="0"/>
                  <a:t>h+e</a:t>
                </a:r>
                <a:r>
                  <a:rPr lang="en-US" altLang="ko-KR" dirty="0" smtClean="0"/>
                  <a:t>*</a:t>
                </a:r>
                <a:r>
                  <a:rPr lang="en-US" altLang="ko-KR" dirty="0" err="1" smtClean="0"/>
                  <a:t>j+f</a:t>
                </a:r>
                <a:r>
                  <a:rPr lang="en-US" altLang="ko-KR" dirty="0" smtClean="0"/>
                  <a:t>*l</a:t>
                </a:r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601982" y="1872415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X</a:t>
              </a:r>
              <a:endParaRPr lang="ko-KR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84934" y="1841638"/>
              <a:ext cx="409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=</a:t>
              </a:r>
              <a:endParaRPr lang="ko-KR" altLang="en-US" sz="28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49603" y="5755811"/>
            <a:ext cx="7516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two_dim1,</a:t>
            </a:r>
            <a:r>
              <a:rPr lang="ko-KR" altLang="en-US" dirty="0" smtClean="0"/>
              <a:t> </a:t>
            </a:r>
            <a:r>
              <a:rPr lang="en-US" altLang="ko-KR" dirty="0" smtClean="0"/>
              <a:t>two_dim2 </a:t>
            </a:r>
            <a:r>
              <a:rPr lang="ko-KR" altLang="en-US" dirty="0" smtClean="0"/>
              <a:t>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이차원 배열의 크기를 반드시 </a:t>
            </a:r>
            <a:r>
              <a:rPr lang="en-US" altLang="ko-KR" dirty="0" err="1" smtClean="0"/>
              <a:t>scanf</a:t>
            </a:r>
            <a:r>
              <a:rPr lang="ko-KR" altLang="en-US" dirty="0" smtClean="0"/>
              <a:t>로 받고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calloc</a:t>
            </a:r>
            <a:r>
              <a:rPr lang="ko-KR" altLang="en-US" dirty="0" smtClean="0"/>
              <a:t>을 이용하여 이차원배열 동적 메모리 할당을 한 후 배열의 내용을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다시 한번 </a:t>
            </a:r>
            <a:r>
              <a:rPr lang="en-US" altLang="ko-KR" dirty="0" err="1" smtClean="0"/>
              <a:t>scanf</a:t>
            </a:r>
            <a:r>
              <a:rPr lang="ko-KR" altLang="en-US" dirty="0" smtClean="0"/>
              <a:t>로 받고 위의 행렬의 곱셈 연산을 한 후 출력하세요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9552" y="1340768"/>
            <a:ext cx="8136904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2040" y="497297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행렬의 곱셈 예시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8864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탐색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선형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배열의 처음부터 순차적으로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작은 크기의 배열이나 정렬되지 않은 배열에 사용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0064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4184285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992" y="558658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1276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11688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75232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35644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47800" y="471389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1805179" y="4184285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8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탐색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선형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배열의 처음부터 순차적으로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작은 크기의 배열이나 정렬되지 않은 배열에 사용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0064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4184285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992" y="558658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1276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11688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75232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35644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47800" y="471389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1805179" y="4184285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156378" y="3445469"/>
            <a:ext cx="894797" cy="738816"/>
            <a:chOff x="3924382" y="3438881"/>
            <a:chExt cx="894797" cy="738816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924382" y="3438881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search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9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탐색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선형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배열의 처음부터 순차적으로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작은 크기의 배열이나 정렬되지 않은 배열에 사용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0064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4184285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992" y="558658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1276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11688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75232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35644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47800" y="471389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1805179" y="4184285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0842" y="3090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913652" y="3442828"/>
            <a:ext cx="894797" cy="738816"/>
            <a:chOff x="3924382" y="3438881"/>
            <a:chExt cx="894797" cy="738816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24382" y="3438881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search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2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탐색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선형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배열의 처음부터 순차적으로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작은 크기의 배열이나 정렬되지 않은 배열에 사용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0064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4184285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992" y="558658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1276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11688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75232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35644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47800" y="471389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1805179" y="4184285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0842" y="3090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20256" y="3445469"/>
            <a:ext cx="894797" cy="738816"/>
            <a:chOff x="3924382" y="3438881"/>
            <a:chExt cx="894797" cy="738816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24382" y="3438881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search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탐색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선형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배열의 처음부터 순차적으로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작은 크기의 배열이나 정렬되지 않은 배열에 사용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0064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4184285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992" y="558658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1276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11688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75232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35644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47800" y="471389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1805179" y="4184285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0842" y="3090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353003" y="3430702"/>
            <a:ext cx="894797" cy="738816"/>
            <a:chOff x="3924382" y="3438881"/>
            <a:chExt cx="894797" cy="738816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24382" y="3438881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search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탐색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선형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배열의 처음부터 순차적으로 탐색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작은 크기의 배열이나 정렬되지 않은 배열에 사용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0064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36096" y="418428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4184285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19992" y="558658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j-lt"/>
              </a:rPr>
              <a:t>searchKey</a:t>
            </a:r>
            <a:r>
              <a:rPr lang="en-US" altLang="ko-KR" b="1" dirty="0" smtClean="0">
                <a:latin typeface="+mj-lt"/>
              </a:rPr>
              <a:t> = 1</a:t>
            </a:r>
            <a:endParaRPr lang="ko-KR" alt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1276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11688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75232" y="471389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535644" y="471389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47800" y="471389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1805179" y="4184285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0842" y="3090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88488" y="3444786"/>
            <a:ext cx="718466" cy="739499"/>
            <a:chOff x="4063507" y="3438198"/>
            <a:chExt cx="718466" cy="739499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4322572" y="3800944"/>
              <a:ext cx="0" cy="37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63507" y="343819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Find!</a:t>
              </a:r>
              <a:endParaRPr lang="ko-KR" altLang="en-US" b="1" dirty="0">
                <a:latin typeface="Tahoma (제목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8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탐색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4536504" cy="37475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429000"/>
            <a:ext cx="46528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0797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993</Words>
  <Application>Microsoft Office PowerPoint</Application>
  <PresentationFormat>화면 슬라이드 쇼(4:3)</PresentationFormat>
  <Paragraphs>263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기본 디자인</vt:lpstr>
      <vt:lpstr>프로그래밍 기초</vt:lpstr>
      <vt:lpstr>Contents</vt:lpstr>
      <vt:lpstr>선형 탐색</vt:lpstr>
      <vt:lpstr>선형 탐색</vt:lpstr>
      <vt:lpstr>선형 탐색</vt:lpstr>
      <vt:lpstr>선형 탐색</vt:lpstr>
      <vt:lpstr>선형 탐색</vt:lpstr>
      <vt:lpstr>선형 탐색</vt:lpstr>
      <vt:lpstr>선형 탐색 example</vt:lpstr>
      <vt:lpstr>이진 탐색</vt:lpstr>
      <vt:lpstr>이진 탐색</vt:lpstr>
      <vt:lpstr>이진 탐색</vt:lpstr>
      <vt:lpstr>이진 탐색</vt:lpstr>
      <vt:lpstr>이진 탐색 example</vt:lpstr>
      <vt:lpstr>다차원 배열</vt:lpstr>
      <vt:lpstr>다차원 배열 example</vt:lpstr>
      <vt:lpstr>동적 메모리 할당</vt:lpstr>
      <vt:lpstr>동적 메모리 할당 example (1/2)</vt:lpstr>
      <vt:lpstr>동적 메모리 할당 example (2/2)</vt:lpstr>
      <vt:lpstr>연습문제</vt:lpstr>
      <vt:lpstr>숙제</vt:lpstr>
      <vt:lpstr>숙제 추가 설명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임창대</cp:lastModifiedBy>
  <cp:revision>181</cp:revision>
  <dcterms:created xsi:type="dcterms:W3CDTF">2009-02-02T07:38:00Z</dcterms:created>
  <dcterms:modified xsi:type="dcterms:W3CDTF">2015-04-07T05:22:56Z</dcterms:modified>
</cp:coreProperties>
</file>