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6AE48C-8B4F-4C6D-B73B-03598B177127}" type="datetimeFigureOut">
              <a:rPr lang="he-IL" smtClean="0"/>
              <a:t>כ"ו/ניסן/תשע"ג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10BEEF-4204-4677-AB40-4F8934168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00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C8E-CB76-44B0-9DDF-F028B4B6C7FC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CA65-18DD-45D5-A186-9FFF17A15C68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A48C-8A66-41FF-B96C-03F4C6AFC40B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D1A0-FB24-441F-9460-C6BCA74A79D7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F0FE-830D-4D0B-9C99-25EF2E258B8D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A-670E-4746-BAE2-69D82AA3721F}" type="datetime1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F900-D6CE-4CC7-9C4F-A0CB948A79E9}" type="datetime1">
              <a:rPr lang="en-US" smtClean="0"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CFF2-60CD-4054-AD3F-8554E419CE51}" type="datetime1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8F62-ACFD-41C4-96CC-A31E3B621CB0}" type="datetime1">
              <a:rPr lang="en-US" smtClean="0"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A92D-FBEB-48EC-A24B-1CAC67EE950C}" type="datetime1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6C7-EA4D-460E-893F-59B97397A1E7}" type="datetime1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690B-7C27-472E-B230-A93888A70F3F}" type="datetime1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המודל היחסי – המרה לטבלאות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אילוצי מפתח ויחודיות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כמו שראינו, לכל טבלה צריך להיות מפתח ראשי שהוא שדה או מספר שדות שיש להם ערך יחודי בטבלה.</a:t>
            </a:r>
          </a:p>
          <a:p>
            <a:pPr algn="r" rtl="1"/>
            <a:r>
              <a:rPr lang="he-IL" dirty="0" smtClean="0"/>
              <a:t>ניתן לקבוע מפתח ראשי ע"י האילוץ </a:t>
            </a:r>
            <a:r>
              <a:rPr lang="en-US" dirty="0" smtClean="0"/>
              <a:t>primary key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create table Employees (</a:t>
            </a:r>
          </a:p>
          <a:p>
            <a:pPr algn="l">
              <a:buNone/>
            </a:pPr>
            <a:r>
              <a:rPr lang="en-US" dirty="0" smtClean="0"/>
              <a:t>	id number(9) primary key,</a:t>
            </a:r>
          </a:p>
          <a:p>
            <a:pPr algn="l"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 algn="l">
              <a:buNone/>
            </a:pPr>
            <a:r>
              <a:rPr lang="en-US" dirty="0" smtClean="0"/>
              <a:t>	salary number(6, 2)</a:t>
            </a:r>
          </a:p>
          <a:p>
            <a:pPr algn="l">
              <a:buNone/>
            </a:pPr>
            <a:r>
              <a:rPr lang="en-US" dirty="0" smtClean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0386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שימו לב שאילוץ </a:t>
            </a:r>
            <a:r>
              <a:rPr lang="en-US" dirty="0" smtClean="0"/>
              <a:t>primary key</a:t>
            </a:r>
            <a:r>
              <a:rPr lang="he-IL" dirty="0" smtClean="0"/>
              <a:t> יכול להופיע פעם אחת בלבד.</a:t>
            </a:r>
          </a:p>
          <a:p>
            <a:pPr algn="l">
              <a:buNone/>
            </a:pPr>
            <a:r>
              <a:rPr lang="en-US" dirty="0" smtClean="0"/>
              <a:t>create table Employees (</a:t>
            </a:r>
          </a:p>
          <a:p>
            <a:pPr algn="l">
              <a:buNone/>
            </a:pPr>
            <a:r>
              <a:rPr lang="en-US" dirty="0" smtClean="0"/>
              <a:t>	id number(9) primary key,</a:t>
            </a:r>
          </a:p>
          <a:p>
            <a:pPr algn="l"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(20) primary key,</a:t>
            </a:r>
          </a:p>
          <a:p>
            <a:pPr algn="l">
              <a:buNone/>
            </a:pPr>
            <a:r>
              <a:rPr lang="en-US" dirty="0" smtClean="0"/>
              <a:t>	salary number(6, 2)</a:t>
            </a:r>
          </a:p>
          <a:p>
            <a:pPr algn="l">
              <a:buNone/>
            </a:pPr>
            <a:r>
              <a:rPr lang="en-US" dirty="0" smtClean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4724400" y="3200400"/>
            <a:ext cx="3810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191000" y="5105400"/>
            <a:ext cx="121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>
                <a:solidFill>
                  <a:srgbClr val="FF0000"/>
                </a:solidFill>
              </a:rPr>
              <a:t>שגיאה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איך נסמן מספר שדות כמפתח ראשי?</a:t>
            </a:r>
          </a:p>
          <a:p>
            <a:pPr algn="r" rtl="1"/>
            <a:r>
              <a:rPr lang="he-IL" dirty="0" smtClean="0"/>
              <a:t>נשתמש באילוץ כאילוץ טבלה - </a:t>
            </a:r>
          </a:p>
          <a:p>
            <a:pPr algn="l">
              <a:buNone/>
            </a:pPr>
            <a:r>
              <a:rPr lang="en-US" dirty="0" smtClean="0"/>
              <a:t>create table Employees (</a:t>
            </a:r>
          </a:p>
          <a:p>
            <a:pPr algn="l">
              <a:buNone/>
            </a:pPr>
            <a:r>
              <a:rPr lang="en-US" dirty="0" smtClean="0"/>
              <a:t>	id number(9),</a:t>
            </a:r>
          </a:p>
          <a:p>
            <a:pPr algn="l"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 algn="l">
              <a:buNone/>
            </a:pPr>
            <a:r>
              <a:rPr lang="en-US" dirty="0" smtClean="0"/>
              <a:t>	salary number(6, 2),</a:t>
            </a:r>
          </a:p>
          <a:p>
            <a:pPr algn="l">
              <a:buNone/>
            </a:pPr>
            <a:r>
              <a:rPr lang="en-US" dirty="0" smtClean="0"/>
              <a:t>	primary key(id, name)</a:t>
            </a:r>
          </a:p>
          <a:p>
            <a:pPr algn="l">
              <a:buNone/>
            </a:pPr>
            <a:r>
              <a:rPr lang="en-US" dirty="0" smtClean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2672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אם נרצה ששדות נוספים יהיו יחודיים, בנוסף למפתח נשתמש באילוץ </a:t>
            </a:r>
            <a:r>
              <a:rPr lang="en-US" dirty="0" smtClean="0"/>
              <a:t>unique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create table Employees (</a:t>
            </a:r>
          </a:p>
          <a:p>
            <a:pPr algn="l">
              <a:buNone/>
            </a:pPr>
            <a:r>
              <a:rPr lang="en-US" dirty="0" smtClean="0"/>
              <a:t>	id number(9) primary key,</a:t>
            </a:r>
          </a:p>
          <a:p>
            <a:pPr algn="l"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(20) unique,</a:t>
            </a:r>
          </a:p>
          <a:p>
            <a:pPr algn="l">
              <a:buNone/>
            </a:pPr>
            <a:r>
              <a:rPr lang="en-US" dirty="0" smtClean="0"/>
              <a:t>	salary number(6, 2),</a:t>
            </a:r>
          </a:p>
          <a:p>
            <a:pPr algn="l">
              <a:buNone/>
            </a:pPr>
            <a:r>
              <a:rPr lang="en-US" dirty="0" smtClean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 flipV="1">
            <a:off x="4495800" y="3200400"/>
            <a:ext cx="4572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066800" y="52578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לא יכולות להיות שתי שורות עם אותו ערך של </a:t>
            </a:r>
            <a:r>
              <a:rPr lang="en-US" sz="2800" dirty="0" smtClean="0"/>
              <a:t>name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ניתן להכניס לטבלאות גם ערכים ריקים, שנקראים </a:t>
            </a:r>
            <a:r>
              <a:rPr lang="en-US" dirty="0" smtClean="0"/>
              <a:t>null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לפעמים נרצה למנוע מצב כזה, ונוכל לעשות זאת ע"י האילוץ </a:t>
            </a:r>
            <a:r>
              <a:rPr lang="en-US" dirty="0" smtClean="0"/>
              <a:t>not null</a:t>
            </a:r>
            <a:r>
              <a:rPr lang="he-IL" dirty="0" smtClean="0"/>
              <a:t>:</a:t>
            </a:r>
          </a:p>
          <a:p>
            <a:pPr>
              <a:buNone/>
            </a:pPr>
            <a:r>
              <a:rPr lang="en-US" dirty="0" smtClean="0"/>
              <a:t>create table Employees (</a:t>
            </a:r>
          </a:p>
          <a:p>
            <a:pPr>
              <a:buNone/>
            </a:pPr>
            <a:r>
              <a:rPr lang="en-US" dirty="0" smtClean="0"/>
              <a:t>	id number(9) primary key,</a:t>
            </a:r>
          </a:p>
          <a:p>
            <a:pPr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(20) not null,</a:t>
            </a:r>
          </a:p>
          <a:p>
            <a:pPr>
              <a:buNone/>
            </a:pPr>
            <a:r>
              <a:rPr lang="en-US" dirty="0" smtClean="0"/>
              <a:t>	salary number(6, 2),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he-IL" dirty="0" smtClean="0"/>
          </a:p>
          <a:p>
            <a:pPr algn="l">
              <a:buNone/>
            </a:pPr>
            <a:endParaRPr lang="he-IL" dirty="0" smtClean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762000"/>
            <a:ext cx="57150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3200" dirty="0" smtClean="0"/>
              <a:t>create table Employees (</a:t>
            </a:r>
          </a:p>
          <a:p>
            <a:pPr>
              <a:buNone/>
            </a:pPr>
            <a:r>
              <a:rPr lang="en-US" sz="3200" dirty="0" smtClean="0"/>
              <a:t>	id number(9) primary key,</a:t>
            </a:r>
          </a:p>
          <a:p>
            <a:pPr>
              <a:buNone/>
            </a:pPr>
            <a:r>
              <a:rPr lang="en-US" sz="3200" dirty="0" smtClean="0"/>
              <a:t>	name </a:t>
            </a:r>
            <a:r>
              <a:rPr lang="en-US" sz="3200" dirty="0" err="1" smtClean="0"/>
              <a:t>varchar</a:t>
            </a:r>
            <a:r>
              <a:rPr lang="en-US" sz="3200" dirty="0" smtClean="0"/>
              <a:t>(20) not null,</a:t>
            </a:r>
          </a:p>
          <a:p>
            <a:pPr>
              <a:buNone/>
            </a:pPr>
            <a:r>
              <a:rPr lang="en-US" sz="3200" dirty="0" smtClean="0"/>
              <a:t>	salary number(6, 2),</a:t>
            </a:r>
          </a:p>
          <a:p>
            <a:pPr>
              <a:buNone/>
            </a:pPr>
            <a:r>
              <a:rPr lang="en-US" sz="3200" dirty="0" smtClean="0"/>
              <a:t>);</a:t>
            </a:r>
            <a:endParaRPr lang="he-IL" sz="3200" dirty="0" smtClean="0"/>
          </a:p>
          <a:p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657600"/>
            <a:ext cx="838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לכל עובד שנכנס לטבלה חייב להיות שם (אין עובד בלי שם).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91000"/>
            <a:ext cx="838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האם יכול להיות עובד בלי משכורת?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8382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שימו לב שאילוץ </a:t>
            </a:r>
            <a:r>
              <a:rPr lang="en-US" sz="2800" dirty="0" smtClean="0"/>
              <a:t>primary key</a:t>
            </a:r>
            <a:r>
              <a:rPr lang="he-IL" sz="2800" dirty="0" smtClean="0"/>
              <a:t> בהכרח מחייב שהשדה גם לא יכול להיות </a:t>
            </a:r>
            <a:r>
              <a:rPr lang="en-US" sz="2800" dirty="0" smtClean="0"/>
              <a:t>null</a:t>
            </a:r>
            <a:r>
              <a:rPr lang="he-IL" sz="2800" dirty="0" smtClean="0"/>
              <a:t>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514600"/>
          </a:xfrm>
        </p:spPr>
        <p:txBody>
          <a:bodyPr/>
          <a:lstStyle/>
          <a:p>
            <a:pPr algn="r" rtl="1"/>
            <a:r>
              <a:rPr lang="he-IL" dirty="0" smtClean="0"/>
              <a:t>נניח שבמפעל ישנן מחלקות. לכל מחלקה יש מספר יחודי, שם מחלקה ומנהל, שהוא אחד מהעובדים.</a:t>
            </a:r>
          </a:p>
          <a:p>
            <a:pPr algn="r" rtl="1"/>
            <a:r>
              <a:rPr lang="he-IL" dirty="0" smtClean="0"/>
              <a:t>איך תראה טבלת המחלקות?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971800"/>
          <a:ext cx="68580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  <a:gridCol w="1484086"/>
                <a:gridCol w="13716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029200"/>
            <a:ext cx="678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מה הבעיה בייצוג המחלקה בצורה כזאת?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733800"/>
          <a:ext cx="68580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  <a:gridCol w="1484086"/>
                <a:gridCol w="13716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1676400"/>
            <a:ext cx="3733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מידע נשמר פעמיים, שינוי במידע בטבלה אחת עלול לגרום לסתירה בנתונים.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דרך טובה יותר – בטבלת המחלקות לשמור רק את תכונת המפתח של העובדים</a:t>
            </a:r>
            <a:endParaRPr lang="he-IL" sz="2800" dirty="0"/>
          </a:p>
        </p:txBody>
      </p:sp>
      <p:sp>
        <p:nvSpPr>
          <p:cNvPr id="7" name="Freeform 6"/>
          <p:cNvSpPr/>
          <p:nvPr/>
        </p:nvSpPr>
        <p:spPr>
          <a:xfrm>
            <a:off x="5225143" y="2336800"/>
            <a:ext cx="2530324" cy="2772229"/>
          </a:xfrm>
          <a:custGeom>
            <a:avLst/>
            <a:gdLst>
              <a:gd name="connsiteX0" fmla="*/ 1074057 w 2530324"/>
              <a:gd name="connsiteY0" fmla="*/ 2772229 h 2772229"/>
              <a:gd name="connsiteX1" fmla="*/ 2351314 w 2530324"/>
              <a:gd name="connsiteY1" fmla="*/ 1059543 h 2772229"/>
              <a:gd name="connsiteX2" fmla="*/ 0 w 2530324"/>
              <a:gd name="connsiteY2" fmla="*/ 0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324" h="2772229">
                <a:moveTo>
                  <a:pt x="1074057" y="2772229"/>
                </a:moveTo>
                <a:cubicBezTo>
                  <a:pt x="1802190" y="2146905"/>
                  <a:pt x="2530324" y="1521581"/>
                  <a:pt x="2351314" y="1059543"/>
                </a:cubicBezTo>
                <a:cubicBezTo>
                  <a:pt x="2172305" y="597505"/>
                  <a:pt x="1086152" y="298752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371600" y="2057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5105400" y="4724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התכונה </a:t>
            </a:r>
            <a:r>
              <a:rPr lang="en-US" sz="2800" dirty="0" err="1" smtClean="0"/>
              <a:t>managerID</a:t>
            </a:r>
            <a:r>
              <a:rPr lang="he-IL" sz="2800" dirty="0" smtClean="0"/>
              <a:t> בטבלת המחלקות נקראת </a:t>
            </a:r>
            <a:r>
              <a:rPr lang="he-IL" sz="2800" b="1" dirty="0" smtClean="0"/>
              <a:t>מפתח זר</a:t>
            </a:r>
            <a:r>
              <a:rPr lang="he-IL" sz="2800" dirty="0" smtClean="0"/>
              <a:t>, כלומר היא משמשת לזיהוי של שורה בטבלה אחרת.</a:t>
            </a:r>
            <a:endParaRPr lang="he-IL" sz="2800" dirty="0"/>
          </a:p>
        </p:txBody>
      </p:sp>
      <p:sp>
        <p:nvSpPr>
          <p:cNvPr id="7" name="Freeform 6"/>
          <p:cNvSpPr/>
          <p:nvPr/>
        </p:nvSpPr>
        <p:spPr>
          <a:xfrm>
            <a:off x="5225143" y="2336800"/>
            <a:ext cx="2530324" cy="2772229"/>
          </a:xfrm>
          <a:custGeom>
            <a:avLst/>
            <a:gdLst>
              <a:gd name="connsiteX0" fmla="*/ 1074057 w 2530324"/>
              <a:gd name="connsiteY0" fmla="*/ 2772229 h 2772229"/>
              <a:gd name="connsiteX1" fmla="*/ 2351314 w 2530324"/>
              <a:gd name="connsiteY1" fmla="*/ 1059543 h 2772229"/>
              <a:gd name="connsiteX2" fmla="*/ 0 w 2530324"/>
              <a:gd name="connsiteY2" fmla="*/ 0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324" h="2772229">
                <a:moveTo>
                  <a:pt x="1074057" y="2772229"/>
                </a:moveTo>
                <a:cubicBezTo>
                  <a:pt x="1802190" y="2146905"/>
                  <a:pt x="2530324" y="1521581"/>
                  <a:pt x="2351314" y="1059543"/>
                </a:cubicBezTo>
                <a:cubicBezTo>
                  <a:pt x="2172305" y="597505"/>
                  <a:pt x="1086152" y="298752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371600" y="2057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5105400" y="4724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היחסים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מודל היחסים הוא מודל נפוץ לייצוג נתונים במסד הנתונים.</a:t>
            </a:r>
          </a:p>
          <a:p>
            <a:pPr algn="r" rtl="1"/>
            <a:r>
              <a:rPr lang="he-IL" dirty="0" smtClean="0"/>
              <a:t>לפי מודל זה הנתונים נשמרים ביחסים – טבלאות.</a:t>
            </a:r>
          </a:p>
          <a:p>
            <a:pPr algn="r" rtl="1"/>
            <a:r>
              <a:rPr lang="he-IL" dirty="0" smtClean="0"/>
              <a:t>מסד הנתונים עצמו הוא אוסף של טבלאות שמכילות את הנתונים.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33400"/>
            <a:ext cx="80010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Departments </a:t>
            </a:r>
          </a:p>
          <a:p>
            <a:r>
              <a:rPr lang="en-US" sz="2800" dirty="0" smtClean="0"/>
              <a:t>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depID</a:t>
            </a:r>
            <a:r>
              <a:rPr lang="en-US" sz="2800" dirty="0" smtClean="0"/>
              <a:t> number primary key,</a:t>
            </a:r>
          </a:p>
          <a:p>
            <a:r>
              <a:rPr lang="en-US" sz="2800" dirty="0" smtClean="0"/>
              <a:t>	name char(10) not null,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) references Employees</a:t>
            </a:r>
          </a:p>
          <a:p>
            <a:r>
              <a:rPr lang="en-US" sz="2800" dirty="0" smtClean="0"/>
              <a:t>); </a:t>
            </a:r>
            <a:endParaRPr lang="he-I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62400"/>
            <a:ext cx="80772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השדה שאליו מפנה המפתח הזר חייב להיות </a:t>
            </a:r>
            <a:r>
              <a:rPr lang="en-US" sz="2800" dirty="0" smtClean="0"/>
              <a:t>unique</a:t>
            </a:r>
            <a:r>
              <a:rPr lang="he-IL" sz="2800" dirty="0" smtClean="0"/>
              <a:t> או מפתח ראשי. כברירת מחדל, ההפניה נעשית למפתח הראשי.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נניח שנרצה למחוק את השורה הראשונה בטבלת העובדים. איזו בעיה תתעורר כתוצאה מכך?</a:t>
            </a:r>
            <a:endParaRPr lang="he-IL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flipH="1">
            <a:off x="6400800" y="4953000"/>
            <a:ext cx="9906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7467600" y="4648200"/>
            <a:ext cx="91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 smtClean="0">
                <a:solidFill>
                  <a:srgbClr val="FF0000"/>
                </a:solidFill>
              </a:rPr>
              <a:t>?</a:t>
            </a:r>
            <a:endParaRPr lang="he-IL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ברירת המחדל – דחיה של המחיקה. נסיון למחוק או לעדכן את שורת המפתח הזר תביא לשגיאת ריצה ולאי ביצוע הפעולה.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 smtClean="0"/>
              <a:t>cascade</a:t>
            </a:r>
            <a:r>
              <a:rPr lang="he-IL" sz="2800" dirty="0" smtClean="0"/>
              <a:t> – מחיקת או עדכון השורה תוביל למחיקת או עדכון כל השורות בטבלה של המפתח הזר.</a:t>
            </a:r>
            <a:endParaRPr lang="he-IL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5029200"/>
            <a:ext cx="441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 smtClean="0"/>
              <a:t>set null</a:t>
            </a:r>
            <a:r>
              <a:rPr lang="he-IL" sz="2800" dirty="0" smtClean="0"/>
              <a:t> – מחיקת השורה תוביל להצבת הערך </a:t>
            </a:r>
            <a:r>
              <a:rPr lang="en-US" sz="2800" dirty="0" smtClean="0"/>
              <a:t>null</a:t>
            </a:r>
            <a:r>
              <a:rPr lang="he-IL" sz="2800" dirty="0" smtClean="0"/>
              <a:t> בטבלה של המפתח הזר.</a:t>
            </a:r>
            <a:endParaRPr lang="he-IL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 smtClean="0"/>
              <a:t>set null</a:t>
            </a:r>
            <a:r>
              <a:rPr lang="he-IL" sz="2800" dirty="0" smtClean="0"/>
              <a:t> – מחיקת השורה תוביל להצבת הערך </a:t>
            </a:r>
            <a:r>
              <a:rPr lang="en-US" sz="2800" dirty="0" smtClean="0"/>
              <a:t>null</a:t>
            </a:r>
            <a:r>
              <a:rPr lang="he-IL" sz="2800" dirty="0" smtClean="0"/>
              <a:t> בטבלה של המפתח הזר.</a:t>
            </a:r>
            <a:endParaRPr lang="he-IL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 smtClean="0"/>
              <a:t>set default</a:t>
            </a:r>
            <a:r>
              <a:rPr lang="he-IL" sz="2800" dirty="0" smtClean="0"/>
              <a:t>– מחיקת או עדכון השורה </a:t>
            </a:r>
            <a:r>
              <a:rPr lang="he-IL" sz="2800" dirty="0" smtClean="0"/>
              <a:t>תוביל </a:t>
            </a:r>
            <a:r>
              <a:rPr lang="he-IL" sz="2800" dirty="0" smtClean="0"/>
              <a:t>להצבת ערך ברירת מחדל בטבלה של המפתח הזר.</a:t>
            </a:r>
            <a:endParaRPr lang="he-IL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/>
                <a:gridCol w="1868848"/>
                <a:gridCol w="1727200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רכש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פיתוח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/>
                <a:gridCol w="1371600"/>
                <a:gridCol w="1259114"/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 smtClean="0"/>
              <a:t>set default</a:t>
            </a:r>
            <a:r>
              <a:rPr lang="he-IL" sz="2800" dirty="0" smtClean="0"/>
              <a:t>– מחיקת או עדכון השורה </a:t>
            </a:r>
            <a:r>
              <a:rPr lang="he-IL" sz="2800" dirty="0" smtClean="0"/>
              <a:t>תוביל </a:t>
            </a:r>
            <a:r>
              <a:rPr lang="he-IL" sz="2800" dirty="0" smtClean="0"/>
              <a:t>להצבת ערך ברירת מחדל בטבלה של המפתח הזר.</a:t>
            </a:r>
            <a:endParaRPr lang="he-IL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33400"/>
            <a:ext cx="800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Departments </a:t>
            </a:r>
          </a:p>
          <a:p>
            <a:r>
              <a:rPr lang="en-US" sz="2800" dirty="0" smtClean="0"/>
              <a:t>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depID</a:t>
            </a:r>
            <a:r>
              <a:rPr lang="en-US" sz="2800" dirty="0" smtClean="0"/>
              <a:t> number primary key,</a:t>
            </a:r>
          </a:p>
          <a:p>
            <a:r>
              <a:rPr lang="en-US" sz="2800" dirty="0" smtClean="0"/>
              <a:t>	name char(10) not null,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) references Employees</a:t>
            </a:r>
          </a:p>
          <a:p>
            <a:r>
              <a:rPr lang="en-US" sz="2800" dirty="0" smtClean="0"/>
              <a:t>		on delete cascade</a:t>
            </a:r>
          </a:p>
          <a:p>
            <a:r>
              <a:rPr lang="en-US" sz="2800" dirty="0" smtClean="0"/>
              <a:t>		on update set null</a:t>
            </a:r>
          </a:p>
          <a:p>
            <a:r>
              <a:rPr lang="en-US" sz="2800" dirty="0" smtClean="0"/>
              <a:t>); 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המרת </a:t>
            </a:r>
            <a:r>
              <a:rPr lang="en-US" dirty="0" smtClean="0"/>
              <a:t>ERD</a:t>
            </a:r>
            <a:r>
              <a:rPr lang="he-IL" dirty="0" smtClean="0"/>
              <a:t> לטבלאות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אחרי שיצרנו דיאגרמת </a:t>
            </a:r>
            <a:r>
              <a:rPr lang="en-US" dirty="0" smtClean="0"/>
              <a:t>ER</a:t>
            </a:r>
            <a:r>
              <a:rPr lang="he-IL" dirty="0" smtClean="0"/>
              <a:t> שמפרטת את מאפייני המערכת, נצטרך להמיר אותה לטבלאות פיסיות ב-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438400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Average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last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First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Israel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75.6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Levi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856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88.1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Neuman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Dafna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247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60.4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Barlev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Shimon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6600" y="304800"/>
            <a:ext cx="2667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היחס </a:t>
            </a:r>
            <a:r>
              <a:rPr lang="en-US" sz="3200" dirty="0" smtClean="0"/>
              <a:t>Students</a:t>
            </a:r>
            <a:endParaRPr lang="he-IL" sz="3200" dirty="0"/>
          </a:p>
        </p:txBody>
      </p:sp>
      <p:sp>
        <p:nvSpPr>
          <p:cNvPr id="5" name="Down Arrow 4"/>
          <p:cNvSpPr/>
          <p:nvPr/>
        </p:nvSpPr>
        <p:spPr>
          <a:xfrm>
            <a:off x="2209800" y="1676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743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עמודות - תכונות</a:t>
            </a:r>
            <a:endParaRPr lang="he-IL" sz="2800" dirty="0"/>
          </a:p>
        </p:txBody>
      </p:sp>
      <p:sp>
        <p:nvSpPr>
          <p:cNvPr id="7" name="Oval 6"/>
          <p:cNvSpPr/>
          <p:nvPr/>
        </p:nvSpPr>
        <p:spPr>
          <a:xfrm>
            <a:off x="1219200" y="3124200"/>
            <a:ext cx="670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324600" y="3886200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362200" y="5105400"/>
            <a:ext cx="6096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כל תכונה יכולה להכיל תחום ערכים מסויים</a:t>
            </a:r>
            <a:endParaRPr lang="he-IL" sz="2800" dirty="0"/>
          </a:p>
        </p:txBody>
      </p:sp>
      <p:sp>
        <p:nvSpPr>
          <p:cNvPr id="10" name="Down Arrow 9"/>
          <p:cNvSpPr/>
          <p:nvPr/>
        </p:nvSpPr>
        <p:spPr>
          <a:xfrm flipV="1">
            <a:off x="6934200" y="4419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המרת ישויות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algn="r" rtl="1"/>
            <a:r>
              <a:rPr lang="he-IL" dirty="0" smtClean="0"/>
              <a:t>ישות מומרת לטבלה בצורה פשוטה: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34290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Shift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2362200"/>
            <a:ext cx="1371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type</a:t>
            </a:r>
            <a:endParaRPr lang="he-IL" sz="2800" u="sng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u="sng" dirty="0" err="1" smtClean="0">
                <a:solidFill>
                  <a:schemeClr val="tx1"/>
                </a:solidFill>
              </a:rPr>
              <a:t>sDate</a:t>
            </a:r>
            <a:endParaRPr lang="he-IL" sz="2800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4"/>
            <a:endCxn id="5" idx="0"/>
          </p:cNvCxnSpPr>
          <p:nvPr/>
        </p:nvCxnSpPr>
        <p:spPr>
          <a:xfrm rot="16200000" flipH="1">
            <a:off x="4019550" y="2647950"/>
            <a:ext cx="4572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0"/>
          </p:cNvCxnSpPr>
          <p:nvPr/>
        </p:nvCxnSpPr>
        <p:spPr>
          <a:xfrm rot="5400000">
            <a:off x="5029200" y="27432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4343400"/>
            <a:ext cx="7239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Shift 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type char(10),</a:t>
            </a:r>
          </a:p>
          <a:p>
            <a:r>
              <a:rPr lang="en-US" sz="2800" dirty="0" smtClean="0"/>
              <a:t>	primary key(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</a:t>
            </a:r>
          </a:p>
          <a:p>
            <a:r>
              <a:rPr lang="en-US" sz="2800" dirty="0" smtClean="0"/>
              <a:t>);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  <p:bldP spid="7" grpId="0" build="allAtOnce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המרת קשרים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קשר (בלי אילוצים) מומר לטבלה, כאשר המפתח שלו הוא צירוף המפתחות הראשיים של הישויות, שהם גם מפתחות זרים.</a:t>
            </a:r>
          </a:p>
          <a:p>
            <a:pPr algn="r" rtl="1"/>
            <a:r>
              <a:rPr lang="he-IL" dirty="0" smtClean="0"/>
              <a:t>אם לקשר יש תכונות משלו, הן הופכות להיות חלק מעמודות הטבלה.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600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Shift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76400" y="533400"/>
            <a:ext cx="1295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type</a:t>
            </a:r>
            <a:endParaRPr lang="he-IL" sz="2800" u="sng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0" y="533400"/>
            <a:ext cx="1371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 err="1" smtClean="0">
                <a:solidFill>
                  <a:schemeClr val="tx1"/>
                </a:solidFill>
              </a:rPr>
              <a:t>sDate</a:t>
            </a:r>
            <a:endParaRPr lang="he-IL" sz="28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4"/>
            <a:endCxn id="3" idx="0"/>
          </p:cNvCxnSpPr>
          <p:nvPr/>
        </p:nvCxnSpPr>
        <p:spPr>
          <a:xfrm rot="16200000" flipH="1">
            <a:off x="1028700" y="800100"/>
            <a:ext cx="4572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4"/>
            <a:endCxn id="3" idx="0"/>
          </p:cNvCxnSpPr>
          <p:nvPr/>
        </p:nvCxnSpPr>
        <p:spPr>
          <a:xfrm rot="5400000">
            <a:off x="1847850" y="1123950"/>
            <a:ext cx="457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53200" y="1600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91200" y="76200"/>
            <a:ext cx="1219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id</a:t>
            </a:r>
            <a:endParaRPr lang="he-IL" sz="28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24800" y="0"/>
            <a:ext cx="12192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role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58000" y="533400"/>
            <a:ext cx="1295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name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9" idx="4"/>
            <a:endCxn id="8" idx="0"/>
          </p:cNvCxnSpPr>
          <p:nvPr/>
        </p:nvCxnSpPr>
        <p:spPr>
          <a:xfrm rot="16200000" flipH="1">
            <a:off x="6477000" y="609600"/>
            <a:ext cx="914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4"/>
            <a:endCxn id="8" idx="0"/>
          </p:cNvCxnSpPr>
          <p:nvPr/>
        </p:nvCxnSpPr>
        <p:spPr>
          <a:xfrm rot="5400000">
            <a:off x="7258050" y="1352550"/>
            <a:ext cx="4572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4"/>
            <a:endCxn id="8" idx="0"/>
          </p:cNvCxnSpPr>
          <p:nvPr/>
        </p:nvCxnSpPr>
        <p:spPr>
          <a:xfrm rot="5400000">
            <a:off x="7467600" y="533400"/>
            <a:ext cx="10668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352800" y="1491342"/>
            <a:ext cx="27432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Works_at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1"/>
            <a:endCxn id="3" idx="3"/>
          </p:cNvCxnSpPr>
          <p:nvPr/>
        </p:nvCxnSpPr>
        <p:spPr>
          <a:xfrm rot="10800000">
            <a:off x="2743200" y="2019300"/>
            <a:ext cx="609600" cy="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  <a:endCxn id="8" idx="1"/>
          </p:cNvCxnSpPr>
          <p:nvPr/>
        </p:nvCxnSpPr>
        <p:spPr>
          <a:xfrm flipV="1">
            <a:off x="6096000" y="2019300"/>
            <a:ext cx="457200" cy="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67628" y="381000"/>
            <a:ext cx="1295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hours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4"/>
            <a:endCxn id="15" idx="0"/>
          </p:cNvCxnSpPr>
          <p:nvPr/>
        </p:nvCxnSpPr>
        <p:spPr>
          <a:xfrm rot="16200000" flipH="1">
            <a:off x="4469493" y="1236435"/>
            <a:ext cx="500742" cy="9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2667000"/>
            <a:ext cx="79248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</a:t>
            </a:r>
            <a:r>
              <a:rPr lang="en-US" sz="2800" dirty="0" err="1" smtClean="0"/>
              <a:t>Works_at</a:t>
            </a:r>
            <a:r>
              <a:rPr lang="en-US" sz="2800" dirty="0" smtClean="0"/>
              <a:t> 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type char(10),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hours number(3, 2),</a:t>
            </a:r>
          </a:p>
          <a:p>
            <a:r>
              <a:rPr lang="en-US" sz="2800" dirty="0" smtClean="0"/>
              <a:t>	primary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type, 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 references Shift,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	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870858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4267200" y="914400"/>
            <a:ext cx="3124200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Reports_to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rot="16200000" flipV="1">
            <a:off x="4743450" y="-171450"/>
            <a:ext cx="0" cy="217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 rot="5400000">
            <a:off x="4743450" y="590550"/>
            <a:ext cx="0" cy="217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457200"/>
            <a:ext cx="1752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worker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676400"/>
            <a:ext cx="1752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supervisor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362200"/>
            <a:ext cx="79248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</a:t>
            </a:r>
            <a:r>
              <a:rPr lang="en-US" sz="2800" dirty="0" err="1" smtClean="0"/>
              <a:t>Reports_to</a:t>
            </a:r>
            <a:r>
              <a:rPr lang="en-US" sz="2800" dirty="0" smtClean="0"/>
              <a:t> 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supervisorD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primary key (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, </a:t>
            </a:r>
            <a:r>
              <a:rPr lang="en-US" sz="2800" dirty="0" err="1" smtClean="0"/>
              <a:t>supervisorID</a:t>
            </a:r>
            <a:r>
              <a:rPr lang="en-US" sz="2800" dirty="0" smtClean="0"/>
              <a:t>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 references Employee,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supervisorID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	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008744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1023258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Shift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200400" y="9144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Supervise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1"/>
            <a:endCxn id="3" idx="3"/>
          </p:cNvCxnSpPr>
          <p:nvPr/>
        </p:nvCxnSpPr>
        <p:spPr>
          <a:xfrm rot="10800000">
            <a:off x="2438400" y="1427844"/>
            <a:ext cx="762000" cy="1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 flipV="1">
            <a:off x="6096000" y="1442358"/>
            <a:ext cx="762000" cy="544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2133600"/>
            <a:ext cx="79248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Supervise(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type char(10),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primary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type, 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 references Shift,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	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5562600"/>
            <a:ext cx="396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אילוץ הריבוי לא נכפה!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31242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25908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Supervise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3124200"/>
          <a:ext cx="4267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Morning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1/1/10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25908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Supervise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7543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המצב הזה אפשרי למרות שהוא נוגד את האילוץ, כיוון שערכי המפתח לא חוזרים בשתי שורות.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143000"/>
            <a:ext cx="79248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Supervise(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type char(10),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primary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 references Shift,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	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10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הפתרון – מפתח הקשר יהיה רק המפתח של </a:t>
            </a:r>
            <a:r>
              <a:rPr lang="en-US" sz="3200" dirty="0" smtClean="0"/>
              <a:t>shift</a:t>
            </a:r>
            <a:endParaRPr lang="he-IL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0292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למה זה פותר את הבעיה הקודמת?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895600"/>
          <a:ext cx="4267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Morning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1/1/10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23622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Supervise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7543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כעת שימו לב שערכי המפתח חוזרים על עצמם, ולכן לא ניתן יהיה להוסיף את השורה השגויה.</a:t>
            </a:r>
            <a:endParaRPr lang="he-IL" sz="28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5067300" y="3695700"/>
            <a:ext cx="381000" cy="25908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703944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718458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Shift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200400" y="6096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Supervise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1"/>
            <a:endCxn id="3" idx="3"/>
          </p:cNvCxnSpPr>
          <p:nvPr/>
        </p:nvCxnSpPr>
        <p:spPr>
          <a:xfrm rot="10800000">
            <a:off x="2438400" y="1123044"/>
            <a:ext cx="762000" cy="1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 flipV="1">
            <a:off x="6096000" y="1137558"/>
            <a:ext cx="762000" cy="544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1828800"/>
            <a:ext cx="79248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Supervise(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type char(10),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primary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 references Shift,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workerID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	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562600"/>
            <a:ext cx="5029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אילוץ ההשתתפות לא נכפה!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7724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הסכמה של היחס מציינת את שם הטבלה, שמות העמודות והמפתחות:</a:t>
            </a:r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77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Students(</a:t>
            </a:r>
            <a:r>
              <a:rPr lang="en-US" sz="3200" u="sng" dirty="0" smtClean="0"/>
              <a:t>id</a:t>
            </a:r>
            <a:r>
              <a:rPr lang="en-US" sz="3200" dirty="0" smtClean="0"/>
              <a:t>, first, last, average)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32004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0" y="26670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Supervise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Night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1/1/10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2004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670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Supervise</a:t>
            </a:r>
            <a:endParaRPr lang="he-IL" sz="2800" dirty="0"/>
          </a:p>
        </p:txBody>
      </p:sp>
      <p:sp>
        <p:nvSpPr>
          <p:cNvPr id="9" name="Down Arrow 8"/>
          <p:cNvSpPr/>
          <p:nvPr/>
        </p:nvSpPr>
        <p:spPr>
          <a:xfrm flipV="1">
            <a:off x="6781800" y="27432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410200" y="3657600"/>
            <a:ext cx="3352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מי מנהל את המשמרת הזאת?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143000"/>
            <a:ext cx="79248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</a:t>
            </a:r>
            <a:r>
              <a:rPr lang="en-US" sz="2800" dirty="0" err="1" smtClean="0"/>
              <a:t>Shift_Supervise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type char(10),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 number(9) not null,</a:t>
            </a:r>
          </a:p>
          <a:p>
            <a:r>
              <a:rPr lang="en-US" sz="2800" dirty="0" smtClean="0"/>
              <a:t>	primary key (</a:t>
            </a:r>
            <a:r>
              <a:rPr lang="en-US" sz="2800" dirty="0" err="1" smtClean="0"/>
              <a:t>sDate</a:t>
            </a:r>
            <a:r>
              <a:rPr lang="en-US" sz="2800" dirty="0" smtClean="0"/>
              <a:t>, type),</a:t>
            </a:r>
          </a:p>
          <a:p>
            <a:r>
              <a:rPr lang="en-US" sz="2800" dirty="0" smtClean="0"/>
              <a:t>	foreign key (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	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10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הפתרון – לאחד את טבלת </a:t>
            </a:r>
            <a:r>
              <a:rPr lang="en-US" sz="3200" dirty="0" smtClean="0"/>
              <a:t>Shift</a:t>
            </a:r>
            <a:r>
              <a:rPr lang="he-IL" sz="3200" dirty="0" smtClean="0"/>
              <a:t> עם טבלת הקשר.</a:t>
            </a:r>
            <a:endParaRPr lang="he-IL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0292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למה זה פותר את הבעיה הקודמת?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422400"/>
                <a:gridCol w="1422400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Employee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2004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/>
                <a:gridCol w="1288142"/>
                <a:gridCol w="1556658"/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111</a:t>
                      </a:r>
                      <a:endParaRPr lang="he-IL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222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2667000"/>
            <a:ext cx="2667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 smtClean="0"/>
              <a:t>Shift_Supervise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876800"/>
            <a:ext cx="7620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הוספת שורה בטבלה מחייבת קביעת מנהל למשמרת – כלומר, לא יכולה להיות משמרת בלי מנהל.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237344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1251858"/>
            <a:ext cx="18288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Bonus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200400" y="1143000"/>
            <a:ext cx="2895600" cy="1066800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Given_a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1"/>
            <a:endCxn id="3" idx="3"/>
          </p:cNvCxnSpPr>
          <p:nvPr/>
        </p:nvCxnSpPr>
        <p:spPr>
          <a:xfrm rot="10800000">
            <a:off x="2438400" y="1656444"/>
            <a:ext cx="762000" cy="19956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 flipV="1">
            <a:off x="6096000" y="1670958"/>
            <a:ext cx="762000" cy="5442"/>
          </a:xfrm>
          <a:prstGeom prst="line">
            <a:avLst/>
          </a:prstGeom>
          <a:ln w="5715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867400" y="228600"/>
            <a:ext cx="1371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bDate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48600" y="228600"/>
            <a:ext cx="1295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4"/>
            <a:endCxn id="4" idx="0"/>
          </p:cNvCxnSpPr>
          <p:nvPr/>
        </p:nvCxnSpPr>
        <p:spPr>
          <a:xfrm rot="16200000" flipH="1">
            <a:off x="6994071" y="473529"/>
            <a:ext cx="337458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4"/>
            <a:endCxn id="4" idx="0"/>
          </p:cNvCxnSpPr>
          <p:nvPr/>
        </p:nvCxnSpPr>
        <p:spPr>
          <a:xfrm rot="5400000">
            <a:off x="7965621" y="721179"/>
            <a:ext cx="337458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2667000"/>
            <a:ext cx="80772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create table </a:t>
            </a:r>
            <a:r>
              <a:rPr lang="en-US" sz="2800" dirty="0" err="1" smtClean="0"/>
              <a:t>Given_a_bonus</a:t>
            </a:r>
            <a:r>
              <a:rPr lang="en-US" sz="2800" dirty="0" smtClean="0"/>
              <a:t> 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bDate</a:t>
            </a:r>
            <a:r>
              <a:rPr lang="en-US" sz="2800" dirty="0" smtClean="0"/>
              <a:t> date,</a:t>
            </a:r>
          </a:p>
          <a:p>
            <a:r>
              <a:rPr lang="en-US" sz="2800" dirty="0" smtClean="0"/>
              <a:t>	sum number(6, 2),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empID</a:t>
            </a:r>
            <a:r>
              <a:rPr lang="en-US" sz="2800" dirty="0" smtClean="0"/>
              <a:t> number(9),</a:t>
            </a:r>
          </a:p>
          <a:p>
            <a:r>
              <a:rPr lang="en-US" sz="2800" dirty="0" smtClean="0"/>
              <a:t>	primary key(</a:t>
            </a:r>
            <a:r>
              <a:rPr lang="en-US" sz="2800" dirty="0" err="1" smtClean="0"/>
              <a:t>b</a:t>
            </a:r>
            <a:r>
              <a:rPr lang="en-US" sz="2800" smtClean="0"/>
              <a:t>Date</a:t>
            </a:r>
            <a:r>
              <a:rPr lang="en-US" sz="2800" dirty="0" smtClean="0"/>
              <a:t>, </a:t>
            </a:r>
            <a:r>
              <a:rPr lang="en-US" sz="2800" dirty="0" err="1" smtClean="0"/>
              <a:t>empID</a:t>
            </a:r>
            <a:r>
              <a:rPr lang="en-US" sz="2800" dirty="0" smtClean="0"/>
              <a:t>),</a:t>
            </a:r>
          </a:p>
          <a:p>
            <a:r>
              <a:rPr lang="en-US" sz="2800" dirty="0" smtClean="0"/>
              <a:t>	foreign key(</a:t>
            </a:r>
            <a:r>
              <a:rPr lang="en-US" sz="2800" dirty="0" err="1" smtClean="0"/>
              <a:t>empID</a:t>
            </a:r>
            <a:r>
              <a:rPr lang="en-US" sz="2800" dirty="0" smtClean="0"/>
              <a:t>) references Employee</a:t>
            </a:r>
          </a:p>
          <a:p>
            <a:r>
              <a:rPr lang="en-US" sz="2800" dirty="0" smtClean="0"/>
              <a:t>);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טבלאות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נשתמש בשפה שנקראת </a:t>
            </a:r>
            <a:r>
              <a:rPr lang="en-US" dirty="0" smtClean="0"/>
              <a:t>DDL – Data Definition Language</a:t>
            </a:r>
            <a:r>
              <a:rPr lang="he-IL" dirty="0" smtClean="0"/>
              <a:t> שמשמשת ליצירת סכמות של טבלאות ב-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יצירת טבלה נעשית ע" הפקודה </a:t>
            </a:r>
            <a:r>
              <a:rPr lang="en-US" dirty="0" smtClean="0"/>
              <a:t>create table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</a:p>
          <a:p>
            <a:pPr algn="l">
              <a:buNone/>
            </a:pPr>
            <a:r>
              <a:rPr lang="en-US" dirty="0" smtClean="0"/>
              <a:t>    Column1  </a:t>
            </a:r>
            <a:r>
              <a:rPr lang="en-US" dirty="0" err="1" smtClean="0"/>
              <a:t>DataType</a:t>
            </a:r>
            <a:r>
              <a:rPr lang="en-US" dirty="0" smtClean="0"/>
              <a:t>  Constraint,</a:t>
            </a:r>
          </a:p>
          <a:p>
            <a:pPr algn="l">
              <a:buNone/>
            </a:pPr>
            <a:r>
              <a:rPr lang="en-US" dirty="0" smtClean="0"/>
              <a:t>    Column2  </a:t>
            </a:r>
            <a:r>
              <a:rPr lang="en-US" dirty="0" err="1" smtClean="0"/>
              <a:t>DataType</a:t>
            </a:r>
            <a:r>
              <a:rPr lang="en-US" dirty="0" smtClean="0"/>
              <a:t>  Constraint,</a:t>
            </a:r>
          </a:p>
          <a:p>
            <a:pPr algn="l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TableConstraint</a:t>
            </a:r>
            <a:r>
              <a:rPr lang="en-US" dirty="0" smtClean="0"/>
              <a:t>…</a:t>
            </a:r>
          </a:p>
          <a:p>
            <a:pPr algn="l">
              <a:buNone/>
            </a:pP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1752600"/>
            <a:ext cx="678180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create table </a:t>
            </a:r>
            <a:r>
              <a:rPr lang="en-US" sz="3600" dirty="0" err="1" smtClean="0"/>
              <a:t>TableName</a:t>
            </a:r>
            <a:r>
              <a:rPr lang="en-US" sz="3600" dirty="0" smtClean="0"/>
              <a:t> (</a:t>
            </a:r>
          </a:p>
          <a:p>
            <a:r>
              <a:rPr lang="en-US" sz="3600" dirty="0" smtClean="0"/>
              <a:t>    Column1  </a:t>
            </a:r>
            <a:r>
              <a:rPr lang="en-US" sz="3600" dirty="0" err="1" smtClean="0"/>
              <a:t>DataType</a:t>
            </a:r>
            <a:r>
              <a:rPr lang="en-US" sz="3600" dirty="0" smtClean="0"/>
              <a:t>  Constraint,</a:t>
            </a:r>
          </a:p>
          <a:p>
            <a:r>
              <a:rPr lang="en-US" sz="3600" dirty="0" smtClean="0"/>
              <a:t>    Column2  </a:t>
            </a:r>
            <a:r>
              <a:rPr lang="en-US" sz="3600" dirty="0" err="1" smtClean="0"/>
              <a:t>DataType</a:t>
            </a:r>
            <a:r>
              <a:rPr lang="en-US" sz="3600" dirty="0" smtClean="0"/>
              <a:t>  Constraint,</a:t>
            </a:r>
          </a:p>
          <a:p>
            <a:r>
              <a:rPr lang="en-US" sz="3600" dirty="0" smtClean="0"/>
              <a:t>    </a:t>
            </a:r>
            <a:r>
              <a:rPr lang="en-US" sz="3600" dirty="0" err="1" smtClean="0"/>
              <a:t>TableConstraint</a:t>
            </a:r>
            <a:r>
              <a:rPr lang="en-US" sz="3600" dirty="0" smtClean="0"/>
              <a:t>…</a:t>
            </a:r>
          </a:p>
          <a:p>
            <a:r>
              <a:rPr lang="en-US" sz="3600" dirty="0" smtClean="0"/>
              <a:t>);</a:t>
            </a:r>
            <a:endParaRPr lang="he-IL" sz="3600" dirty="0" smtClean="0"/>
          </a:p>
          <a:p>
            <a:endParaRPr lang="he-IL" dirty="0"/>
          </a:p>
        </p:txBody>
      </p:sp>
      <p:sp>
        <p:nvSpPr>
          <p:cNvPr id="4" name="Down Arrow 3"/>
          <p:cNvSpPr/>
          <p:nvPr/>
        </p:nvSpPr>
        <p:spPr>
          <a:xfrm>
            <a:off x="4191000" y="1143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352800" y="533400"/>
            <a:ext cx="1981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שם הטבלה</a:t>
            </a:r>
            <a:endParaRPr lang="he-IL" sz="2800" dirty="0"/>
          </a:p>
        </p:txBody>
      </p:sp>
      <p:sp>
        <p:nvSpPr>
          <p:cNvPr id="6" name="Right Arrow 5"/>
          <p:cNvSpPr/>
          <p:nvPr/>
        </p:nvSpPr>
        <p:spPr>
          <a:xfrm>
            <a:off x="1143000" y="30480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0" y="2743200"/>
            <a:ext cx="114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שם עמודה</a:t>
            </a:r>
            <a:endParaRPr lang="he-IL" sz="2800" dirty="0"/>
          </a:p>
        </p:txBody>
      </p:sp>
      <p:sp>
        <p:nvSpPr>
          <p:cNvPr id="8" name="Down Arrow 7"/>
          <p:cNvSpPr/>
          <p:nvPr/>
        </p:nvSpPr>
        <p:spPr>
          <a:xfrm flipV="1">
            <a:off x="4419600" y="34290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581400" y="44958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סוג הנתונים של העמודה</a:t>
            </a:r>
            <a:endParaRPr lang="he-IL" sz="2800" dirty="0"/>
          </a:p>
        </p:txBody>
      </p:sp>
      <p:sp>
        <p:nvSpPr>
          <p:cNvPr id="10" name="Down Arrow 9"/>
          <p:cNvSpPr/>
          <p:nvPr/>
        </p:nvSpPr>
        <p:spPr>
          <a:xfrm flipV="1">
            <a:off x="7086600" y="34290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248400" y="44958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אילוצים על העמודה</a:t>
            </a:r>
            <a:endParaRPr lang="he-IL" sz="2800" dirty="0"/>
          </a:p>
        </p:txBody>
      </p:sp>
      <p:sp>
        <p:nvSpPr>
          <p:cNvPr id="12" name="Right Arrow 11"/>
          <p:cNvSpPr/>
          <p:nvPr/>
        </p:nvSpPr>
        <p:spPr>
          <a:xfrm rot="18830714">
            <a:off x="1693825" y="4354721"/>
            <a:ext cx="1208167" cy="282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33400" y="49530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אילוצים על הטבלה כולה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 smtClean="0"/>
              <a:t>למשל, ניצור טבלה של עובדים. לכל עובד יש מספר ת.ז., שם ומשכורת:</a:t>
            </a:r>
          </a:p>
          <a:p>
            <a:pPr algn="l">
              <a:buNone/>
            </a:pPr>
            <a:r>
              <a:rPr lang="en-US" dirty="0" smtClean="0"/>
              <a:t>create table Employees</a:t>
            </a:r>
          </a:p>
          <a:p>
            <a:pPr algn="l">
              <a:buNone/>
            </a:pPr>
            <a:r>
              <a:rPr lang="en-US" dirty="0" smtClean="0"/>
              <a:t>(</a:t>
            </a:r>
          </a:p>
          <a:p>
            <a:pPr algn="l">
              <a:buNone/>
            </a:pPr>
            <a:r>
              <a:rPr lang="en-US" dirty="0" smtClean="0"/>
              <a:t>	id number(9),</a:t>
            </a:r>
          </a:p>
          <a:p>
            <a:pPr algn="l">
              <a:buNone/>
            </a:pPr>
            <a:r>
              <a:rPr lang="en-US" dirty="0" smtClean="0"/>
              <a:t>  	name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 algn="l">
              <a:buNone/>
            </a:pPr>
            <a:r>
              <a:rPr lang="en-US" dirty="0" smtClean="0"/>
              <a:t>	salary number(6, 2)</a:t>
            </a:r>
          </a:p>
          <a:p>
            <a:pPr algn="l">
              <a:buNone/>
            </a:pPr>
            <a:r>
              <a:rPr lang="en-US" dirty="0" smtClean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הנתונים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 smtClean="0"/>
              <a:t>char(n)</a:t>
            </a:r>
            <a:r>
              <a:rPr lang="he-IL" dirty="0" smtClean="0"/>
              <a:t> – מחרוזות עם פחות מ-2000 תווים.</a:t>
            </a:r>
          </a:p>
          <a:p>
            <a:pPr algn="r" rtl="1"/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he-IL" dirty="0" smtClean="0"/>
              <a:t> – מחרוזות עם פחות מ-4000 תווים.</a:t>
            </a:r>
          </a:p>
          <a:p>
            <a:pPr algn="r" rtl="1"/>
            <a:r>
              <a:rPr lang="en-US" dirty="0" smtClean="0"/>
              <a:t>date</a:t>
            </a:r>
            <a:r>
              <a:rPr lang="he-IL" dirty="0" smtClean="0"/>
              <a:t> – ערך תאריך.</a:t>
            </a:r>
          </a:p>
          <a:p>
            <a:pPr algn="r" rtl="1"/>
            <a:r>
              <a:rPr lang="en-US" dirty="0" err="1" smtClean="0"/>
              <a:t>clob</a:t>
            </a:r>
            <a:r>
              <a:rPr lang="he-IL" dirty="0" smtClean="0"/>
              <a:t> – מחרוזות גדולות (עד 4 ג'יגה).</a:t>
            </a:r>
          </a:p>
          <a:p>
            <a:pPr algn="r" rtl="1"/>
            <a:r>
              <a:rPr lang="en-US" dirty="0" smtClean="0"/>
              <a:t>number</a:t>
            </a:r>
            <a:r>
              <a:rPr lang="he-IL" dirty="0" smtClean="0"/>
              <a:t> – מספר שלם עד 40 ספרות.</a:t>
            </a:r>
          </a:p>
          <a:p>
            <a:pPr algn="r" rtl="1"/>
            <a:r>
              <a:rPr lang="en-US" dirty="0" smtClean="0"/>
              <a:t>number(n)</a:t>
            </a:r>
            <a:r>
              <a:rPr lang="he-IL" dirty="0" smtClean="0"/>
              <a:t> – מספר שלם עם </a:t>
            </a:r>
            <a:r>
              <a:rPr lang="en-US" dirty="0" smtClean="0"/>
              <a:t>n</a:t>
            </a:r>
            <a:r>
              <a:rPr lang="he-IL" dirty="0" smtClean="0"/>
              <a:t> ספרות.</a:t>
            </a:r>
          </a:p>
          <a:p>
            <a:pPr algn="r" rtl="1"/>
            <a:r>
              <a:rPr lang="en-US" dirty="0" smtClean="0"/>
              <a:t>number(n, m)</a:t>
            </a:r>
            <a:r>
              <a:rPr lang="he-IL" dirty="0" smtClean="0"/>
              <a:t> – מספר עם </a:t>
            </a:r>
            <a:r>
              <a:rPr lang="en-US" dirty="0" smtClean="0"/>
              <a:t>n</a:t>
            </a:r>
            <a:r>
              <a:rPr lang="he-IL" dirty="0" smtClean="0"/>
              <a:t> ספרות ו-</a:t>
            </a:r>
            <a:r>
              <a:rPr lang="en-US" dirty="0" smtClean="0"/>
              <a:t>m</a:t>
            </a:r>
            <a:r>
              <a:rPr lang="he-IL" dirty="0" smtClean="0"/>
              <a:t> ספרות אחרי הנקודה.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מחיקת טבלה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למחוק טבלה לחלוטין ע"י הפקודה </a:t>
            </a:r>
            <a:r>
              <a:rPr lang="en-US" dirty="0" smtClean="0"/>
              <a:t>drop table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drop table Employees;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1284</Words>
  <Application>Microsoft Office PowerPoint</Application>
  <PresentationFormat>On-screen Show (4:3)</PresentationFormat>
  <Paragraphs>655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המודל היחסי – המרה לטבלאות</vt:lpstr>
      <vt:lpstr>מודל היחסים</vt:lpstr>
      <vt:lpstr>PowerPoint Presentation</vt:lpstr>
      <vt:lpstr>PowerPoint Presentation</vt:lpstr>
      <vt:lpstr>יצירת טבלאות</vt:lpstr>
      <vt:lpstr>PowerPoint Presentation</vt:lpstr>
      <vt:lpstr>PowerPoint Presentation</vt:lpstr>
      <vt:lpstr>סוגי הנתונים</vt:lpstr>
      <vt:lpstr>מחיקת טבלה</vt:lpstr>
      <vt:lpstr>אילוצי מפתח ויחודיות</vt:lpstr>
      <vt:lpstr>PowerPoint Presentation</vt:lpstr>
      <vt:lpstr>PowerPoint Presentation</vt:lpstr>
      <vt:lpstr>PowerPoint Presentation</vt:lpstr>
      <vt:lpstr>Not Null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המרת ERD לטבלאות</vt:lpstr>
      <vt:lpstr>המרת ישויות</vt:lpstr>
      <vt:lpstr>המרת קשרים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המודל היחסי – המרה לטבלאות</dc:title>
  <dc:creator>Shay</dc:creator>
  <cp:lastModifiedBy>user</cp:lastModifiedBy>
  <cp:revision>44</cp:revision>
  <dcterms:created xsi:type="dcterms:W3CDTF">2006-08-16T00:00:00Z</dcterms:created>
  <dcterms:modified xsi:type="dcterms:W3CDTF">2013-04-06T17:35:52Z</dcterms:modified>
</cp:coreProperties>
</file>