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57" r:id="rId5"/>
    <p:sldId id="258" r:id="rId6"/>
    <p:sldId id="270" r:id="rId7"/>
    <p:sldId id="271" r:id="rId8"/>
    <p:sldId id="269" r:id="rId9"/>
    <p:sldId id="272" r:id="rId10"/>
    <p:sldId id="259" r:id="rId11"/>
    <p:sldId id="260" r:id="rId12"/>
    <p:sldId id="261" r:id="rId13"/>
    <p:sldId id="262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033565D-E7BF-4FDD-A293-E2049EC130F3}" type="datetimeFigureOut">
              <a:rPr lang="he-IL" smtClean="0"/>
              <a:pPr/>
              <a:t>כ'/אדר/תשע"ג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3C58628-B019-447B-BB36-4074A183148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5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38F6-AEF5-49BD-AC76-95DAC9EF6CF7}" type="datetime1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089E-E653-44A7-B219-7F4411569C7E}" type="datetime1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18F2-A071-49BE-AA38-13AE4AFDBD55}" type="datetime1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A0A6-2C9D-4EBD-9257-BAA1A545F491}" type="datetime1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3C3-9612-47E2-B8F7-E17D37FCC913}" type="datetime1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2D65-92A3-43C7-BC4B-48392DC79724}" type="datetime1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E5B-62DE-4B9D-A651-DC5A21BD83F8}" type="datetime1">
              <a:rPr lang="en-US" smtClean="0"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3BCB-4626-4BE3-9247-D266539DAD0F}" type="datetime1">
              <a:rPr lang="en-US" smtClean="0"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2A2B-45BF-427F-9A54-65CA9550457F}" type="datetime1">
              <a:rPr lang="en-US" smtClean="0"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EEC8-73A9-45C4-922F-27C55CFB4AD6}" type="datetime1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A70F-C090-4653-A4FB-C1598011E84D}" type="datetime1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C3D-24AC-475A-8498-8F8BD597D752}" type="datetime1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http://www.shaytavor.com/n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מבוא לבסיסי נתונים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רמות הפשטה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ישנן שלוש רמות הפשטה לניהול מסד נתונים:</a:t>
            </a:r>
          </a:p>
          <a:p>
            <a:pPr lvl="1" algn="r" rtl="1"/>
            <a:r>
              <a:rPr lang="he-IL" dirty="0" smtClean="0"/>
              <a:t>רמת המשתמש.</a:t>
            </a:r>
          </a:p>
          <a:p>
            <a:pPr lvl="1" algn="r" rtl="1"/>
            <a:r>
              <a:rPr lang="he-IL" dirty="0" smtClean="0"/>
              <a:t>הרמה התפיסתית.</a:t>
            </a:r>
          </a:p>
          <a:p>
            <a:pPr lvl="1" algn="r" rtl="1"/>
            <a:r>
              <a:rPr lang="he-IL" dirty="0" smtClean="0"/>
              <a:t>הרמה הפיסית.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רמת המשתמש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המשתמש מקבל "מבט" על המידע בהתאם לצרכים שלו.</a:t>
            </a:r>
          </a:p>
          <a:p>
            <a:pPr algn="r" rtl="1"/>
            <a:r>
              <a:rPr lang="he-IL" dirty="0" smtClean="0"/>
              <a:t>למשל – מערכת המידע של המכללה. סטודנט יכול לצפות בקורסים שהוא לומד, לראות ציונים, להגיש עבודות וכו'.</a:t>
            </a:r>
          </a:p>
          <a:p>
            <a:pPr algn="r" rtl="1"/>
            <a:r>
              <a:rPr lang="he-IL" dirty="0" smtClean="0"/>
              <a:t>מרצה יכול להזין ציונים, להעלות קבצים לאתר ועוד.</a:t>
            </a:r>
          </a:p>
          <a:p>
            <a:pPr algn="r" rtl="1"/>
            <a:r>
              <a:rPr lang="he-IL" dirty="0" smtClean="0"/>
              <a:t>כל הפעולות האלו מייצגות מידע שנמצא ב-</a:t>
            </a:r>
            <a:r>
              <a:rPr lang="en-US" dirty="0" smtClean="0"/>
              <a:t>DB</a:t>
            </a:r>
            <a:r>
              <a:rPr lang="he-IL" dirty="0" smtClean="0"/>
              <a:t>, שמותאם לצרכי הצפיה של כל משתמש.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הרמה התפיסתית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רמה זו מארגנת את הנתונים במחשב בצורה לוגית.</a:t>
            </a:r>
          </a:p>
          <a:p>
            <a:pPr lvl="1" algn="r" rtl="1"/>
            <a:r>
              <a:rPr lang="he-IL" dirty="0" smtClean="0"/>
              <a:t>מה היחסים בין הנתונים השונים?</a:t>
            </a:r>
          </a:p>
          <a:p>
            <a:pPr lvl="1" algn="r" rtl="1"/>
            <a:r>
              <a:rPr lang="he-IL" dirty="0" smtClean="0"/>
              <a:t>אילו נתונים נשמור?</a:t>
            </a:r>
          </a:p>
          <a:p>
            <a:pPr lvl="1" algn="r" rtl="1"/>
            <a:r>
              <a:rPr lang="he-IL" dirty="0" smtClean="0"/>
              <a:t>מה סוגי הנתונים?</a:t>
            </a:r>
          </a:p>
          <a:p>
            <a:pPr lvl="1" algn="r" rtl="1"/>
            <a:r>
              <a:rPr lang="he-IL" dirty="0" smtClean="0"/>
              <a:t>ועוד.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הרמה הפיסית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רמה זו מגדירה את ההיבטים הטכניים של שמירת הנתונים – </a:t>
            </a:r>
          </a:p>
          <a:p>
            <a:pPr lvl="1" algn="r" rtl="1"/>
            <a:r>
              <a:rPr lang="he-IL" dirty="0" smtClean="0"/>
              <a:t>מבנה הקבצים.</a:t>
            </a:r>
          </a:p>
          <a:p>
            <a:pPr lvl="1" algn="r" rtl="1"/>
            <a:r>
              <a:rPr lang="he-IL" dirty="0" smtClean="0"/>
              <a:t>ארגון הקבצים בזיכרון.</a:t>
            </a:r>
          </a:p>
          <a:p>
            <a:pPr lvl="1" algn="r" rtl="1"/>
            <a:r>
              <a:rPr lang="he-IL" dirty="0" smtClean="0"/>
              <a:t>מבנה האינדקסים.</a:t>
            </a:r>
          </a:p>
          <a:p>
            <a:pPr lvl="1" algn="r" rtl="1"/>
            <a:r>
              <a:rPr lang="he-IL" dirty="0" smtClean="0"/>
              <a:t>ועוד.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נתונים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יצוג המידע ברמה התפיסתית מבוסס על מודל נתונים.</a:t>
            </a:r>
          </a:p>
          <a:p>
            <a:pPr algn="r" rtl="1"/>
            <a:r>
              <a:rPr lang="he-IL" dirty="0" smtClean="0"/>
              <a:t>מודל הנתונים כולל מערכת מושגים המאפשרת לייצג את המציאות מצד אחד, ושניתן לייצג אותה באמצעות הרמה הפיסית מצד שני.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09600" y="1981200"/>
            <a:ext cx="2819400" cy="2971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tx1"/>
                </a:solidFill>
              </a:rPr>
              <a:t>מערכת שמאפשרת לשמור מידע על קורסים במכללה, להזין קורס חדש, למחוק קורסים, לרשום סטודנטים, להזין ציונים.......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3200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 smtClean="0"/>
              <a:t>מה שהמשתמש רואה (רמת המשתמש)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172200" y="1981200"/>
            <a:ext cx="2819400" cy="2971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 smtClean="0">
                <a:solidFill>
                  <a:schemeClr val="tx1"/>
                </a:solidFill>
              </a:rPr>
              <a:t>קובץ קורסים שמכיל רשומות מידע בגודל 50</a:t>
            </a:r>
            <a:r>
              <a:rPr lang="en-US" sz="2400" dirty="0" smtClean="0">
                <a:solidFill>
                  <a:schemeClr val="tx1"/>
                </a:solidFill>
              </a:rPr>
              <a:t>KB</a:t>
            </a:r>
            <a:r>
              <a:rPr lang="he-IL" sz="2400" dirty="0" smtClean="0">
                <a:solidFill>
                  <a:schemeClr val="tx1"/>
                </a:solidFill>
              </a:rPr>
              <a:t> כל אחת בעל אינדקס עבור שדה מספר הקורס....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838200"/>
            <a:ext cx="3200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 smtClean="0"/>
              <a:t>איך זה מיוצג במחשב (הרמה הפיסית)</a:t>
            </a:r>
            <a:endParaRPr lang="he-IL" sz="2800" dirty="0"/>
          </a:p>
        </p:txBody>
      </p:sp>
      <p:sp>
        <p:nvSpPr>
          <p:cNvPr id="7" name="Left-Right Arrow 6"/>
          <p:cNvSpPr/>
          <p:nvPr/>
        </p:nvSpPr>
        <p:spPr>
          <a:xfrm>
            <a:off x="3733800" y="3048000"/>
            <a:ext cx="20574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343400" y="2209800"/>
            <a:ext cx="99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72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he-IL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9624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מודל נתונים</a:t>
            </a:r>
            <a:endParaRPr lang="he-IL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 smtClean="0"/>
              <a:t>מודל הנתונים כולל שלושה מרכיבים עיקריים:</a:t>
            </a:r>
          </a:p>
          <a:p>
            <a:pPr lvl="1" algn="r" rtl="1"/>
            <a:r>
              <a:rPr lang="he-IL" dirty="0" smtClean="0"/>
              <a:t>מערכת מושגים מוגדרת היטב – המושגים צריכים להספיק כדי לתאר אילו סוגי מידע קיימים וכיצד הם מתקשרים זה לזה.</a:t>
            </a:r>
          </a:p>
          <a:p>
            <a:pPr lvl="1" algn="r" rtl="1"/>
            <a:r>
              <a:rPr lang="he-IL" dirty="0" smtClean="0"/>
              <a:t>שפה לטיפול במידע – השפה צריכה לאפשר הגדרה של תבנית, שליפת מידע, הוספה, ביטול ושינוי של מידע.</a:t>
            </a:r>
          </a:p>
          <a:p>
            <a:pPr lvl="1" algn="r" rtl="1"/>
            <a:r>
              <a:rPr lang="he-IL" dirty="0" smtClean="0"/>
              <a:t>כלים לביטוי אילוצים – חוקים שונים שצריכים לחול על המידע – מה מותר ומה אסור לבצע על המידע.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http://www.shaytavor.com</a:t>
            </a:r>
          </a:p>
          <a:p>
            <a:r>
              <a:rPr lang="en-US" dirty="0" smtClean="0"/>
              <a:t>shay.tavor@gmail.com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המידע הוא אחד הנכסים החשובים ביותר של כל ארגון.</a:t>
            </a:r>
          </a:p>
          <a:p>
            <a:pPr algn="r" rtl="1"/>
            <a:r>
              <a:rPr lang="he-IL" dirty="0" smtClean="0"/>
              <a:t>מידע לא אמין, חסר או סותר עלול לגרום לקטסטרופות כלכליות וארגוניות.</a:t>
            </a:r>
          </a:p>
          <a:p>
            <a:pPr algn="r" rtl="1"/>
            <a:r>
              <a:rPr lang="he-IL" dirty="0" smtClean="0"/>
              <a:t>נפילות ותקלות במסדי הנתונים של הארגון עלולות לגרום להשבתת שירותים של שעות עד ימים, ולהפסד כספי אדיר לארגון.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חשוב לשמור את המידע, אבל איך נשמור אותו?</a:t>
            </a:r>
          </a:p>
          <a:p>
            <a:pPr lvl="1" algn="r" rtl="1"/>
            <a:r>
              <a:rPr lang="he-IL" dirty="0" smtClean="0"/>
              <a:t>קבצי טקסט?</a:t>
            </a:r>
          </a:p>
          <a:p>
            <a:pPr lvl="1" algn="r" rtl="1"/>
            <a:r>
              <a:rPr lang="he-IL" dirty="0" smtClean="0"/>
              <a:t>קבצים אחרים?</a:t>
            </a:r>
          </a:p>
          <a:p>
            <a:pPr lvl="1" algn="r" rtl="1"/>
            <a:r>
              <a:rPr lang="he-IL" dirty="0" smtClean="0"/>
              <a:t>איך ניגש למידע ואיך נעדכן אותו?</a:t>
            </a:r>
          </a:p>
          <a:p>
            <a:pPr lvl="1" algn="r" rtl="1"/>
            <a:r>
              <a:rPr lang="he-IL" dirty="0" smtClean="0"/>
              <a:t>איך נוודא שהמידע עקבי ואמין?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מסד נתונים – </a:t>
            </a:r>
            <a:r>
              <a:rPr lang="en-US" dirty="0" err="1" smtClean="0"/>
              <a:t>DataBase</a:t>
            </a:r>
            <a:r>
              <a:rPr lang="he-IL" dirty="0" smtClean="0"/>
              <a:t> – הוא אמצעי לאחסון של נתונים בתוך המחשב, בצורה מסודרת ועקבית</a:t>
            </a:r>
            <a:r>
              <a:rPr lang="he-IL" dirty="0" smtClean="0"/>
              <a:t>.</a:t>
            </a:r>
            <a:endParaRPr lang="he-IL" dirty="0" smtClean="0"/>
          </a:p>
          <a:p>
            <a:pPr algn="r" rtl="1"/>
            <a:r>
              <a:rPr lang="he-IL" dirty="0" smtClean="0"/>
              <a:t>המידע נשמר על אמצעי אחסון חיצוני כמו דיסק קשיח, סרט מגנטי, כונני גיבוי וכו</a:t>
            </a:r>
            <a:r>
              <a:rPr lang="he-IL" dirty="0" smtClean="0"/>
              <a:t>'.</a:t>
            </a:r>
          </a:p>
          <a:p>
            <a:pPr algn="r" rtl="1"/>
            <a:r>
              <a:rPr lang="he-IL" dirty="0" smtClean="0"/>
              <a:t>אמצעי האחסון הפיסי של המידע בדר"כ לא נגיש או רלבנטי עבורנו, המשתמשים במידע.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מערכת תוכנה לניהול בסיסי נתונים –</a:t>
            </a:r>
          </a:p>
          <a:p>
            <a:pPr algn="l"/>
            <a:r>
              <a:rPr lang="en-US" dirty="0" smtClean="0"/>
              <a:t>DBMS – </a:t>
            </a:r>
            <a:r>
              <a:rPr lang="en-US" dirty="0" err="1" smtClean="0"/>
              <a:t>DataBase</a:t>
            </a:r>
            <a:r>
              <a:rPr lang="en-US" dirty="0" smtClean="0"/>
              <a:t> Management System</a:t>
            </a:r>
          </a:p>
          <a:p>
            <a:pPr algn="r" rtl="1"/>
            <a:r>
              <a:rPr lang="he-IL" dirty="0" smtClean="0"/>
              <a:t>התוכנה מתווכת בין המשתמשים במידע לבין המחשב.</a:t>
            </a:r>
          </a:p>
          <a:p>
            <a:pPr algn="r" rtl="1"/>
            <a:r>
              <a:rPr lang="he-IL" dirty="0" smtClean="0"/>
              <a:t>המשתמשים מבינים את המידע במונחים של המציאות.</a:t>
            </a:r>
          </a:p>
          <a:p>
            <a:pPr algn="r" rtl="1"/>
            <a:r>
              <a:rPr lang="he-IL" dirty="0" smtClean="0"/>
              <a:t>במחשב המידע מתבטא בנתונים גולמיים המאוחסנים בקבצים.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מערכת מידע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מערכת מידע (</a:t>
            </a:r>
            <a:r>
              <a:rPr lang="en-US" dirty="0" smtClean="0"/>
              <a:t>information system</a:t>
            </a:r>
            <a:r>
              <a:rPr lang="he-IL" dirty="0" smtClean="0"/>
              <a:t>) היא אפליקציה שעושה מניפולציות על מידע ומתווכת בין המשתמשים למידע.</a:t>
            </a:r>
          </a:p>
          <a:p>
            <a:pPr algn="r" rtl="1"/>
            <a:r>
              <a:rPr lang="he-IL" dirty="0" smtClean="0"/>
              <a:t>למשל – </a:t>
            </a:r>
          </a:p>
          <a:p>
            <a:pPr lvl="1" algn="r" rtl="1"/>
            <a:r>
              <a:rPr lang="he-IL" dirty="0" smtClean="0"/>
              <a:t>מערכת הזמנת תורים בקופת חולים.</a:t>
            </a:r>
          </a:p>
          <a:p>
            <a:pPr lvl="1" algn="r" rtl="1"/>
            <a:r>
              <a:rPr lang="he-IL" dirty="0" smtClean="0"/>
              <a:t>מערכת רישום לקורסים במכללה.</a:t>
            </a:r>
          </a:p>
          <a:p>
            <a:pPr lvl="1" algn="r" rtl="1"/>
            <a:r>
              <a:rPr lang="he-IL" dirty="0" smtClean="0"/>
              <a:t>מערכת הזמנת כרטיסים לקולנוע.</a:t>
            </a:r>
          </a:p>
          <a:p>
            <a:pPr lvl="1" algn="r" rtl="1"/>
            <a:r>
              <a:rPr lang="he-IL" dirty="0" smtClean="0"/>
              <a:t>מערכת ניהול חשבון בבנק.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מערכת מידע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נסתכל לדוגמא על תחנת המידע במכללה.</a:t>
            </a:r>
          </a:p>
          <a:p>
            <a:pPr algn="r" rtl="1"/>
            <a:r>
              <a:rPr lang="he-IL" dirty="0" smtClean="0"/>
              <a:t>על אילו שאלות הנוגעות למידע המערכת צריכה לענות?</a:t>
            </a:r>
          </a:p>
          <a:p>
            <a:pPr lvl="1" algn="r" rtl="1"/>
            <a:r>
              <a:rPr lang="he-IL" dirty="0" smtClean="0"/>
              <a:t>בהנתן שם משתמש וסיסמא, האם המשתמש רשאי לגשת לאתר.</a:t>
            </a:r>
          </a:p>
          <a:p>
            <a:pPr lvl="1" algn="r" rtl="1"/>
            <a:r>
              <a:rPr lang="he-IL" dirty="0" smtClean="0"/>
              <a:t>בהנתן פרטי סטודנט, הצג את רשימת הקורסים של הסטודנט.</a:t>
            </a:r>
          </a:p>
          <a:p>
            <a:pPr lvl="1" algn="r" rtl="1"/>
            <a:r>
              <a:rPr lang="he-IL" dirty="0" smtClean="0"/>
              <a:t>בהנתן פרטי מרצה, הצג את רשימת הסטודנטים הרשומים לקורס מסויים.</a:t>
            </a:r>
          </a:p>
          <a:p>
            <a:pPr lvl="1" algn="r" rtl="1"/>
            <a:r>
              <a:rPr lang="he-IL" dirty="0" smtClean="0"/>
              <a:t>וכו'...</a:t>
            </a:r>
          </a:p>
          <a:p>
            <a:pPr marL="457200" lvl="1" indent="0" algn="r" rtl="1">
              <a:buNone/>
            </a:pP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524000"/>
            <a:ext cx="198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 smtClean="0">
                <a:solidFill>
                  <a:schemeClr val="tx1"/>
                </a:solidFill>
              </a:rPr>
              <a:t>אפליקציה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553200" y="1371600"/>
            <a:ext cx="1219200" cy="1828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DB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343400"/>
            <a:ext cx="3276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tx1"/>
                </a:solidFill>
              </a:rPr>
              <a:t>משתמשים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2895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הצג רשימת קורסים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2909332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הצג רשימת סטודנטים</a:t>
            </a:r>
            <a:endParaRPr lang="he-IL" dirty="0"/>
          </a:p>
        </p:txBody>
      </p:sp>
      <p:sp>
        <p:nvSpPr>
          <p:cNvPr id="12" name="Right Arrow 11"/>
          <p:cNvSpPr/>
          <p:nvPr/>
        </p:nvSpPr>
        <p:spPr>
          <a:xfrm>
            <a:off x="38862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800600" y="4114800"/>
            <a:ext cx="3886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הנתונים היושבים ב-</a:t>
            </a:r>
            <a:r>
              <a:rPr lang="en-US" sz="2400" dirty="0" smtClean="0"/>
              <a:t>DB</a:t>
            </a:r>
            <a:r>
              <a:rPr lang="he-IL" sz="2400" dirty="0" smtClean="0"/>
              <a:t> הם נתונים גולמיים ופיסיים. אין לאפליקציה גישה ישירה אליהם.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205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http://www.shaytavor.com/n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524000"/>
            <a:ext cx="198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 smtClean="0">
                <a:solidFill>
                  <a:schemeClr val="tx1"/>
                </a:solidFill>
              </a:rPr>
              <a:t>אפליקציה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7315200" y="1371600"/>
            <a:ext cx="1219200" cy="1828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DB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343400"/>
            <a:ext cx="3276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tx1"/>
                </a:solidFill>
              </a:rPr>
              <a:t>משתמשים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2895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הצג רשימת קורסים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2909332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352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הצג רשימת סטודנטים</a:t>
            </a:r>
            <a:endParaRPr lang="he-IL" dirty="0"/>
          </a:p>
        </p:txBody>
      </p:sp>
      <p:sp>
        <p:nvSpPr>
          <p:cNvPr id="12" name="Right Arrow 11"/>
          <p:cNvSpPr/>
          <p:nvPr/>
        </p:nvSpPr>
        <p:spPr>
          <a:xfrm>
            <a:off x="3886200" y="2057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495800" y="4114800"/>
            <a:ext cx="419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תוכנת ה-</a:t>
            </a:r>
            <a:r>
              <a:rPr lang="en-US" sz="2400" dirty="0" smtClean="0"/>
              <a:t>DBMS</a:t>
            </a:r>
            <a:r>
              <a:rPr lang="he-IL" sz="2400" dirty="0" smtClean="0"/>
              <a:t> מקשרת בין מסד הנתונים המכיל את הנתונים הגולמיים, לבין האפליקציה שצריכה את הנתונים.</a:t>
            </a:r>
            <a:endParaRPr lang="he-IL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609600"/>
            <a:ext cx="23622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DBMS</a:t>
            </a:r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477000" y="1676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Left Arrow 14"/>
          <p:cNvSpPr/>
          <p:nvPr/>
        </p:nvSpPr>
        <p:spPr>
          <a:xfrm>
            <a:off x="6477000" y="2286000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19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663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מבוא לבסיסי נתונים</vt:lpstr>
      <vt:lpstr>מידע</vt:lpstr>
      <vt:lpstr>מידע</vt:lpstr>
      <vt:lpstr>DataBase</vt:lpstr>
      <vt:lpstr>DBMS</vt:lpstr>
      <vt:lpstr>מערכת מידע</vt:lpstr>
      <vt:lpstr>מערכת מידע</vt:lpstr>
      <vt:lpstr>PowerPoint Presentation</vt:lpstr>
      <vt:lpstr>PowerPoint Presentation</vt:lpstr>
      <vt:lpstr>רמות הפשטה</vt:lpstr>
      <vt:lpstr>רמת המשתמש</vt:lpstr>
      <vt:lpstr>הרמה התפיסתית</vt:lpstr>
      <vt:lpstr>הרמה הפיסית</vt:lpstr>
      <vt:lpstr>מודל נתונים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לבסיסי נתונים</dc:title>
  <dc:creator>Shay</dc:creator>
  <cp:lastModifiedBy>user</cp:lastModifiedBy>
  <cp:revision>18</cp:revision>
  <dcterms:created xsi:type="dcterms:W3CDTF">2006-08-16T00:00:00Z</dcterms:created>
  <dcterms:modified xsi:type="dcterms:W3CDTF">2013-03-02T17:44:27Z</dcterms:modified>
</cp:coreProperties>
</file>