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7AF8CC-0956-49F3-AF70-30966D17C0A3}" type="datetimeFigureOut">
              <a:rPr lang="he-IL" smtClean="0"/>
              <a:t>כ"ג/תמוז/תש"ע</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ECC72A9-02DF-4D5A-999A-5B2E660BD071}" type="slidenum">
              <a:rPr lang="he-IL" smtClean="0"/>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E5E06-99A5-4861-A2BC-3E682D88673E}" type="datetime1">
              <a:rPr lang="en-US" smtClean="0"/>
              <a:t>7/5/2010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778F9-0F76-45C9-8614-530933C2E395}" type="datetime1">
              <a:rPr lang="en-US" smtClean="0"/>
              <a:t>7/5/2010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FACD2-F757-418F-B7C0-751F7B71AEBD}" type="datetime1">
              <a:rPr lang="en-US" smtClean="0"/>
              <a:t>7/5/2010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683446-0E9E-49DD-8948-63ED9B94BC68}" type="datetime1">
              <a:rPr lang="en-US" smtClean="0"/>
              <a:t>7/5/2010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A5A77-7653-420D-9008-E923585A91BE}" type="datetime1">
              <a:rPr lang="en-US" smtClean="0"/>
              <a:t>7/5/2010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D673D-3797-4EDF-9A37-9EA3970FA0D4}" type="datetime1">
              <a:rPr lang="en-US" smtClean="0"/>
              <a:t>7/5/2010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6ED05-DB3B-4B03-BB3A-62A89747A997}" type="datetime1">
              <a:rPr lang="en-US" smtClean="0"/>
              <a:t>7/5/2010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389B5-DFCF-4FEE-A5F1-3C749D9559AD}" type="datetime1">
              <a:rPr lang="en-US" smtClean="0"/>
              <a:t>7/5/2010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B3F2E-61D5-423B-AA02-7D667ECE377E}" type="datetime1">
              <a:rPr lang="en-US" smtClean="0"/>
              <a:t>7/5/2010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82CCD-3737-4268-B39A-A9F892E91F24}" type="datetime1">
              <a:rPr lang="en-US" smtClean="0"/>
              <a:t>7/5/2010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8A086-1749-4A38-9103-51C744BD3F89}" type="datetime1">
              <a:rPr lang="en-US" smtClean="0"/>
              <a:t>7/5/2010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69D1-D661-49CB-A385-9F7F262E609D}" type="datetime1">
              <a:rPr lang="en-US" smtClean="0"/>
              <a:t>7/5/2010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מודל ישויות קשרים</a:t>
            </a:r>
            <a:endParaRPr lang="he-IL" dirty="0"/>
          </a:p>
        </p:txBody>
      </p:sp>
      <p:sp>
        <p:nvSpPr>
          <p:cNvPr id="3" name="Subtitle 2"/>
          <p:cNvSpPr>
            <a:spLocks noGrp="1"/>
          </p:cNvSpPr>
          <p:nvPr>
            <p:ph type="subTitle" idx="1"/>
          </p:nvPr>
        </p:nvSpPr>
        <p:spPr/>
        <p:txBody>
          <a:bodyPr/>
          <a:lstStyle/>
          <a:p>
            <a:r>
              <a:rPr lang="he-IL" dirty="0" smtClean="0"/>
              <a:t>שי תבור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תכונות של קשר</a:t>
            </a:r>
            <a:endParaRPr lang="he-IL" dirty="0"/>
          </a:p>
        </p:txBody>
      </p:sp>
      <p:sp>
        <p:nvSpPr>
          <p:cNvPr id="3" name="Content Placeholder 2"/>
          <p:cNvSpPr>
            <a:spLocks noGrp="1"/>
          </p:cNvSpPr>
          <p:nvPr>
            <p:ph idx="1"/>
          </p:nvPr>
        </p:nvSpPr>
        <p:spPr>
          <a:xfrm>
            <a:off x="457200" y="1600201"/>
            <a:ext cx="8229600" cy="1905000"/>
          </a:xfrm>
        </p:spPr>
        <p:txBody>
          <a:bodyPr/>
          <a:lstStyle/>
          <a:p>
            <a:pPr algn="r" rtl="1"/>
            <a:r>
              <a:rPr lang="he-IL" dirty="0" smtClean="0"/>
              <a:t>נניח שבתחילת ובסוף כל משמרת העובד מחתים שעון נוכחות שסופר כמה שעות בפועל הוא עבד.</a:t>
            </a:r>
          </a:p>
          <a:p>
            <a:pPr algn="r" rtl="1"/>
            <a:r>
              <a:rPr lang="he-IL" dirty="0" smtClean="0"/>
              <a:t>איך נבטא את המידע הזה?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18" name="Straight Connector 17"/>
          <p:cNvCxnSpPr>
            <a:stCxn id="1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067628" y="3733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hours</a:t>
            </a:r>
            <a:endParaRPr lang="he-IL" sz="2800" dirty="0">
              <a:solidFill>
                <a:schemeClr val="tx1"/>
              </a:solidFill>
            </a:endParaRPr>
          </a:p>
        </p:txBody>
      </p:sp>
      <p:cxnSp>
        <p:nvCxnSpPr>
          <p:cNvPr id="21" name="Straight Connector 20"/>
          <p:cNvCxnSpPr>
            <a:stCxn id="20" idx="4"/>
            <a:endCxn id="17" idx="0"/>
          </p:cNvCxnSpPr>
          <p:nvPr/>
        </p:nvCxnSpPr>
        <p:spPr>
          <a:xfrm rot="16200000" flipH="1">
            <a:off x="4469493" y="4589235"/>
            <a:ext cx="500742" cy="9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תכונות של קשר</a:t>
            </a:r>
            <a:endParaRPr lang="he-IL" dirty="0"/>
          </a:p>
        </p:txBody>
      </p:sp>
      <p:sp>
        <p:nvSpPr>
          <p:cNvPr id="3" name="Content Placeholder 2"/>
          <p:cNvSpPr>
            <a:spLocks noGrp="1"/>
          </p:cNvSpPr>
          <p:nvPr>
            <p:ph idx="1"/>
          </p:nvPr>
        </p:nvSpPr>
        <p:spPr>
          <a:xfrm>
            <a:off x="457200" y="1371600"/>
            <a:ext cx="8229600" cy="2133601"/>
          </a:xfrm>
        </p:spPr>
        <p:txBody>
          <a:bodyPr>
            <a:normAutofit lnSpcReduction="10000"/>
          </a:bodyPr>
          <a:lstStyle/>
          <a:p>
            <a:pPr algn="r" rtl="1"/>
            <a:r>
              <a:rPr lang="he-IL" dirty="0" smtClean="0"/>
              <a:t>תכונה של קשר היא תכונה שיש לה משמעות רק בקשר בין ישויות (היא לא שייכת לישות ספציפית).</a:t>
            </a:r>
          </a:p>
          <a:p>
            <a:pPr algn="r" rtl="1"/>
            <a:r>
              <a:rPr lang="he-IL" dirty="0" smtClean="0"/>
              <a:t>תכונה של קשר אף פעם לא תהיה חלק מהמפתח של הקשר!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18" name="Straight Connector 17"/>
          <p:cNvCxnSpPr>
            <a:stCxn id="1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067628" y="3733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hours</a:t>
            </a:r>
            <a:endParaRPr lang="he-IL" sz="2800" dirty="0">
              <a:solidFill>
                <a:schemeClr val="tx1"/>
              </a:solidFill>
            </a:endParaRPr>
          </a:p>
        </p:txBody>
      </p:sp>
      <p:cxnSp>
        <p:nvCxnSpPr>
          <p:cNvPr id="21" name="Straight Connector 20"/>
          <p:cNvCxnSpPr>
            <a:stCxn id="20" idx="4"/>
            <a:endCxn id="17" idx="0"/>
          </p:cNvCxnSpPr>
          <p:nvPr/>
        </p:nvCxnSpPr>
        <p:spPr>
          <a:xfrm rot="16200000" flipH="1">
            <a:off x="4469493" y="4589235"/>
            <a:ext cx="500742" cy="9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057400"/>
          </a:xfrm>
        </p:spPr>
        <p:txBody>
          <a:bodyPr/>
          <a:lstStyle/>
          <a:p>
            <a:pPr algn="r" rtl="1"/>
            <a:r>
              <a:rPr lang="he-IL" dirty="0" smtClean="0"/>
              <a:t>נניח שבמפעל כל עובד מבצע את עבודתו במקום עבודה מסויים (מחסן, מעבדה, משרד וכו'). איך נבטא את המידע בתרשים?</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18" name="Straight Connector 17"/>
          <p:cNvCxnSpPr>
            <a:stCxn id="1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02740" y="32004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Place</a:t>
            </a:r>
            <a:endParaRPr lang="he-IL" sz="2400" dirty="0">
              <a:solidFill>
                <a:schemeClr val="tx1"/>
              </a:solidFill>
            </a:endParaRPr>
          </a:p>
        </p:txBody>
      </p:sp>
      <p:sp>
        <p:nvSpPr>
          <p:cNvPr id="21" name="Oval 20"/>
          <p:cNvSpPr/>
          <p:nvPr/>
        </p:nvSpPr>
        <p:spPr>
          <a:xfrm>
            <a:off x="4038600" y="2133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22" name="Straight Connector 21"/>
          <p:cNvCxnSpPr>
            <a:stCxn id="21" idx="4"/>
            <a:endCxn id="20" idx="0"/>
          </p:cNvCxnSpPr>
          <p:nvPr/>
        </p:nvCxnSpPr>
        <p:spPr>
          <a:xfrm rot="16200000" flipH="1">
            <a:off x="4473120" y="2956380"/>
            <a:ext cx="457200" cy="30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0"/>
            <a:endCxn id="20" idx="2"/>
          </p:cNvCxnSpPr>
          <p:nvPr/>
        </p:nvCxnSpPr>
        <p:spPr>
          <a:xfrm rot="16200000" flipV="1">
            <a:off x="4317999" y="4437741"/>
            <a:ext cx="805542" cy="7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057400"/>
          </a:xfrm>
        </p:spPr>
        <p:txBody>
          <a:bodyPr/>
          <a:lstStyle/>
          <a:p>
            <a:pPr algn="r" rtl="1"/>
            <a:r>
              <a:rPr lang="he-IL" dirty="0" smtClean="0"/>
              <a:t>ומה לגבי האפשרות הזאת?</a:t>
            </a:r>
          </a:p>
          <a:p>
            <a:pPr algn="r" rtl="1"/>
            <a:r>
              <a:rPr lang="he-IL" dirty="0" smtClean="0"/>
              <a:t>תלוי מה המידע שרוצים לשמור על מקום העבודה.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18" name="Straight Connector 17"/>
          <p:cNvCxnSpPr>
            <a:stCxn id="1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038600" y="3733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place</a:t>
            </a:r>
            <a:endParaRPr lang="he-IL" sz="2800" dirty="0">
              <a:solidFill>
                <a:schemeClr val="tx1"/>
              </a:solidFill>
            </a:endParaRPr>
          </a:p>
        </p:txBody>
      </p:sp>
      <p:cxnSp>
        <p:nvCxnSpPr>
          <p:cNvPr id="22" name="Straight Connector 21"/>
          <p:cNvCxnSpPr>
            <a:stCxn id="21" idx="4"/>
          </p:cNvCxnSpPr>
          <p:nvPr/>
        </p:nvCxnSpPr>
        <p:spPr>
          <a:xfrm rot="16200000" flipH="1">
            <a:off x="4473120" y="4556580"/>
            <a:ext cx="457200" cy="30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קשרים רקורסיביים</a:t>
            </a:r>
            <a:endParaRPr lang="he-IL" dirty="0"/>
          </a:p>
        </p:txBody>
      </p:sp>
      <p:sp>
        <p:nvSpPr>
          <p:cNvPr id="3" name="Content Placeholder 2"/>
          <p:cNvSpPr>
            <a:spLocks noGrp="1"/>
          </p:cNvSpPr>
          <p:nvPr>
            <p:ph idx="1"/>
          </p:nvPr>
        </p:nvSpPr>
        <p:spPr/>
        <p:txBody>
          <a:bodyPr/>
          <a:lstStyle/>
          <a:p>
            <a:pPr algn="r" rtl="1"/>
            <a:r>
              <a:rPr lang="he-IL" dirty="0" smtClean="0"/>
              <a:t>נניח שבמפעל יש עובדים שתפקידם לרכז דיווחים על אירועים שקרו במהלך המשמרת. העובדים במפעל מדווחים לאחראים על האירועים.</a:t>
            </a:r>
          </a:p>
          <a:p>
            <a:pPr algn="r" rtl="1"/>
            <a:r>
              <a:rPr lang="he-IL" dirty="0" smtClean="0"/>
              <a:t>איך נייצג זאת בתרשים?</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Rectangle 4"/>
          <p:cNvSpPr/>
          <p:nvPr/>
        </p:nvSpPr>
        <p:spPr>
          <a:xfrm>
            <a:off x="2057400" y="45284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6" name="Flowchart: Decision 5"/>
          <p:cNvSpPr/>
          <p:nvPr/>
        </p:nvSpPr>
        <p:spPr>
          <a:xfrm>
            <a:off x="4495800" y="4572000"/>
            <a:ext cx="31242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Reports_to</a:t>
            </a:r>
            <a:endParaRPr lang="he-IL" sz="2400" dirty="0">
              <a:solidFill>
                <a:schemeClr val="tx1"/>
              </a:solidFill>
            </a:endParaRPr>
          </a:p>
        </p:txBody>
      </p:sp>
      <p:cxnSp>
        <p:nvCxnSpPr>
          <p:cNvPr id="7" name="Straight Connector 6"/>
          <p:cNvCxnSpPr>
            <a:stCxn id="6" idx="0"/>
          </p:cNvCxnSpPr>
          <p:nvPr/>
        </p:nvCxnSpPr>
        <p:spPr>
          <a:xfrm rot="16200000" flipV="1">
            <a:off x="4972050" y="3486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p:cNvCxnSpPr>
          <p:nvPr/>
        </p:nvCxnSpPr>
        <p:spPr>
          <a:xfrm rot="5400000">
            <a:off x="4972050" y="4248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114800"/>
            <a:ext cx="1752600" cy="523220"/>
          </a:xfrm>
          <a:prstGeom prst="rect">
            <a:avLst/>
          </a:prstGeom>
          <a:noFill/>
        </p:spPr>
        <p:txBody>
          <a:bodyPr wrap="square" rtlCol="1">
            <a:spAutoFit/>
          </a:bodyPr>
          <a:lstStyle/>
          <a:p>
            <a:r>
              <a:rPr lang="en-US" sz="2800" dirty="0" smtClean="0"/>
              <a:t>worker</a:t>
            </a:r>
            <a:endParaRPr lang="he-IL" sz="2800" dirty="0"/>
          </a:p>
        </p:txBody>
      </p:sp>
      <p:sp>
        <p:nvSpPr>
          <p:cNvPr id="21" name="TextBox 20"/>
          <p:cNvSpPr txBox="1"/>
          <p:nvPr/>
        </p:nvSpPr>
        <p:spPr>
          <a:xfrm>
            <a:off x="4038600" y="5334000"/>
            <a:ext cx="1752600" cy="523220"/>
          </a:xfrm>
          <a:prstGeom prst="rect">
            <a:avLst/>
          </a:prstGeom>
          <a:noFill/>
        </p:spPr>
        <p:txBody>
          <a:bodyPr wrap="square" rtlCol="1">
            <a:spAutoFit/>
          </a:bodyPr>
          <a:lstStyle/>
          <a:p>
            <a:r>
              <a:rPr lang="en-US" sz="2800" dirty="0" smtClean="0"/>
              <a:t>supervisor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קשרים רקורסיביים</a:t>
            </a:r>
            <a:endParaRPr lang="he-IL" dirty="0"/>
          </a:p>
        </p:txBody>
      </p:sp>
      <p:sp>
        <p:nvSpPr>
          <p:cNvPr id="3" name="Content Placeholder 2"/>
          <p:cNvSpPr>
            <a:spLocks noGrp="1"/>
          </p:cNvSpPr>
          <p:nvPr>
            <p:ph idx="1"/>
          </p:nvPr>
        </p:nvSpPr>
        <p:spPr/>
        <p:txBody>
          <a:bodyPr/>
          <a:lstStyle/>
          <a:p>
            <a:pPr algn="r" rtl="1"/>
            <a:r>
              <a:rPr lang="he-IL" dirty="0" smtClean="0"/>
              <a:t>מה המפתח של הקשר?</a:t>
            </a:r>
          </a:p>
          <a:p>
            <a:pPr algn="r" rtl="1"/>
            <a:r>
              <a:rPr lang="he-IL" dirty="0" smtClean="0"/>
              <a:t>שני שדות </a:t>
            </a:r>
            <a:r>
              <a:rPr lang="en-US" dirty="0" smtClean="0"/>
              <a:t>id</a:t>
            </a:r>
            <a:r>
              <a:rPr lang="he-IL" dirty="0" smtClean="0"/>
              <a:t> – אחד של העובד המדווח ואחד של העובד האחראי.</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Rectangle 4"/>
          <p:cNvSpPr/>
          <p:nvPr/>
        </p:nvSpPr>
        <p:spPr>
          <a:xfrm>
            <a:off x="2057400" y="45284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6" name="Flowchart: Decision 5"/>
          <p:cNvSpPr/>
          <p:nvPr/>
        </p:nvSpPr>
        <p:spPr>
          <a:xfrm>
            <a:off x="4495800" y="4572000"/>
            <a:ext cx="31242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Reports_to</a:t>
            </a:r>
            <a:endParaRPr lang="he-IL" sz="2400" dirty="0">
              <a:solidFill>
                <a:schemeClr val="tx1"/>
              </a:solidFill>
            </a:endParaRPr>
          </a:p>
        </p:txBody>
      </p:sp>
      <p:cxnSp>
        <p:nvCxnSpPr>
          <p:cNvPr id="7" name="Straight Connector 6"/>
          <p:cNvCxnSpPr>
            <a:stCxn id="6" idx="0"/>
          </p:cNvCxnSpPr>
          <p:nvPr/>
        </p:nvCxnSpPr>
        <p:spPr>
          <a:xfrm rot="16200000" flipV="1">
            <a:off x="4972050" y="3486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p:cNvCxnSpPr>
          <p:nvPr/>
        </p:nvCxnSpPr>
        <p:spPr>
          <a:xfrm rot="5400000">
            <a:off x="4972050" y="4248150"/>
            <a:ext cx="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114800"/>
            <a:ext cx="1752600" cy="523220"/>
          </a:xfrm>
          <a:prstGeom prst="rect">
            <a:avLst/>
          </a:prstGeom>
          <a:noFill/>
        </p:spPr>
        <p:txBody>
          <a:bodyPr wrap="square" rtlCol="1">
            <a:spAutoFit/>
          </a:bodyPr>
          <a:lstStyle/>
          <a:p>
            <a:r>
              <a:rPr lang="en-US" sz="2800" dirty="0" smtClean="0"/>
              <a:t>worker</a:t>
            </a:r>
            <a:endParaRPr lang="he-IL" sz="2800" dirty="0"/>
          </a:p>
        </p:txBody>
      </p:sp>
      <p:sp>
        <p:nvSpPr>
          <p:cNvPr id="21" name="TextBox 20"/>
          <p:cNvSpPr txBox="1"/>
          <p:nvPr/>
        </p:nvSpPr>
        <p:spPr>
          <a:xfrm>
            <a:off x="4038600" y="5334000"/>
            <a:ext cx="1752600" cy="523220"/>
          </a:xfrm>
          <a:prstGeom prst="rect">
            <a:avLst/>
          </a:prstGeom>
          <a:noFill/>
        </p:spPr>
        <p:txBody>
          <a:bodyPr wrap="square" rtlCol="1">
            <a:spAutoFit/>
          </a:bodyPr>
          <a:lstStyle/>
          <a:p>
            <a:r>
              <a:rPr lang="en-US" sz="2800" dirty="0" smtClean="0"/>
              <a:t>supervisor</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אילוצי ריבוי</a:t>
            </a:r>
            <a:endParaRPr lang="he-IL" dirty="0"/>
          </a:p>
        </p:txBody>
      </p:sp>
      <p:sp>
        <p:nvSpPr>
          <p:cNvPr id="3" name="Content Placeholder 2"/>
          <p:cNvSpPr>
            <a:spLocks noGrp="1"/>
          </p:cNvSpPr>
          <p:nvPr>
            <p:ph idx="1"/>
          </p:nvPr>
        </p:nvSpPr>
        <p:spPr/>
        <p:txBody>
          <a:bodyPr/>
          <a:lstStyle/>
          <a:p>
            <a:pPr algn="r" rtl="1"/>
            <a:r>
              <a:rPr lang="he-IL" dirty="0" smtClean="0"/>
              <a:t>אילוץ ריבוי קובע האם ישות יכולה להשתתף פעם אחת בקשר, או הרבה פעמים.</a:t>
            </a:r>
          </a:p>
          <a:p>
            <a:pPr algn="r" rtl="1"/>
            <a:r>
              <a:rPr lang="he-IL" dirty="0" smtClean="0"/>
              <a:t>נניח שבמפעל לכל משמרת יש אחראי משמרת אחד.</a:t>
            </a:r>
          </a:p>
          <a:p>
            <a:pPr algn="r" rtl="1"/>
            <a:r>
              <a:rPr lang="he-IL" dirty="0" smtClean="0"/>
              <a:t>כלומר, בדיאגרמה צריך לציין שלמשמרת אחת לא יכול להיות יותר מאחראי אחד.</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1815882"/>
          </a:xfrm>
          <a:prstGeom prst="rect">
            <a:avLst/>
          </a:prstGeom>
          <a:noFill/>
        </p:spPr>
        <p:txBody>
          <a:bodyPr wrap="square" rtlCol="1">
            <a:spAutoFit/>
          </a:bodyPr>
          <a:lstStyle/>
          <a:p>
            <a:pPr algn="r" rtl="1"/>
            <a:r>
              <a:rPr lang="he-IL" sz="2800" dirty="0" smtClean="0"/>
              <a:t>חץ מישות המשמרת לקשר מסמן שמשמרת מסויימת יכולה להשתתף לכל היותר פעם אחת בקשר, כלומר יכול להיות לה רק אחראי משמרת אחד.</a:t>
            </a:r>
          </a:p>
          <a:p>
            <a:pPr algn="r" rtl="1"/>
            <a:r>
              <a:rPr lang="he-IL" sz="2800" dirty="0" smtClean="0"/>
              <a:t>קשר כזה נקרא "רבים ליחיד".</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dirty="0" smtClean="0"/>
              <a:t>האם עובד מסויים יכול להיות אחראי משמרת של יותר ממשמרת אחת?</a:t>
            </a:r>
            <a:endParaRPr lang="he-IL" sz="2800" dirty="0"/>
          </a:p>
        </p:txBody>
      </p:sp>
      <p:sp>
        <p:nvSpPr>
          <p:cNvPr id="9" name="TextBox 8"/>
          <p:cNvSpPr txBox="1"/>
          <p:nvPr/>
        </p:nvSpPr>
        <p:spPr>
          <a:xfrm>
            <a:off x="914400" y="4038600"/>
            <a:ext cx="7620000" cy="1384995"/>
          </a:xfrm>
          <a:prstGeom prst="rect">
            <a:avLst/>
          </a:prstGeom>
          <a:noFill/>
        </p:spPr>
        <p:txBody>
          <a:bodyPr wrap="square" rtlCol="1">
            <a:spAutoFit/>
          </a:bodyPr>
          <a:lstStyle/>
          <a:p>
            <a:pPr algn="r" rtl="1"/>
            <a:r>
              <a:rPr lang="he-IL" sz="2800" dirty="0" smtClean="0"/>
              <a:t>כן, כיוון שאין חץ מישות העובד זה אומר שמידת הריבוי שלו היא רבים – כל עובד יכול להיות אחראי משמרת של אפס או יותר משמרות.</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smtClean="0"/>
              <a:t>מה אומר המצב הזה?</a:t>
            </a:r>
            <a:endParaRPr lang="he-IL" sz="2800" dirty="0"/>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smtClean="0"/>
              <a:t>עובד יכול להיות אחראי של לכל היותר משמרת אחת. לכל משמרת יכולים להיות אפס או יותר אחראים.</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מודל ישויות קשרים</a:t>
            </a:r>
            <a:endParaRPr lang="he-IL" dirty="0"/>
          </a:p>
        </p:txBody>
      </p:sp>
      <p:sp>
        <p:nvSpPr>
          <p:cNvPr id="3" name="Content Placeholder 2"/>
          <p:cNvSpPr>
            <a:spLocks noGrp="1"/>
          </p:cNvSpPr>
          <p:nvPr>
            <p:ph idx="1"/>
          </p:nvPr>
        </p:nvSpPr>
        <p:spPr/>
        <p:txBody>
          <a:bodyPr/>
          <a:lstStyle/>
          <a:p>
            <a:pPr algn="r" rtl="1"/>
            <a:r>
              <a:rPr lang="he-IL" dirty="0" smtClean="0"/>
              <a:t>מודל ישויות קשרים – </a:t>
            </a:r>
            <a:r>
              <a:rPr lang="en-US" dirty="0" smtClean="0"/>
              <a:t>Entity Relationship</a:t>
            </a:r>
            <a:r>
              <a:rPr lang="he-IL" dirty="0" smtClean="0"/>
              <a:t> – מאפשר לתאר מידע על העולם האמיתי ומהווה שלב חשוב בעיצוב </a:t>
            </a:r>
            <a:r>
              <a:rPr lang="en-US" dirty="0" smtClean="0"/>
              <a:t>DB</a:t>
            </a:r>
            <a:r>
              <a:rPr lang="he-IL" dirty="0" smtClean="0"/>
              <a:t>.</a:t>
            </a:r>
          </a:p>
          <a:p>
            <a:pPr algn="r" rtl="1"/>
            <a:r>
              <a:rPr lang="he-IL" dirty="0" smtClean="0"/>
              <a:t>המודל אמור להוות בסיס משותף בין המשתמש לבין המתכנת. המודל מתאר את מה שהמשתמש צריך מהמערכת, במושגים שהמתכנת יוכל להבין, וההיפך.</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smtClean="0"/>
              <a:t>מה אומר המצב הזה?</a:t>
            </a:r>
            <a:endParaRPr lang="he-IL" sz="2800" dirty="0"/>
          </a:p>
        </p:txBody>
      </p:sp>
      <p:sp>
        <p:nvSpPr>
          <p:cNvPr id="9" name="TextBox 8"/>
          <p:cNvSpPr txBox="1"/>
          <p:nvPr/>
        </p:nvSpPr>
        <p:spPr>
          <a:xfrm>
            <a:off x="914400" y="4038600"/>
            <a:ext cx="7620000" cy="1384995"/>
          </a:xfrm>
          <a:prstGeom prst="rect">
            <a:avLst/>
          </a:prstGeom>
          <a:noFill/>
        </p:spPr>
        <p:txBody>
          <a:bodyPr wrap="square" rtlCol="1">
            <a:spAutoFit/>
          </a:bodyPr>
          <a:lstStyle/>
          <a:p>
            <a:pPr algn="r" rtl="1"/>
            <a:r>
              <a:rPr lang="he-IL" sz="2800" dirty="0" smtClean="0"/>
              <a:t>עובד יכול להיות אחראי של לכל היותר משמרת אחת. לכל משמרת יכול להיות לכל היותר אחראי אחד. קשר כזה נקרא "יחיד ליחיד".</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אילוצי השתתפות</a:t>
            </a:r>
            <a:endParaRPr lang="he-IL" dirty="0"/>
          </a:p>
        </p:txBody>
      </p:sp>
      <p:sp>
        <p:nvSpPr>
          <p:cNvPr id="3" name="Content Placeholder 2"/>
          <p:cNvSpPr>
            <a:spLocks noGrp="1"/>
          </p:cNvSpPr>
          <p:nvPr>
            <p:ph idx="1"/>
          </p:nvPr>
        </p:nvSpPr>
        <p:spPr/>
        <p:txBody>
          <a:bodyPr/>
          <a:lstStyle/>
          <a:p>
            <a:pPr algn="r" rtl="1"/>
            <a:r>
              <a:rPr lang="he-IL" dirty="0" smtClean="0"/>
              <a:t>אילוץ השתתפות מציין האם כל המופעים בקבוצת הישויות חייבים להשתתף בקשר (השתתפות מלאה) או שחלקם יכולים לא להשתתף (השתתפות חלקית).</a:t>
            </a:r>
          </a:p>
          <a:p>
            <a:pPr algn="r" rtl="1"/>
            <a:r>
              <a:rPr lang="he-IL" dirty="0" smtClean="0"/>
              <a:t>בדיאגרמה נציין השתתפות מלאה ע"י קו עבה מהישות לקשר.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b="1" dirty="0" smtClean="0"/>
              <a:t>לכל </a:t>
            </a:r>
            <a:r>
              <a:rPr lang="he-IL" sz="2800" dirty="0" smtClean="0"/>
              <a:t>משמרת חייב להיות לפחות אחראי משמרת אחד. כלומר, אין משמרת בלי אחראי משמרת.</a:t>
            </a:r>
            <a:endParaRPr lang="he-IL" sz="2800" b="1" dirty="0"/>
          </a:p>
        </p:txBody>
      </p:sp>
      <p:sp>
        <p:nvSpPr>
          <p:cNvPr id="10" name="TextBox 9"/>
          <p:cNvSpPr txBox="1"/>
          <p:nvPr/>
        </p:nvSpPr>
        <p:spPr>
          <a:xfrm>
            <a:off x="914400" y="4038600"/>
            <a:ext cx="7620000" cy="523220"/>
          </a:xfrm>
          <a:prstGeom prst="rect">
            <a:avLst/>
          </a:prstGeom>
          <a:noFill/>
        </p:spPr>
        <p:txBody>
          <a:bodyPr wrap="square" rtlCol="1">
            <a:spAutoFit/>
          </a:bodyPr>
          <a:lstStyle/>
          <a:p>
            <a:pPr algn="r" rtl="1"/>
            <a:r>
              <a:rPr lang="he-IL" sz="2800" dirty="0" smtClean="0"/>
              <a:t>האם יכולות להיות משמרות עם יותר מאחראי אחד?</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b="1" dirty="0" smtClean="0"/>
              <a:t>לכל </a:t>
            </a:r>
            <a:r>
              <a:rPr lang="he-IL" sz="2800" dirty="0" smtClean="0"/>
              <a:t>משמרת חייב להיות אחראי משמרת אחד </a:t>
            </a:r>
            <a:r>
              <a:rPr lang="he-IL" sz="2800" b="1" dirty="0" smtClean="0"/>
              <a:t>בדיוק</a:t>
            </a:r>
            <a:r>
              <a:rPr lang="he-IL" sz="2800" dirty="0" smtClean="0"/>
              <a:t>.</a:t>
            </a:r>
            <a:endParaRPr lang="he-IL"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Supervise</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523220"/>
          </a:xfrm>
          <a:prstGeom prst="rect">
            <a:avLst/>
          </a:prstGeom>
          <a:noFill/>
        </p:spPr>
        <p:txBody>
          <a:bodyPr wrap="square" rtlCol="1">
            <a:spAutoFit/>
          </a:bodyPr>
          <a:lstStyle/>
          <a:p>
            <a:pPr algn="r" rtl="1"/>
            <a:r>
              <a:rPr lang="he-IL" sz="2800" dirty="0" smtClean="0"/>
              <a:t>מה אומר המצב הזה?</a:t>
            </a:r>
            <a:endParaRPr lang="he-IL" sz="2800" dirty="0"/>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smtClean="0"/>
              <a:t>כל עובד חייב להיות אחראי משמרת (לפחות פעם אחת). כל עובד יכול  להיות אחראי של הרבה משמרות.</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ישויות חלשות</a:t>
            </a:r>
            <a:endParaRPr lang="he-IL" dirty="0"/>
          </a:p>
        </p:txBody>
      </p:sp>
      <p:sp>
        <p:nvSpPr>
          <p:cNvPr id="3" name="Content Placeholder 2"/>
          <p:cNvSpPr>
            <a:spLocks noGrp="1"/>
          </p:cNvSpPr>
          <p:nvPr>
            <p:ph idx="1"/>
          </p:nvPr>
        </p:nvSpPr>
        <p:spPr/>
        <p:txBody>
          <a:bodyPr/>
          <a:lstStyle/>
          <a:p>
            <a:pPr algn="r" rtl="1"/>
            <a:r>
              <a:rPr lang="he-IL" dirty="0" smtClean="0"/>
              <a:t>נניח שהמפעל מחלק בונוסים לעובדים מצטיינים, אחת לחודש.</a:t>
            </a:r>
          </a:p>
          <a:p>
            <a:pPr algn="r" rtl="1"/>
            <a:r>
              <a:rPr lang="he-IL" dirty="0" smtClean="0"/>
              <a:t>תכונות הבונוס – התאריך בו הוא חולק, והסכום שניתן.</a:t>
            </a:r>
          </a:p>
          <a:p>
            <a:pPr algn="r" rtl="1"/>
            <a:r>
              <a:rPr lang="he-IL" dirty="0" smtClean="0"/>
              <a:t>מה המפתח של ישות הבונוס?</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ישויות חלשות</a:t>
            </a:r>
            <a:endParaRPr lang="he-IL" dirty="0"/>
          </a:p>
        </p:txBody>
      </p:sp>
      <p:sp>
        <p:nvSpPr>
          <p:cNvPr id="3" name="Content Placeholder 2"/>
          <p:cNvSpPr>
            <a:spLocks noGrp="1"/>
          </p:cNvSpPr>
          <p:nvPr>
            <p:ph idx="1"/>
          </p:nvPr>
        </p:nvSpPr>
        <p:spPr/>
        <p:txBody>
          <a:bodyPr/>
          <a:lstStyle/>
          <a:p>
            <a:pPr algn="r" rtl="1"/>
            <a:r>
              <a:rPr lang="he-IL" dirty="0" smtClean="0"/>
              <a:t>לפי הגדרת הבונוס, אין תכונות שמאפשרות לזהות את הבונוס באופן חד ערכי – </a:t>
            </a:r>
          </a:p>
          <a:p>
            <a:pPr lvl="1" algn="r" rtl="1"/>
            <a:r>
              <a:rPr lang="he-IL" dirty="0" smtClean="0"/>
              <a:t>יכולים להיות שני עובדים שונים שקיבלו בונוס באותו התאריך, לכן התאריך הוא לא מפתח.</a:t>
            </a:r>
          </a:p>
          <a:p>
            <a:pPr lvl="1" algn="r" rtl="1"/>
            <a:r>
              <a:rPr lang="he-IL" dirty="0" smtClean="0"/>
              <a:t>יכולים להיות שני עובדים שונים שקיבלו בונוס באותו הסכום, לכן הסכום הוא לא מפתח.</a:t>
            </a:r>
          </a:p>
          <a:p>
            <a:pPr lvl="1" algn="r" rtl="1"/>
            <a:r>
              <a:rPr lang="he-IL" dirty="0" smtClean="0"/>
              <a:t>יכולים להיות שני עובדים שונים שקיבלו בונוס באותו תאריך ובאותו הסכום, לכן גם הצירוף של תאריך וסכום לא יכול להיות מפתח.</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ישויות חלשות</a:t>
            </a:r>
            <a:endParaRPr lang="he-IL" dirty="0"/>
          </a:p>
        </p:txBody>
      </p:sp>
      <p:sp>
        <p:nvSpPr>
          <p:cNvPr id="3" name="Content Placeholder 2"/>
          <p:cNvSpPr>
            <a:spLocks noGrp="1"/>
          </p:cNvSpPr>
          <p:nvPr>
            <p:ph idx="1"/>
          </p:nvPr>
        </p:nvSpPr>
        <p:spPr/>
        <p:txBody>
          <a:bodyPr/>
          <a:lstStyle/>
          <a:p>
            <a:pPr algn="r" rtl="1"/>
            <a:r>
              <a:rPr lang="he-IL" dirty="0" smtClean="0"/>
              <a:t>ישויות שאי אפשר לזהות אותן באופן חד ערכי נקראות </a:t>
            </a:r>
            <a:r>
              <a:rPr lang="he-IL" b="1" dirty="0" smtClean="0"/>
              <a:t>ישויות חלשות</a:t>
            </a:r>
            <a:r>
              <a:rPr lang="he-IL" dirty="0" smtClean="0"/>
              <a:t>.</a:t>
            </a:r>
          </a:p>
          <a:p>
            <a:pPr algn="r" rtl="1"/>
            <a:r>
              <a:rPr lang="he-IL" dirty="0" smtClean="0"/>
              <a:t>כדי לזהות ישות חלשה יש להצמיד אותה בקשר לישות מזהה (ישות חזקה)</a:t>
            </a:r>
            <a:r>
              <a:rPr lang="en-US" dirty="0" smtClean="0"/>
              <a:t> </a:t>
            </a:r>
            <a:r>
              <a:rPr lang="he-IL" dirty="0" smtClean="0"/>
              <a:t>שתאפשר את זיהויה הוודאי.</a:t>
            </a:r>
          </a:p>
          <a:p>
            <a:pPr algn="r" rtl="1"/>
            <a:r>
              <a:rPr lang="he-IL" dirty="0" smtClean="0"/>
              <a:t>בדוגמא של הבונוס, כיוון שהעובדים הם אלו המקבלים את הבונוס, ישות העובד תשמש לזיהוי הישות החלשה.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Rectangle 2"/>
          <p:cNvSpPr/>
          <p:nvPr/>
        </p:nvSpPr>
        <p:spPr>
          <a:xfrm>
            <a:off x="609600" y="1618344"/>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4" name="Rectangle 3"/>
          <p:cNvSpPr/>
          <p:nvPr/>
        </p:nvSpPr>
        <p:spPr>
          <a:xfrm>
            <a:off x="6858000" y="1632858"/>
            <a:ext cx="1828800" cy="8382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Bonus</a:t>
            </a:r>
            <a:endParaRPr lang="he-IL" sz="2400" dirty="0">
              <a:solidFill>
                <a:schemeClr val="tx1"/>
              </a:solidFill>
            </a:endParaRPr>
          </a:p>
        </p:txBody>
      </p:sp>
      <p:sp>
        <p:nvSpPr>
          <p:cNvPr id="5" name="Flowchart: Decision 4"/>
          <p:cNvSpPr/>
          <p:nvPr/>
        </p:nvSpPr>
        <p:spPr>
          <a:xfrm>
            <a:off x="3200400" y="1524000"/>
            <a:ext cx="2895600" cy="1066800"/>
          </a:xfrm>
          <a:prstGeom prst="flowChartDecision">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Given_a</a:t>
            </a:r>
            <a:endParaRPr lang="he-IL" sz="2400" dirty="0">
              <a:solidFill>
                <a:schemeClr val="tx1"/>
              </a:solidFill>
            </a:endParaRPr>
          </a:p>
        </p:txBody>
      </p:sp>
      <p:cxnSp>
        <p:nvCxnSpPr>
          <p:cNvPr id="6" name="Straight Connector 5"/>
          <p:cNvCxnSpPr>
            <a:stCxn id="5" idx="1"/>
            <a:endCxn id="3" idx="3"/>
          </p:cNvCxnSpPr>
          <p:nvPr/>
        </p:nvCxnSpPr>
        <p:spPr>
          <a:xfrm rot="10800000">
            <a:off x="2438400" y="2037444"/>
            <a:ext cx="762000" cy="19956"/>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3"/>
            <a:endCxn id="4" idx="1"/>
          </p:cNvCxnSpPr>
          <p:nvPr/>
        </p:nvCxnSpPr>
        <p:spPr>
          <a:xfrm flipV="1">
            <a:off x="6096000" y="2051958"/>
            <a:ext cx="762000" cy="5442"/>
          </a:xfrm>
          <a:prstGeom prst="line">
            <a:avLst/>
          </a:prstGeom>
          <a:ln w="57150">
            <a:solidFill>
              <a:schemeClr val="tx1"/>
            </a:solidFill>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971800"/>
            <a:ext cx="7620000" cy="954107"/>
          </a:xfrm>
          <a:prstGeom prst="rect">
            <a:avLst/>
          </a:prstGeom>
          <a:noFill/>
        </p:spPr>
        <p:txBody>
          <a:bodyPr wrap="square" rtlCol="1">
            <a:spAutoFit/>
          </a:bodyPr>
          <a:lstStyle/>
          <a:p>
            <a:pPr algn="r" rtl="1"/>
            <a:r>
              <a:rPr lang="he-IL" sz="2800" dirty="0" smtClean="0"/>
              <a:t>ישות חלשה מסומנת בריבוע עבה, והקשר שמחבר אותה לישות החלשה מסומן גם הוא בקו עבה.</a:t>
            </a:r>
            <a:endParaRPr lang="he-IL" sz="2800" dirty="0"/>
          </a:p>
        </p:txBody>
      </p:sp>
      <p:sp>
        <p:nvSpPr>
          <p:cNvPr id="9" name="TextBox 8"/>
          <p:cNvSpPr txBox="1"/>
          <p:nvPr/>
        </p:nvSpPr>
        <p:spPr>
          <a:xfrm>
            <a:off x="914400" y="4038600"/>
            <a:ext cx="7620000" cy="954107"/>
          </a:xfrm>
          <a:prstGeom prst="rect">
            <a:avLst/>
          </a:prstGeom>
          <a:noFill/>
        </p:spPr>
        <p:txBody>
          <a:bodyPr wrap="square" rtlCol="1">
            <a:spAutoFit/>
          </a:bodyPr>
          <a:lstStyle/>
          <a:p>
            <a:pPr algn="r" rtl="1"/>
            <a:r>
              <a:rPr lang="he-IL" sz="2800" dirty="0" smtClean="0"/>
              <a:t>ישות חלשה חייבת להשתתף בהשתתפות מלאה בקשר של רבים ליחיד לישות החזקה.</a:t>
            </a:r>
            <a:endParaRPr lang="he-IL" sz="2800" dirty="0"/>
          </a:p>
        </p:txBody>
      </p:sp>
      <p:sp>
        <p:nvSpPr>
          <p:cNvPr id="10" name="Oval 9"/>
          <p:cNvSpPr/>
          <p:nvPr/>
        </p:nvSpPr>
        <p:spPr>
          <a:xfrm>
            <a:off x="5943600" y="609600"/>
            <a:ext cx="12954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date</a:t>
            </a:r>
            <a:endParaRPr lang="he-IL" sz="2400" dirty="0">
              <a:solidFill>
                <a:schemeClr val="tx1"/>
              </a:solidFill>
            </a:endParaRPr>
          </a:p>
        </p:txBody>
      </p:sp>
      <p:sp>
        <p:nvSpPr>
          <p:cNvPr id="11" name="Oval 10"/>
          <p:cNvSpPr/>
          <p:nvPr/>
        </p:nvSpPr>
        <p:spPr>
          <a:xfrm>
            <a:off x="7848600" y="609600"/>
            <a:ext cx="12954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sum</a:t>
            </a:r>
            <a:endParaRPr lang="he-IL" sz="2400" dirty="0">
              <a:solidFill>
                <a:schemeClr val="tx1"/>
              </a:solidFill>
            </a:endParaRPr>
          </a:p>
        </p:txBody>
      </p:sp>
      <p:cxnSp>
        <p:nvCxnSpPr>
          <p:cNvPr id="13" name="Straight Connector 12"/>
          <p:cNvCxnSpPr>
            <a:stCxn id="10" idx="4"/>
            <a:endCxn id="4" idx="0"/>
          </p:cNvCxnSpPr>
          <p:nvPr/>
        </p:nvCxnSpPr>
        <p:spPr>
          <a:xfrm rot="16200000" flipH="1">
            <a:off x="7013121" y="873579"/>
            <a:ext cx="337458"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4"/>
            <a:endCxn id="4" idx="0"/>
          </p:cNvCxnSpPr>
          <p:nvPr/>
        </p:nvCxnSpPr>
        <p:spPr>
          <a:xfrm rot="5400000">
            <a:off x="7965621" y="1102179"/>
            <a:ext cx="337458"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ירושה</a:t>
            </a:r>
            <a:endParaRPr lang="he-IL" dirty="0"/>
          </a:p>
        </p:txBody>
      </p:sp>
      <p:sp>
        <p:nvSpPr>
          <p:cNvPr id="3" name="Content Placeholder 2"/>
          <p:cNvSpPr>
            <a:spLocks noGrp="1"/>
          </p:cNvSpPr>
          <p:nvPr>
            <p:ph idx="1"/>
          </p:nvPr>
        </p:nvSpPr>
        <p:spPr/>
        <p:txBody>
          <a:bodyPr/>
          <a:lstStyle/>
          <a:p>
            <a:pPr algn="r" rtl="1"/>
            <a:r>
              <a:rPr lang="he-IL" dirty="0" smtClean="0"/>
              <a:t>לפעמים ניתן לזהות ישויות מסויימות כתתי ישויות של ישויות אחרות.</a:t>
            </a:r>
          </a:p>
          <a:p>
            <a:pPr algn="r" rtl="1"/>
            <a:r>
              <a:rPr lang="he-IL" dirty="0" smtClean="0"/>
              <a:t>למשל, נניח שבמפעל ישנם שני סוגי עובדים – עובדים לפי שעה, ועובדים קבועים.</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t>ישות - </a:t>
            </a:r>
            <a:r>
              <a:rPr lang="en-US" dirty="0" smtClean="0"/>
              <a:t>Entity</a:t>
            </a:r>
            <a:endParaRPr lang="he-IL" dirty="0"/>
          </a:p>
        </p:txBody>
      </p:sp>
      <p:sp>
        <p:nvSpPr>
          <p:cNvPr id="3" name="Content Placeholder 2"/>
          <p:cNvSpPr>
            <a:spLocks noGrp="1"/>
          </p:cNvSpPr>
          <p:nvPr>
            <p:ph idx="1"/>
          </p:nvPr>
        </p:nvSpPr>
        <p:spPr>
          <a:xfrm>
            <a:off x="457200" y="1600201"/>
            <a:ext cx="8229600" cy="3505200"/>
          </a:xfrm>
        </p:spPr>
        <p:txBody>
          <a:bodyPr/>
          <a:lstStyle/>
          <a:p>
            <a:pPr algn="r" rtl="1"/>
            <a:r>
              <a:rPr lang="he-IL" dirty="0" smtClean="0"/>
              <a:t>ישות היא אובייקט בעולם שיש לו תפקיד במערכת ויכול להיות מובחן מאובייקטים אחרים.</a:t>
            </a:r>
          </a:p>
          <a:p>
            <a:pPr algn="r" rtl="1"/>
            <a:r>
              <a:rPr lang="he-IL" dirty="0" smtClean="0"/>
              <a:t>קבוצת ישויות – אוסף של ישויות מאותו סוג. למשל – עובד במפעל הוא ישות, כל העובדים במפעל הם קבוצת הישויות.</a:t>
            </a:r>
          </a:p>
          <a:p>
            <a:pPr algn="r" rtl="1"/>
            <a:r>
              <a:rPr lang="he-IL" dirty="0" smtClean="0"/>
              <a:t>קבוצת ישויות מיוצגת בדיאגרמה ע"י מלבן:</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3657600" y="54102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grpSp>
        <p:nvGrpSpPr>
          <p:cNvPr id="1026" name="Group 2"/>
          <p:cNvGrpSpPr>
            <a:grpSpLocks/>
          </p:cNvGrpSpPr>
          <p:nvPr/>
        </p:nvGrpSpPr>
        <p:grpSpPr bwMode="auto">
          <a:xfrm>
            <a:off x="228600" y="533400"/>
            <a:ext cx="8382000" cy="5486400"/>
            <a:chOff x="3420" y="1440"/>
            <a:chExt cx="7560" cy="4140"/>
          </a:xfrm>
        </p:grpSpPr>
        <p:grpSp>
          <p:nvGrpSpPr>
            <p:cNvPr id="1027" name="Group 3"/>
            <p:cNvGrpSpPr>
              <a:grpSpLocks/>
            </p:cNvGrpSpPr>
            <p:nvPr/>
          </p:nvGrpSpPr>
          <p:grpSpPr bwMode="auto">
            <a:xfrm>
              <a:off x="5400" y="1440"/>
              <a:ext cx="3780" cy="1619"/>
              <a:chOff x="1980" y="6973"/>
              <a:chExt cx="3780" cy="1619"/>
            </a:xfrm>
          </p:grpSpPr>
          <p:sp>
            <p:nvSpPr>
              <p:cNvPr id="1028" name="Oval 4"/>
              <p:cNvSpPr>
                <a:spLocks noChangeArrowheads="1"/>
              </p:cNvSpPr>
              <p:nvPr/>
            </p:nvSpPr>
            <p:spPr bwMode="auto">
              <a:xfrm>
                <a:off x="1980" y="7152"/>
                <a:ext cx="108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sng" strike="noStrike" cap="none" normalizeH="0" baseline="0" dirty="0" smtClean="0">
                    <a:ln>
                      <a:noFill/>
                    </a:ln>
                    <a:solidFill>
                      <a:schemeClr val="tx1"/>
                    </a:solidFill>
                    <a:effectLst/>
                    <a:latin typeface="Calibri" pitchFamily="34" charset="0"/>
                    <a:ea typeface="Arial" pitchFamily="34" charset="0"/>
                    <a:cs typeface="Arial" pitchFamily="34" charset="0"/>
                  </a:rPr>
                  <a:t>id</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Oval 5"/>
              <p:cNvSpPr>
                <a:spLocks noChangeArrowheads="1"/>
              </p:cNvSpPr>
              <p:nvPr/>
            </p:nvSpPr>
            <p:spPr bwMode="auto">
              <a:xfrm>
                <a:off x="3240" y="6973"/>
                <a:ext cx="108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rPr>
                  <a:t>name</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Oval 6"/>
              <p:cNvSpPr>
                <a:spLocks noChangeArrowheads="1"/>
              </p:cNvSpPr>
              <p:nvPr/>
            </p:nvSpPr>
            <p:spPr bwMode="auto">
              <a:xfrm>
                <a:off x="4680" y="7152"/>
                <a:ext cx="108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rPr>
                  <a:t>role</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Line 7"/>
              <p:cNvSpPr>
                <a:spLocks noChangeShapeType="1"/>
              </p:cNvSpPr>
              <p:nvPr/>
            </p:nvSpPr>
            <p:spPr bwMode="auto">
              <a:xfrm>
                <a:off x="2700" y="7692"/>
                <a:ext cx="90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32" name="Line 8"/>
              <p:cNvSpPr>
                <a:spLocks noChangeShapeType="1"/>
              </p:cNvSpPr>
              <p:nvPr/>
            </p:nvSpPr>
            <p:spPr bwMode="auto">
              <a:xfrm>
                <a:off x="3780" y="7512"/>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33" name="Line 9"/>
              <p:cNvSpPr>
                <a:spLocks noChangeShapeType="1"/>
              </p:cNvSpPr>
              <p:nvPr/>
            </p:nvSpPr>
            <p:spPr bwMode="auto">
              <a:xfrm flipH="1">
                <a:off x="3960" y="7692"/>
                <a:ext cx="108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34" name="Text Box 10"/>
              <p:cNvSpPr txBox="1">
                <a:spLocks noChangeArrowheads="1"/>
              </p:cNvSpPr>
              <p:nvPr/>
            </p:nvSpPr>
            <p:spPr bwMode="auto">
              <a:xfrm>
                <a:off x="3060" y="8052"/>
                <a:ext cx="1260" cy="54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Employee</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35" name="AutoShape 11"/>
            <p:cNvSpPr>
              <a:spLocks noChangeArrowheads="1"/>
            </p:cNvSpPr>
            <p:nvPr/>
          </p:nvSpPr>
          <p:spPr bwMode="auto">
            <a:xfrm>
              <a:off x="6660" y="3600"/>
              <a:ext cx="1080" cy="720"/>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ISA</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Text Box 12"/>
            <p:cNvSpPr txBox="1">
              <a:spLocks noChangeArrowheads="1"/>
            </p:cNvSpPr>
            <p:nvPr/>
          </p:nvSpPr>
          <p:spPr bwMode="auto">
            <a:xfrm>
              <a:off x="8460" y="5040"/>
              <a:ext cx="144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Hourly_Emp</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Text Box 13"/>
            <p:cNvSpPr txBox="1">
              <a:spLocks noChangeArrowheads="1"/>
            </p:cNvSpPr>
            <p:nvPr/>
          </p:nvSpPr>
          <p:spPr bwMode="auto">
            <a:xfrm>
              <a:off x="4860" y="5040"/>
              <a:ext cx="144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Waged_Emp</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Line 14"/>
            <p:cNvSpPr>
              <a:spLocks noChangeShapeType="1"/>
            </p:cNvSpPr>
            <p:nvPr/>
          </p:nvSpPr>
          <p:spPr bwMode="auto">
            <a:xfrm>
              <a:off x="7200" y="4320"/>
              <a:ext cx="180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39" name="Line 15"/>
            <p:cNvSpPr>
              <a:spLocks noChangeShapeType="1"/>
            </p:cNvSpPr>
            <p:nvPr/>
          </p:nvSpPr>
          <p:spPr bwMode="auto">
            <a:xfrm flipH="1">
              <a:off x="5580" y="4320"/>
              <a:ext cx="162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0" name="Line 16"/>
            <p:cNvSpPr>
              <a:spLocks noChangeShapeType="1"/>
            </p:cNvSpPr>
            <p:nvPr/>
          </p:nvSpPr>
          <p:spPr bwMode="auto">
            <a:xfrm flipV="1">
              <a:off x="7200" y="3060"/>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1" name="Line 17"/>
            <p:cNvSpPr>
              <a:spLocks noChangeShapeType="1"/>
            </p:cNvSpPr>
            <p:nvPr/>
          </p:nvSpPr>
          <p:spPr bwMode="auto">
            <a:xfrm flipV="1">
              <a:off x="9360" y="4320"/>
              <a:ext cx="54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2" name="Line 18"/>
            <p:cNvSpPr>
              <a:spLocks noChangeShapeType="1"/>
            </p:cNvSpPr>
            <p:nvPr/>
          </p:nvSpPr>
          <p:spPr bwMode="auto">
            <a:xfrm flipH="1" flipV="1">
              <a:off x="4680" y="4320"/>
              <a:ext cx="54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3" name="Oval 19"/>
            <p:cNvSpPr>
              <a:spLocks noChangeArrowheads="1"/>
            </p:cNvSpPr>
            <p:nvPr/>
          </p:nvSpPr>
          <p:spPr bwMode="auto">
            <a:xfrm>
              <a:off x="8820" y="3780"/>
              <a:ext cx="216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wage_per_hour</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4" name="Oval 20"/>
            <p:cNvSpPr>
              <a:spLocks noChangeArrowheads="1"/>
            </p:cNvSpPr>
            <p:nvPr/>
          </p:nvSpPr>
          <p:spPr bwMode="auto">
            <a:xfrm>
              <a:off x="3420" y="3780"/>
              <a:ext cx="216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salary</a:t>
              </a:r>
              <a:endParaRPr kumimoji="0" lang="he-IL"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אילוצי חפיפה וכיסוי</a:t>
            </a:r>
            <a:endParaRPr lang="he-IL" dirty="0"/>
          </a:p>
        </p:txBody>
      </p:sp>
      <p:sp>
        <p:nvSpPr>
          <p:cNvPr id="3" name="Content Placeholder 2"/>
          <p:cNvSpPr>
            <a:spLocks noGrp="1"/>
          </p:cNvSpPr>
          <p:nvPr>
            <p:ph idx="1"/>
          </p:nvPr>
        </p:nvSpPr>
        <p:spPr/>
        <p:txBody>
          <a:bodyPr>
            <a:normAutofit lnSpcReduction="10000"/>
          </a:bodyPr>
          <a:lstStyle/>
          <a:p>
            <a:pPr algn="r" rtl="1"/>
            <a:r>
              <a:rPr lang="he-IL" dirty="0" smtClean="0"/>
              <a:t>בירושה ניתן להגדיר שני אילוצים:</a:t>
            </a:r>
          </a:p>
          <a:p>
            <a:pPr algn="r" rtl="1"/>
            <a:r>
              <a:rPr lang="he-IL" dirty="0" smtClean="0"/>
              <a:t>חפיפה – האם ישות יכולה להיות שייכת ליותר מתת מחלקה אחת. במקרה שלנו, עובד לא יכול להיות גם עובד לפי שעה וגם עובד קבוע, ולכן אין חפיפה.</a:t>
            </a:r>
          </a:p>
          <a:p>
            <a:pPr algn="r" rtl="1"/>
            <a:r>
              <a:rPr lang="he-IL" dirty="0" smtClean="0"/>
              <a:t>כיסוי – האם הישויות חייבות להיות רק בתתי המחלקות, או גם ממחלקת האב? במקרה שלנו – האם יכולים להיות עובדים שהם לא עובדים לפי שעה וגם לא עובדים קבועים?</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צירוף</a:t>
            </a:r>
            <a:endParaRPr lang="he-IL" dirty="0"/>
          </a:p>
        </p:txBody>
      </p:sp>
      <p:sp>
        <p:nvSpPr>
          <p:cNvPr id="3" name="Content Placeholder 2"/>
          <p:cNvSpPr>
            <a:spLocks noGrp="1"/>
          </p:cNvSpPr>
          <p:nvPr>
            <p:ph idx="1"/>
          </p:nvPr>
        </p:nvSpPr>
        <p:spPr/>
        <p:txBody>
          <a:bodyPr/>
          <a:lstStyle/>
          <a:p>
            <a:pPr algn="r" rtl="1"/>
            <a:r>
              <a:rPr lang="he-IL" dirty="0" smtClean="0"/>
              <a:t>לפעמים נרצה ליצור קשר בין ישות לקשר אחר.</a:t>
            </a:r>
          </a:p>
          <a:p>
            <a:pPr algn="r" rtl="1"/>
            <a:r>
              <a:rPr lang="he-IL" dirty="0" smtClean="0"/>
              <a:t>לא ניתן בדיאגרמה לחבר קשר לקשר, ולכן ניתן להשתמש בצירוף (</a:t>
            </a:r>
            <a:r>
              <a:rPr lang="en-US" dirty="0" smtClean="0"/>
              <a:t>aggregation</a:t>
            </a:r>
            <a:r>
              <a:rPr lang="he-IL" dirty="0" smtClean="0"/>
              <a:t>) כדי לחבר קשר לקשר אחר.</a:t>
            </a:r>
          </a:p>
          <a:p>
            <a:pPr algn="r" rtl="1"/>
            <a:r>
              <a:rPr lang="he-IL" dirty="0" smtClean="0"/>
              <a:t>לדוגמא – נניח שבמפעל יש עובד מסויים שנקרא "אחראי שכר". הוא אחראי להפיק דו"ח חודשי על השעות והמשמרות שעבד כל עובד.</a:t>
            </a:r>
          </a:p>
          <a:p>
            <a:pPr algn="r" rtl="1"/>
            <a:r>
              <a:rPr lang="he-IL" dirty="0" smtClean="0"/>
              <a:t>איפה נמצא המידע עבור דו"ח השכר?</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3" name="Rectangle 2"/>
          <p:cNvSpPr/>
          <p:nvPr/>
        </p:nvSpPr>
        <p:spPr>
          <a:xfrm>
            <a:off x="914400" y="2394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8" name="Rectangle 7"/>
          <p:cNvSpPr/>
          <p:nvPr/>
        </p:nvSpPr>
        <p:spPr>
          <a:xfrm>
            <a:off x="6553200" y="2394858"/>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15" name="Flowchart: Decision 14"/>
          <p:cNvSpPr/>
          <p:nvPr/>
        </p:nvSpPr>
        <p:spPr>
          <a:xfrm>
            <a:off x="3352800" y="2286000"/>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16" name="Straight Connector 15"/>
          <p:cNvCxnSpPr>
            <a:stCxn id="15" idx="1"/>
            <a:endCxn id="3" idx="3"/>
          </p:cNvCxnSpPr>
          <p:nvPr/>
        </p:nvCxnSpPr>
        <p:spPr>
          <a:xfrm rot="10800000">
            <a:off x="2743200" y="2813958"/>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3"/>
            <a:endCxn id="8" idx="1"/>
          </p:cNvCxnSpPr>
          <p:nvPr/>
        </p:nvCxnSpPr>
        <p:spPr>
          <a:xfrm flipV="1">
            <a:off x="6096000" y="2813958"/>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1752600"/>
            <a:ext cx="8382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Flowchart: Decision 20"/>
          <p:cNvSpPr/>
          <p:nvPr/>
        </p:nvSpPr>
        <p:spPr>
          <a:xfrm>
            <a:off x="3370944" y="4876800"/>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Report</a:t>
            </a:r>
            <a:endParaRPr lang="he-IL" sz="2400" dirty="0">
              <a:solidFill>
                <a:schemeClr val="tx1"/>
              </a:solidFill>
            </a:endParaRPr>
          </a:p>
        </p:txBody>
      </p:sp>
      <p:cxnSp>
        <p:nvCxnSpPr>
          <p:cNvPr id="23" name="Straight Connector 22"/>
          <p:cNvCxnSpPr>
            <a:stCxn id="21" idx="0"/>
            <a:endCxn id="20" idx="2"/>
          </p:cNvCxnSpPr>
          <p:nvPr/>
        </p:nvCxnSpPr>
        <p:spPr>
          <a:xfrm rot="16200000" flipV="1">
            <a:off x="4276272" y="4410528"/>
            <a:ext cx="914400" cy="18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1"/>
          </p:cNvCxnSpPr>
          <p:nvPr/>
        </p:nvCxnSpPr>
        <p:spPr>
          <a:xfrm rot="10800000">
            <a:off x="1828800" y="5410200"/>
            <a:ext cx="1542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 idx="2"/>
          </p:cNvCxnSpPr>
          <p:nvPr/>
        </p:nvCxnSpPr>
        <p:spPr>
          <a:xfrm rot="5400000" flipH="1" flipV="1">
            <a:off x="740229" y="4321629"/>
            <a:ext cx="2177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4" name="Rectangle 3"/>
          <p:cNvSpPr/>
          <p:nvPr/>
        </p:nvSpPr>
        <p:spPr>
          <a:xfrm>
            <a:off x="838200" y="1981200"/>
            <a:ext cx="19812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solidFill>
                  <a:schemeClr val="tx1"/>
                </a:solidFill>
              </a:rPr>
              <a:t>Player</a:t>
            </a:r>
            <a:endParaRPr lang="he-IL" sz="3200" dirty="0">
              <a:solidFill>
                <a:schemeClr val="tx1"/>
              </a:solidFill>
            </a:endParaRPr>
          </a:p>
        </p:txBody>
      </p:sp>
      <p:sp>
        <p:nvSpPr>
          <p:cNvPr id="5" name="Flowchart: Decision 4"/>
          <p:cNvSpPr/>
          <p:nvPr/>
        </p:nvSpPr>
        <p:spPr>
          <a:xfrm>
            <a:off x="4343400" y="19050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Game_Between</a:t>
            </a:r>
            <a:endParaRPr lang="he-IL" sz="2400" dirty="0">
              <a:solidFill>
                <a:schemeClr val="tx1"/>
              </a:solidFill>
            </a:endParaRPr>
          </a:p>
        </p:txBody>
      </p:sp>
      <p:sp>
        <p:nvSpPr>
          <p:cNvPr id="6" name="Oval 5"/>
          <p:cNvSpPr/>
          <p:nvPr/>
        </p:nvSpPr>
        <p:spPr>
          <a:xfrm>
            <a:off x="3810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sp>
        <p:nvSpPr>
          <p:cNvPr id="7" name="Oval 6"/>
          <p:cNvSpPr/>
          <p:nvPr/>
        </p:nvSpPr>
        <p:spPr>
          <a:xfrm>
            <a:off x="21336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cxnSp>
        <p:nvCxnSpPr>
          <p:cNvPr id="9" name="Straight Connector 8"/>
          <p:cNvCxnSpPr>
            <a:stCxn id="6" idx="4"/>
            <a:endCxn id="4" idx="0"/>
          </p:cNvCxnSpPr>
          <p:nvPr/>
        </p:nvCxnSpPr>
        <p:spPr>
          <a:xfrm rot="16200000" flipH="1">
            <a:off x="1295400" y="1447800"/>
            <a:ext cx="381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4" idx="0"/>
          </p:cNvCxnSpPr>
          <p:nvPr/>
        </p:nvCxnSpPr>
        <p:spPr>
          <a:xfrm rot="5400000">
            <a:off x="2171700" y="1257300"/>
            <a:ext cx="381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5" idx="1"/>
          </p:cNvCxnSpPr>
          <p:nvPr/>
        </p:nvCxnSpPr>
        <p:spPr>
          <a:xfrm>
            <a:off x="2819400" y="2400300"/>
            <a:ext cx="1524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16200000" flipH="1">
            <a:off x="6153150" y="3257550"/>
            <a:ext cx="762000" cy="3810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657600"/>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rot="5400000" flipH="1" flipV="1">
            <a:off x="1409700" y="3238500"/>
            <a:ext cx="838200"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smtClean="0"/>
              <a:t>האם כל שחקן חייב לשחק במשחק?</a:t>
            </a:r>
            <a:endParaRPr lang="he-IL" sz="2800" dirty="0"/>
          </a:p>
        </p:txBody>
      </p:sp>
      <p:sp>
        <p:nvSpPr>
          <p:cNvPr id="28" name="TextBox 27"/>
          <p:cNvSpPr txBox="1"/>
          <p:nvPr/>
        </p:nvSpPr>
        <p:spPr>
          <a:xfrm>
            <a:off x="3048000" y="1828800"/>
            <a:ext cx="1295400" cy="523220"/>
          </a:xfrm>
          <a:prstGeom prst="rect">
            <a:avLst/>
          </a:prstGeom>
          <a:noFill/>
        </p:spPr>
        <p:txBody>
          <a:bodyPr wrap="square" rtlCol="1">
            <a:spAutoFit/>
          </a:bodyPr>
          <a:lstStyle/>
          <a:p>
            <a:r>
              <a:rPr lang="en-US" sz="2800" dirty="0" smtClean="0"/>
              <a:t>winner</a:t>
            </a:r>
            <a:endParaRPr lang="he-IL" sz="2800" dirty="0"/>
          </a:p>
        </p:txBody>
      </p:sp>
      <p:sp>
        <p:nvSpPr>
          <p:cNvPr id="29" name="TextBox 28"/>
          <p:cNvSpPr txBox="1"/>
          <p:nvPr/>
        </p:nvSpPr>
        <p:spPr>
          <a:xfrm>
            <a:off x="3048000" y="3048000"/>
            <a:ext cx="1295400" cy="523220"/>
          </a:xfrm>
          <a:prstGeom prst="rect">
            <a:avLst/>
          </a:prstGeom>
          <a:noFill/>
        </p:spPr>
        <p:txBody>
          <a:bodyPr wrap="square" rtlCol="1">
            <a:spAutoFit/>
          </a:bodyPr>
          <a:lstStyle/>
          <a:p>
            <a:r>
              <a:rPr lang="en-US" sz="2800" dirty="0" smtClean="0"/>
              <a:t>looser</a:t>
            </a:r>
            <a:endParaRPr lang="he-IL" sz="2800" dirty="0"/>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smtClean="0"/>
              <a:t>כן (בגלל אילוץ ההשתתפות) ולנצח פעם אחת בדיוק.</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4" name="Rectangle 3"/>
          <p:cNvSpPr/>
          <p:nvPr/>
        </p:nvSpPr>
        <p:spPr>
          <a:xfrm>
            <a:off x="838200" y="1981200"/>
            <a:ext cx="19812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solidFill>
                  <a:schemeClr val="tx1"/>
                </a:solidFill>
              </a:rPr>
              <a:t>Player</a:t>
            </a:r>
            <a:endParaRPr lang="he-IL" sz="3200" dirty="0">
              <a:solidFill>
                <a:schemeClr val="tx1"/>
              </a:solidFill>
            </a:endParaRPr>
          </a:p>
        </p:txBody>
      </p:sp>
      <p:sp>
        <p:nvSpPr>
          <p:cNvPr id="5" name="Flowchart: Decision 4"/>
          <p:cNvSpPr/>
          <p:nvPr/>
        </p:nvSpPr>
        <p:spPr>
          <a:xfrm>
            <a:off x="4343400" y="19050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Game_Between</a:t>
            </a:r>
            <a:endParaRPr lang="he-IL" sz="2400" dirty="0">
              <a:solidFill>
                <a:schemeClr val="tx1"/>
              </a:solidFill>
            </a:endParaRPr>
          </a:p>
        </p:txBody>
      </p:sp>
      <p:sp>
        <p:nvSpPr>
          <p:cNvPr id="6" name="Oval 5"/>
          <p:cNvSpPr/>
          <p:nvPr/>
        </p:nvSpPr>
        <p:spPr>
          <a:xfrm>
            <a:off x="3810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sp>
        <p:nvSpPr>
          <p:cNvPr id="7" name="Oval 6"/>
          <p:cNvSpPr/>
          <p:nvPr/>
        </p:nvSpPr>
        <p:spPr>
          <a:xfrm>
            <a:off x="21336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cxnSp>
        <p:nvCxnSpPr>
          <p:cNvPr id="9" name="Straight Connector 8"/>
          <p:cNvCxnSpPr>
            <a:stCxn id="6" idx="4"/>
            <a:endCxn id="4" idx="0"/>
          </p:cNvCxnSpPr>
          <p:nvPr/>
        </p:nvCxnSpPr>
        <p:spPr>
          <a:xfrm rot="16200000" flipH="1">
            <a:off x="1295400" y="1447800"/>
            <a:ext cx="381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4" idx="0"/>
          </p:cNvCxnSpPr>
          <p:nvPr/>
        </p:nvCxnSpPr>
        <p:spPr>
          <a:xfrm rot="5400000">
            <a:off x="2171700" y="1257300"/>
            <a:ext cx="381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5" idx="1"/>
          </p:cNvCxnSpPr>
          <p:nvPr/>
        </p:nvCxnSpPr>
        <p:spPr>
          <a:xfrm>
            <a:off x="2819400" y="2400300"/>
            <a:ext cx="1524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16200000" flipH="1">
            <a:off x="6153150" y="3257550"/>
            <a:ext cx="762000" cy="3810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657600"/>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rot="5400000" flipH="1" flipV="1">
            <a:off x="1409700" y="3238500"/>
            <a:ext cx="838200"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smtClean="0"/>
              <a:t>האם כל שחקן חייב להפסיד?</a:t>
            </a:r>
            <a:endParaRPr lang="he-IL" sz="2800" dirty="0"/>
          </a:p>
        </p:txBody>
      </p:sp>
      <p:sp>
        <p:nvSpPr>
          <p:cNvPr id="28" name="TextBox 27"/>
          <p:cNvSpPr txBox="1"/>
          <p:nvPr/>
        </p:nvSpPr>
        <p:spPr>
          <a:xfrm>
            <a:off x="3048000" y="1828800"/>
            <a:ext cx="1295400" cy="523220"/>
          </a:xfrm>
          <a:prstGeom prst="rect">
            <a:avLst/>
          </a:prstGeom>
          <a:noFill/>
        </p:spPr>
        <p:txBody>
          <a:bodyPr wrap="square" rtlCol="1">
            <a:spAutoFit/>
          </a:bodyPr>
          <a:lstStyle/>
          <a:p>
            <a:r>
              <a:rPr lang="en-US" sz="2800" dirty="0" smtClean="0"/>
              <a:t>winner</a:t>
            </a:r>
            <a:endParaRPr lang="he-IL" sz="2800" dirty="0"/>
          </a:p>
        </p:txBody>
      </p:sp>
      <p:sp>
        <p:nvSpPr>
          <p:cNvPr id="29" name="TextBox 28"/>
          <p:cNvSpPr txBox="1"/>
          <p:nvPr/>
        </p:nvSpPr>
        <p:spPr>
          <a:xfrm>
            <a:off x="3048000" y="3048000"/>
            <a:ext cx="1295400" cy="523220"/>
          </a:xfrm>
          <a:prstGeom prst="rect">
            <a:avLst/>
          </a:prstGeom>
          <a:noFill/>
        </p:spPr>
        <p:txBody>
          <a:bodyPr wrap="square" rtlCol="1">
            <a:spAutoFit/>
          </a:bodyPr>
          <a:lstStyle/>
          <a:p>
            <a:r>
              <a:rPr lang="en-US" sz="2800" dirty="0" smtClean="0"/>
              <a:t>looser</a:t>
            </a:r>
            <a:endParaRPr lang="he-IL" sz="2800" dirty="0"/>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smtClean="0"/>
              <a:t>לא (אין אילוץ השתתפות על המפסיד).</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4" name="Rectangle 3"/>
          <p:cNvSpPr/>
          <p:nvPr/>
        </p:nvSpPr>
        <p:spPr>
          <a:xfrm>
            <a:off x="838200" y="1981200"/>
            <a:ext cx="19812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solidFill>
                  <a:schemeClr val="tx1"/>
                </a:solidFill>
              </a:rPr>
              <a:t>Player</a:t>
            </a:r>
            <a:endParaRPr lang="he-IL" sz="3200" dirty="0">
              <a:solidFill>
                <a:schemeClr val="tx1"/>
              </a:solidFill>
            </a:endParaRPr>
          </a:p>
        </p:txBody>
      </p:sp>
      <p:sp>
        <p:nvSpPr>
          <p:cNvPr id="5" name="Flowchart: Decision 4"/>
          <p:cNvSpPr/>
          <p:nvPr/>
        </p:nvSpPr>
        <p:spPr>
          <a:xfrm>
            <a:off x="4343400" y="19050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Game_Between</a:t>
            </a:r>
            <a:endParaRPr lang="he-IL" sz="2400" dirty="0">
              <a:solidFill>
                <a:schemeClr val="tx1"/>
              </a:solidFill>
            </a:endParaRPr>
          </a:p>
        </p:txBody>
      </p:sp>
      <p:sp>
        <p:nvSpPr>
          <p:cNvPr id="6" name="Oval 5"/>
          <p:cNvSpPr/>
          <p:nvPr/>
        </p:nvSpPr>
        <p:spPr>
          <a:xfrm>
            <a:off x="3810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sp>
        <p:nvSpPr>
          <p:cNvPr id="7" name="Oval 6"/>
          <p:cNvSpPr/>
          <p:nvPr/>
        </p:nvSpPr>
        <p:spPr>
          <a:xfrm>
            <a:off x="21336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cxnSp>
        <p:nvCxnSpPr>
          <p:cNvPr id="9" name="Straight Connector 8"/>
          <p:cNvCxnSpPr>
            <a:stCxn id="6" idx="4"/>
            <a:endCxn id="4" idx="0"/>
          </p:cNvCxnSpPr>
          <p:nvPr/>
        </p:nvCxnSpPr>
        <p:spPr>
          <a:xfrm rot="16200000" flipH="1">
            <a:off x="1295400" y="1447800"/>
            <a:ext cx="381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4" idx="0"/>
          </p:cNvCxnSpPr>
          <p:nvPr/>
        </p:nvCxnSpPr>
        <p:spPr>
          <a:xfrm rot="5400000">
            <a:off x="2171700" y="1257300"/>
            <a:ext cx="381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5" idx="1"/>
          </p:cNvCxnSpPr>
          <p:nvPr/>
        </p:nvCxnSpPr>
        <p:spPr>
          <a:xfrm>
            <a:off x="2819400" y="2400300"/>
            <a:ext cx="1524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16200000" flipH="1">
            <a:off x="6153150" y="3257550"/>
            <a:ext cx="762000" cy="3810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657600"/>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rot="5400000" flipH="1" flipV="1">
            <a:off x="1409700" y="3238500"/>
            <a:ext cx="838200"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523220"/>
          </a:xfrm>
          <a:prstGeom prst="rect">
            <a:avLst/>
          </a:prstGeom>
          <a:noFill/>
        </p:spPr>
        <p:txBody>
          <a:bodyPr wrap="square" rtlCol="1">
            <a:spAutoFit/>
          </a:bodyPr>
          <a:lstStyle/>
          <a:p>
            <a:pPr algn="r" rtl="1"/>
            <a:r>
              <a:rPr lang="he-IL" sz="2800" dirty="0" smtClean="0"/>
              <a:t>האם האם שחקן יכול לשחק עם עצמו?</a:t>
            </a:r>
            <a:endParaRPr lang="he-IL" sz="2800" dirty="0"/>
          </a:p>
        </p:txBody>
      </p:sp>
      <p:sp>
        <p:nvSpPr>
          <p:cNvPr id="28" name="TextBox 27"/>
          <p:cNvSpPr txBox="1"/>
          <p:nvPr/>
        </p:nvSpPr>
        <p:spPr>
          <a:xfrm>
            <a:off x="3048000" y="1828800"/>
            <a:ext cx="1295400" cy="523220"/>
          </a:xfrm>
          <a:prstGeom prst="rect">
            <a:avLst/>
          </a:prstGeom>
          <a:noFill/>
        </p:spPr>
        <p:txBody>
          <a:bodyPr wrap="square" rtlCol="1">
            <a:spAutoFit/>
          </a:bodyPr>
          <a:lstStyle/>
          <a:p>
            <a:r>
              <a:rPr lang="en-US" sz="2800" dirty="0" smtClean="0"/>
              <a:t>winner</a:t>
            </a:r>
            <a:endParaRPr lang="he-IL" sz="2800" dirty="0"/>
          </a:p>
        </p:txBody>
      </p:sp>
      <p:sp>
        <p:nvSpPr>
          <p:cNvPr id="29" name="TextBox 28"/>
          <p:cNvSpPr txBox="1"/>
          <p:nvPr/>
        </p:nvSpPr>
        <p:spPr>
          <a:xfrm>
            <a:off x="3048000" y="3048000"/>
            <a:ext cx="1295400" cy="523220"/>
          </a:xfrm>
          <a:prstGeom prst="rect">
            <a:avLst/>
          </a:prstGeom>
          <a:noFill/>
        </p:spPr>
        <p:txBody>
          <a:bodyPr wrap="square" rtlCol="1">
            <a:spAutoFit/>
          </a:bodyPr>
          <a:lstStyle/>
          <a:p>
            <a:r>
              <a:rPr lang="en-US" sz="2800" dirty="0" smtClean="0"/>
              <a:t>looser</a:t>
            </a:r>
            <a:endParaRPr lang="he-IL" sz="2800" dirty="0"/>
          </a:p>
        </p:txBody>
      </p:sp>
      <p:sp>
        <p:nvSpPr>
          <p:cNvPr id="30" name="TextBox 29"/>
          <p:cNvSpPr txBox="1"/>
          <p:nvPr/>
        </p:nvSpPr>
        <p:spPr>
          <a:xfrm>
            <a:off x="1023258" y="4724400"/>
            <a:ext cx="7696200" cy="523220"/>
          </a:xfrm>
          <a:prstGeom prst="rect">
            <a:avLst/>
          </a:prstGeom>
          <a:noFill/>
        </p:spPr>
        <p:txBody>
          <a:bodyPr wrap="square" rtlCol="1">
            <a:spAutoFit/>
          </a:bodyPr>
          <a:lstStyle/>
          <a:p>
            <a:pPr algn="r" rtl="1"/>
            <a:r>
              <a:rPr lang="he-IL" sz="2800" dirty="0" smtClean="0"/>
              <a:t>כן</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4" name="Rectangle 3"/>
          <p:cNvSpPr/>
          <p:nvPr/>
        </p:nvSpPr>
        <p:spPr>
          <a:xfrm>
            <a:off x="838200" y="1981200"/>
            <a:ext cx="19812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solidFill>
                  <a:schemeClr val="tx1"/>
                </a:solidFill>
              </a:rPr>
              <a:t>Player</a:t>
            </a:r>
            <a:endParaRPr lang="he-IL" sz="3200" dirty="0">
              <a:solidFill>
                <a:schemeClr val="tx1"/>
              </a:solidFill>
            </a:endParaRPr>
          </a:p>
        </p:txBody>
      </p:sp>
      <p:sp>
        <p:nvSpPr>
          <p:cNvPr id="5" name="Flowchart: Decision 4"/>
          <p:cNvSpPr/>
          <p:nvPr/>
        </p:nvSpPr>
        <p:spPr>
          <a:xfrm>
            <a:off x="4343400" y="19050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Game_Between</a:t>
            </a:r>
            <a:endParaRPr lang="he-IL" sz="2400" dirty="0">
              <a:solidFill>
                <a:schemeClr val="tx1"/>
              </a:solidFill>
            </a:endParaRPr>
          </a:p>
        </p:txBody>
      </p:sp>
      <p:sp>
        <p:nvSpPr>
          <p:cNvPr id="6" name="Oval 5"/>
          <p:cNvSpPr/>
          <p:nvPr/>
        </p:nvSpPr>
        <p:spPr>
          <a:xfrm>
            <a:off x="3810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sp>
        <p:nvSpPr>
          <p:cNvPr id="7" name="Oval 6"/>
          <p:cNvSpPr/>
          <p:nvPr/>
        </p:nvSpPr>
        <p:spPr>
          <a:xfrm>
            <a:off x="21336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cxnSp>
        <p:nvCxnSpPr>
          <p:cNvPr id="9" name="Straight Connector 8"/>
          <p:cNvCxnSpPr>
            <a:stCxn id="6" idx="4"/>
            <a:endCxn id="4" idx="0"/>
          </p:cNvCxnSpPr>
          <p:nvPr/>
        </p:nvCxnSpPr>
        <p:spPr>
          <a:xfrm rot="16200000" flipH="1">
            <a:off x="1295400" y="1447800"/>
            <a:ext cx="381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4" idx="0"/>
          </p:cNvCxnSpPr>
          <p:nvPr/>
        </p:nvCxnSpPr>
        <p:spPr>
          <a:xfrm rot="5400000">
            <a:off x="2171700" y="1257300"/>
            <a:ext cx="381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5" idx="1"/>
          </p:cNvCxnSpPr>
          <p:nvPr/>
        </p:nvCxnSpPr>
        <p:spPr>
          <a:xfrm>
            <a:off x="2819400" y="2400300"/>
            <a:ext cx="1524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16200000" flipH="1">
            <a:off x="6153150" y="3257550"/>
            <a:ext cx="762000" cy="3810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657600"/>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rot="5400000" flipH="1" flipV="1">
            <a:off x="1409700" y="3238500"/>
            <a:ext cx="838200"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954107"/>
          </a:xfrm>
          <a:prstGeom prst="rect">
            <a:avLst/>
          </a:prstGeom>
          <a:noFill/>
        </p:spPr>
        <p:txBody>
          <a:bodyPr wrap="square" rtlCol="1">
            <a:spAutoFit/>
          </a:bodyPr>
          <a:lstStyle/>
          <a:p>
            <a:pPr algn="r" rtl="1"/>
            <a:r>
              <a:rPr lang="he-IL" sz="2800" dirty="0" smtClean="0"/>
              <a:t>האם האם שחקן יכול לשחק עם עצמו ולהפסיד לשחקן אחר?</a:t>
            </a:r>
            <a:endParaRPr lang="he-IL" sz="2800" dirty="0"/>
          </a:p>
        </p:txBody>
      </p:sp>
      <p:sp>
        <p:nvSpPr>
          <p:cNvPr id="28" name="TextBox 27"/>
          <p:cNvSpPr txBox="1"/>
          <p:nvPr/>
        </p:nvSpPr>
        <p:spPr>
          <a:xfrm>
            <a:off x="3048000" y="1828800"/>
            <a:ext cx="1295400" cy="523220"/>
          </a:xfrm>
          <a:prstGeom prst="rect">
            <a:avLst/>
          </a:prstGeom>
          <a:noFill/>
        </p:spPr>
        <p:txBody>
          <a:bodyPr wrap="square" rtlCol="1">
            <a:spAutoFit/>
          </a:bodyPr>
          <a:lstStyle/>
          <a:p>
            <a:r>
              <a:rPr lang="en-US" sz="2800" dirty="0" smtClean="0"/>
              <a:t>winner</a:t>
            </a:r>
            <a:endParaRPr lang="he-IL" sz="2800" dirty="0"/>
          </a:p>
        </p:txBody>
      </p:sp>
      <p:sp>
        <p:nvSpPr>
          <p:cNvPr id="29" name="TextBox 28"/>
          <p:cNvSpPr txBox="1"/>
          <p:nvPr/>
        </p:nvSpPr>
        <p:spPr>
          <a:xfrm>
            <a:off x="3048000" y="3048000"/>
            <a:ext cx="1295400" cy="523220"/>
          </a:xfrm>
          <a:prstGeom prst="rect">
            <a:avLst/>
          </a:prstGeom>
          <a:noFill/>
        </p:spPr>
        <p:txBody>
          <a:bodyPr wrap="square" rtlCol="1">
            <a:spAutoFit/>
          </a:bodyPr>
          <a:lstStyle/>
          <a:p>
            <a:r>
              <a:rPr lang="en-US" sz="2800" dirty="0" smtClean="0"/>
              <a:t>looser</a:t>
            </a:r>
            <a:endParaRPr lang="he-IL" sz="2800" dirty="0"/>
          </a:p>
        </p:txBody>
      </p:sp>
      <p:sp>
        <p:nvSpPr>
          <p:cNvPr id="30" name="TextBox 29"/>
          <p:cNvSpPr txBox="1"/>
          <p:nvPr/>
        </p:nvSpPr>
        <p:spPr>
          <a:xfrm>
            <a:off x="990600" y="4876800"/>
            <a:ext cx="7696200" cy="523220"/>
          </a:xfrm>
          <a:prstGeom prst="rect">
            <a:avLst/>
          </a:prstGeom>
          <a:noFill/>
        </p:spPr>
        <p:txBody>
          <a:bodyPr wrap="square" rtlCol="1">
            <a:spAutoFit/>
          </a:bodyPr>
          <a:lstStyle/>
          <a:p>
            <a:pPr algn="r" rtl="1"/>
            <a:r>
              <a:rPr lang="he-IL" sz="2800" dirty="0" smtClean="0"/>
              <a:t>כן, אין הגבלה על מספר ההפסדים.</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4" name="Rectangle 3"/>
          <p:cNvSpPr/>
          <p:nvPr/>
        </p:nvSpPr>
        <p:spPr>
          <a:xfrm>
            <a:off x="838200" y="1981200"/>
            <a:ext cx="19812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dirty="0" smtClean="0">
                <a:solidFill>
                  <a:schemeClr val="tx1"/>
                </a:solidFill>
              </a:rPr>
              <a:t>Player</a:t>
            </a:r>
            <a:endParaRPr lang="he-IL" sz="3200" dirty="0">
              <a:solidFill>
                <a:schemeClr val="tx1"/>
              </a:solidFill>
            </a:endParaRPr>
          </a:p>
        </p:txBody>
      </p:sp>
      <p:sp>
        <p:nvSpPr>
          <p:cNvPr id="5" name="Flowchart: Decision 4"/>
          <p:cNvSpPr/>
          <p:nvPr/>
        </p:nvSpPr>
        <p:spPr>
          <a:xfrm>
            <a:off x="4343400" y="1905000"/>
            <a:ext cx="4343400" cy="9906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Game_Between</a:t>
            </a:r>
            <a:endParaRPr lang="he-IL" sz="2400" dirty="0">
              <a:solidFill>
                <a:schemeClr val="tx1"/>
              </a:solidFill>
            </a:endParaRPr>
          </a:p>
        </p:txBody>
      </p:sp>
      <p:sp>
        <p:nvSpPr>
          <p:cNvPr id="6" name="Oval 5"/>
          <p:cNvSpPr/>
          <p:nvPr/>
        </p:nvSpPr>
        <p:spPr>
          <a:xfrm>
            <a:off x="3810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sp>
        <p:nvSpPr>
          <p:cNvPr id="7" name="Oval 6"/>
          <p:cNvSpPr/>
          <p:nvPr/>
        </p:nvSpPr>
        <p:spPr>
          <a:xfrm>
            <a:off x="2133600" y="762000"/>
            <a:ext cx="152400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cxnSp>
        <p:nvCxnSpPr>
          <p:cNvPr id="9" name="Straight Connector 8"/>
          <p:cNvCxnSpPr>
            <a:stCxn id="6" idx="4"/>
            <a:endCxn id="4" idx="0"/>
          </p:cNvCxnSpPr>
          <p:nvPr/>
        </p:nvCxnSpPr>
        <p:spPr>
          <a:xfrm rot="16200000" flipH="1">
            <a:off x="1295400" y="1447800"/>
            <a:ext cx="3810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4" idx="0"/>
          </p:cNvCxnSpPr>
          <p:nvPr/>
        </p:nvCxnSpPr>
        <p:spPr>
          <a:xfrm rot="5400000">
            <a:off x="2171700" y="1257300"/>
            <a:ext cx="381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5" idx="1"/>
          </p:cNvCxnSpPr>
          <p:nvPr/>
        </p:nvCxnSpPr>
        <p:spPr>
          <a:xfrm>
            <a:off x="2819400" y="2400300"/>
            <a:ext cx="1524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16200000" flipH="1">
            <a:off x="6153150" y="3257550"/>
            <a:ext cx="762000" cy="3810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657600"/>
            <a:ext cx="4724400" cy="0"/>
          </a:xfrm>
          <a:prstGeom prst="line">
            <a:avLst/>
          </a:prstGeom>
          <a:ln>
            <a:solidFill>
              <a:schemeClr val="tx1"/>
            </a:solidFill>
            <a:headEnd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2"/>
          </p:cNvCxnSpPr>
          <p:nvPr/>
        </p:nvCxnSpPr>
        <p:spPr>
          <a:xfrm rot="5400000" flipH="1" flipV="1">
            <a:off x="1409700" y="3238500"/>
            <a:ext cx="838200"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3962400"/>
            <a:ext cx="7696200" cy="954107"/>
          </a:xfrm>
          <a:prstGeom prst="rect">
            <a:avLst/>
          </a:prstGeom>
          <a:noFill/>
        </p:spPr>
        <p:txBody>
          <a:bodyPr wrap="square" rtlCol="1">
            <a:spAutoFit/>
          </a:bodyPr>
          <a:lstStyle/>
          <a:p>
            <a:pPr algn="r" rtl="1"/>
            <a:r>
              <a:rPr lang="he-IL" sz="2800" dirty="0" smtClean="0"/>
              <a:t>האם האם שחקן יכול לשחק עם עצמו ולנצח שחקן אחר?</a:t>
            </a:r>
            <a:endParaRPr lang="he-IL" sz="2800" dirty="0"/>
          </a:p>
        </p:txBody>
      </p:sp>
      <p:sp>
        <p:nvSpPr>
          <p:cNvPr id="28" name="TextBox 27"/>
          <p:cNvSpPr txBox="1"/>
          <p:nvPr/>
        </p:nvSpPr>
        <p:spPr>
          <a:xfrm>
            <a:off x="3048000" y="1828800"/>
            <a:ext cx="1295400" cy="523220"/>
          </a:xfrm>
          <a:prstGeom prst="rect">
            <a:avLst/>
          </a:prstGeom>
          <a:noFill/>
        </p:spPr>
        <p:txBody>
          <a:bodyPr wrap="square" rtlCol="1">
            <a:spAutoFit/>
          </a:bodyPr>
          <a:lstStyle/>
          <a:p>
            <a:r>
              <a:rPr lang="en-US" sz="2800" dirty="0" smtClean="0"/>
              <a:t>winner</a:t>
            </a:r>
            <a:endParaRPr lang="he-IL" sz="2800" dirty="0"/>
          </a:p>
        </p:txBody>
      </p:sp>
      <p:sp>
        <p:nvSpPr>
          <p:cNvPr id="29" name="TextBox 28"/>
          <p:cNvSpPr txBox="1"/>
          <p:nvPr/>
        </p:nvSpPr>
        <p:spPr>
          <a:xfrm>
            <a:off x="3048000" y="3048000"/>
            <a:ext cx="1295400" cy="523220"/>
          </a:xfrm>
          <a:prstGeom prst="rect">
            <a:avLst/>
          </a:prstGeom>
          <a:noFill/>
        </p:spPr>
        <p:txBody>
          <a:bodyPr wrap="square" rtlCol="1">
            <a:spAutoFit/>
          </a:bodyPr>
          <a:lstStyle/>
          <a:p>
            <a:r>
              <a:rPr lang="en-US" sz="2800" dirty="0" smtClean="0"/>
              <a:t>looser</a:t>
            </a:r>
            <a:endParaRPr lang="he-IL" sz="2800" dirty="0"/>
          </a:p>
        </p:txBody>
      </p:sp>
      <p:sp>
        <p:nvSpPr>
          <p:cNvPr id="30" name="TextBox 29"/>
          <p:cNvSpPr txBox="1"/>
          <p:nvPr/>
        </p:nvSpPr>
        <p:spPr>
          <a:xfrm>
            <a:off x="990600" y="4876800"/>
            <a:ext cx="7696200" cy="1384995"/>
          </a:xfrm>
          <a:prstGeom prst="rect">
            <a:avLst/>
          </a:prstGeom>
          <a:noFill/>
        </p:spPr>
        <p:txBody>
          <a:bodyPr wrap="square" rtlCol="1">
            <a:spAutoFit/>
          </a:bodyPr>
          <a:lstStyle/>
          <a:p>
            <a:pPr algn="r" rtl="1"/>
            <a:r>
              <a:rPr lang="he-IL" sz="2800" dirty="0" smtClean="0"/>
              <a:t>לא, מידת הריבוי אומרת שכל שחקן יכול להיות מנצח פעם אחת בלבד. אם השחקן שיחק עם עצמו, הוא כבר ניצח את עצמו, לכן הוא לא יכול לנצח שוב מישהו אחר.</a:t>
            </a:r>
            <a:endParaRPr lang="he-IL"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תרגיל</a:t>
            </a:r>
            <a:endParaRPr lang="he-IL" dirty="0"/>
          </a:p>
        </p:txBody>
      </p:sp>
      <p:sp>
        <p:nvSpPr>
          <p:cNvPr id="3" name="Content Placeholder 2"/>
          <p:cNvSpPr>
            <a:spLocks noGrp="1"/>
          </p:cNvSpPr>
          <p:nvPr>
            <p:ph idx="1"/>
          </p:nvPr>
        </p:nvSpPr>
        <p:spPr/>
        <p:txBody>
          <a:bodyPr/>
          <a:lstStyle/>
          <a:p>
            <a:pPr algn="r" rtl="1"/>
            <a:r>
              <a:rPr lang="he-IL" dirty="0" smtClean="0"/>
              <a:t>בחברת אוטובוסים יש צי אוטובוסים. לכל אוטובוס יש מספר רישוי ושנת יצור. האוטובוסים עוברים טיפולים כאשר לכל טיפול נשמר התאריך. ישנם שני סוגי טיפולים – טיפול תקופתי, ותיקון. עבור תיקון צריך לשמור את סוג התקלה. החברה מעסיקה נהגים, כאשר לכל נהג יש מספר ת.ז., ומפעילה קווים. לכל קו יש מספר קו, מוצא ויעד. החברה רוצה לשמור נתונים על נסיעות, כאשר לכל נסיעה יש תאריך ושעה.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t>תכונה - </a:t>
            </a:r>
            <a:r>
              <a:rPr lang="en-US" dirty="0" smtClean="0"/>
              <a:t>Attribute</a:t>
            </a:r>
            <a:endParaRPr lang="he-IL" dirty="0"/>
          </a:p>
        </p:txBody>
      </p:sp>
      <p:sp>
        <p:nvSpPr>
          <p:cNvPr id="3" name="Content Placeholder 2"/>
          <p:cNvSpPr>
            <a:spLocks noGrp="1"/>
          </p:cNvSpPr>
          <p:nvPr>
            <p:ph idx="1"/>
          </p:nvPr>
        </p:nvSpPr>
        <p:spPr>
          <a:xfrm>
            <a:off x="457200" y="1600201"/>
            <a:ext cx="8229600" cy="1905000"/>
          </a:xfrm>
        </p:spPr>
        <p:txBody>
          <a:bodyPr/>
          <a:lstStyle/>
          <a:p>
            <a:pPr algn="r" rtl="1"/>
            <a:r>
              <a:rPr lang="he-IL" dirty="0" smtClean="0"/>
              <a:t>תכונות הן אוסף שדות שמתארים את הישות.</a:t>
            </a:r>
          </a:p>
          <a:p>
            <a:pPr algn="r" rtl="1"/>
            <a:r>
              <a:rPr lang="he-IL" dirty="0" smtClean="0"/>
              <a:t>תכונות מסומנות באמצעות אליפסה: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3505200" y="44958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6" name="Oval 5"/>
          <p:cNvSpPr/>
          <p:nvPr/>
        </p:nvSpPr>
        <p:spPr>
          <a:xfrm>
            <a:off x="1600200" y="34290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id</a:t>
            </a:r>
            <a:endParaRPr lang="he-IL" sz="2800" dirty="0">
              <a:solidFill>
                <a:schemeClr val="tx1"/>
              </a:solidFill>
            </a:endParaRPr>
          </a:p>
        </p:txBody>
      </p:sp>
      <p:sp>
        <p:nvSpPr>
          <p:cNvPr id="7" name="Oval 6"/>
          <p:cNvSpPr/>
          <p:nvPr/>
        </p:nvSpPr>
        <p:spPr>
          <a:xfrm>
            <a:off x="6019800" y="34290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role</a:t>
            </a:r>
            <a:endParaRPr lang="he-IL" sz="2800" dirty="0">
              <a:solidFill>
                <a:schemeClr val="tx1"/>
              </a:solidFill>
            </a:endParaRPr>
          </a:p>
        </p:txBody>
      </p:sp>
      <p:sp>
        <p:nvSpPr>
          <p:cNvPr id="8" name="Oval 7"/>
          <p:cNvSpPr/>
          <p:nvPr/>
        </p:nvSpPr>
        <p:spPr>
          <a:xfrm>
            <a:off x="3657600" y="34290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cxnSp>
        <p:nvCxnSpPr>
          <p:cNvPr id="10" name="Straight Connector 9"/>
          <p:cNvCxnSpPr>
            <a:stCxn id="6" idx="4"/>
            <a:endCxn id="5" idx="0"/>
          </p:cNvCxnSpPr>
          <p:nvPr/>
        </p:nvCxnSpPr>
        <p:spPr>
          <a:xfrm rot="16200000" flipH="1">
            <a:off x="3124200" y="3200400"/>
            <a:ext cx="45720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4"/>
            <a:endCxn id="5" idx="0"/>
          </p:cNvCxnSpPr>
          <p:nvPr/>
        </p:nvCxnSpPr>
        <p:spPr>
          <a:xfrm rot="16200000" flipH="1">
            <a:off x="4171950" y="42481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4"/>
            <a:endCxn id="5" idx="0"/>
          </p:cNvCxnSpPr>
          <p:nvPr/>
        </p:nvCxnSpPr>
        <p:spPr>
          <a:xfrm rot="5400000">
            <a:off x="5334000" y="3124200"/>
            <a:ext cx="457200" cy="228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תרגיל</a:t>
            </a:r>
            <a:endParaRPr lang="he-IL" dirty="0"/>
          </a:p>
        </p:txBody>
      </p:sp>
      <p:sp>
        <p:nvSpPr>
          <p:cNvPr id="3" name="Content Placeholder 2"/>
          <p:cNvSpPr>
            <a:spLocks noGrp="1"/>
          </p:cNvSpPr>
          <p:nvPr>
            <p:ph idx="1"/>
          </p:nvPr>
        </p:nvSpPr>
        <p:spPr/>
        <p:txBody>
          <a:bodyPr/>
          <a:lstStyle/>
          <a:p>
            <a:pPr algn="r" rtl="1"/>
            <a:r>
              <a:rPr lang="he-IL" dirty="0" smtClean="0"/>
              <a:t>בחברת אוטובוסים יש צי אוטובוסים. לכל </a:t>
            </a:r>
            <a:r>
              <a:rPr lang="he-IL" dirty="0" smtClean="0">
                <a:solidFill>
                  <a:srgbClr val="FF0000"/>
                </a:solidFill>
              </a:rPr>
              <a:t>אוטובוס</a:t>
            </a:r>
            <a:r>
              <a:rPr lang="he-IL" dirty="0" smtClean="0"/>
              <a:t> יש מספר רישוי ושנת יצור. האוטובוסים עוברים </a:t>
            </a:r>
            <a:r>
              <a:rPr lang="he-IL" dirty="0" smtClean="0">
                <a:solidFill>
                  <a:srgbClr val="FF0000"/>
                </a:solidFill>
              </a:rPr>
              <a:t>טיפולים</a:t>
            </a:r>
            <a:r>
              <a:rPr lang="he-IL" dirty="0" smtClean="0"/>
              <a:t> כאשר לכל טיפול נשמר התאריך. ישנם שני סוגי טיפולים – </a:t>
            </a:r>
            <a:r>
              <a:rPr lang="he-IL" dirty="0" smtClean="0">
                <a:solidFill>
                  <a:srgbClr val="FF0000"/>
                </a:solidFill>
              </a:rPr>
              <a:t>טיפול תקופתי, ותיקון</a:t>
            </a:r>
            <a:r>
              <a:rPr lang="he-IL" dirty="0" smtClean="0"/>
              <a:t>. עבור תיקון צריך לשמור את סוג התקלה. החברה מעסיקה </a:t>
            </a:r>
            <a:r>
              <a:rPr lang="he-IL" dirty="0" smtClean="0">
                <a:solidFill>
                  <a:srgbClr val="FF0000"/>
                </a:solidFill>
              </a:rPr>
              <a:t>נהגים</a:t>
            </a:r>
            <a:r>
              <a:rPr lang="he-IL" dirty="0" smtClean="0"/>
              <a:t>, כאשר לכל נהג יש מספר ת.ז., ומפעילה </a:t>
            </a:r>
            <a:r>
              <a:rPr lang="he-IL" dirty="0" smtClean="0">
                <a:solidFill>
                  <a:srgbClr val="FF0000"/>
                </a:solidFill>
              </a:rPr>
              <a:t>קווים</a:t>
            </a:r>
            <a:r>
              <a:rPr lang="he-IL" dirty="0" smtClean="0"/>
              <a:t>. לכל קו יש מספר קו, מוצא ויעד. החברה רוצה לשמור נתונים על נסיעות, כאשר לכל נסיעה יש תאריך ושעה.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391400" y="2743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5438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16200000" flipV="1">
            <a:off x="7924800" y="36195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par>
                                <p:cTn id="45" presetID="9"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par>
                                <p:cTn id="48" presetID="9"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par>
                                <p:cTn id="51" presetID="9"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dissolv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dissolve">
                                      <p:cBhvr>
                                        <p:cTn id="58" dur="500"/>
                                        <p:tgtEl>
                                          <p:spTgt spid="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dissolve">
                                      <p:cBhvr>
                                        <p:cTn id="67" dur="500"/>
                                        <p:tgtEl>
                                          <p:spTgt spid="42"/>
                                        </p:tgtEl>
                                      </p:cBhvr>
                                    </p:animEffect>
                                  </p:childTnLst>
                                </p:cTn>
                              </p:par>
                              <p:par>
                                <p:cTn id="68" presetID="9"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dissolve">
                                      <p:cBhvr>
                                        <p:cTn id="70" dur="500"/>
                                        <p:tgtEl>
                                          <p:spTgt spid="4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par>
                                <p:cTn id="77" presetID="9"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par>
                                <p:cTn id="80" presetID="9" presetClass="entr" presetSubtype="0" fill="hold"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dissolve">
                                      <p:cBhvr>
                                        <p:cTn id="82" dur="500"/>
                                        <p:tgtEl>
                                          <p:spTgt spid="5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dissolve">
                                      <p:cBhvr>
                                        <p:cTn id="85" dur="500"/>
                                        <p:tgtEl>
                                          <p:spTgt spid="58"/>
                                        </p:tgtEl>
                                      </p:cBhvr>
                                    </p:animEffect>
                                  </p:childTnLst>
                                </p:cTn>
                              </p:par>
                              <p:par>
                                <p:cTn id="86" presetID="9" presetClass="entr" presetSubtype="0" fill="hold"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dissolve">
                                      <p:cBhvr>
                                        <p:cTn id="8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P spid="12" grpId="0" animBg="1"/>
      <p:bldP spid="18" grpId="0" animBg="1"/>
      <p:bldP spid="19" grpId="0" animBg="1"/>
      <p:bldP spid="20" grpId="0" animBg="1"/>
      <p:bldP spid="21" grpId="0" animBg="1"/>
      <p:bldP spid="30" grpId="0" animBg="1"/>
      <p:bldP spid="31" grpId="0" animBg="1"/>
      <p:bldP spid="42" grpId="0" animBg="1"/>
      <p:bldP spid="48" grpId="0" animBg="1"/>
      <p:bldP spid="49" grpId="0" animBg="1"/>
      <p:bldP spid="5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391400" y="2743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5438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16200000" flipV="1">
            <a:off x="7924800" y="36195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קבלת טיפול</a:t>
            </a:r>
            <a:endParaRPr lang="he-IL" sz="2400" dirty="0">
              <a:solidFill>
                <a:schemeClr val="tx1"/>
              </a:solidFill>
            </a:endParaRPr>
          </a:p>
        </p:txBody>
      </p:sp>
      <p:cxnSp>
        <p:nvCxnSpPr>
          <p:cNvPr id="34" name="Straight Connector 33"/>
          <p:cNvCxnSpPr>
            <a:stCxn id="29" idx="3"/>
            <a:endCxn id="3" idx="1"/>
          </p:cNvCxnSpPr>
          <p:nvPr/>
        </p:nvCxnSpPr>
        <p:spPr>
          <a:xfrm>
            <a:off x="5181600" y="1371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29" idx="1"/>
          </p:cNvCxnSpPr>
          <p:nvPr/>
        </p:nvCxnSpPr>
        <p:spPr>
          <a:xfrm>
            <a:off x="2590800" y="13716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391400" y="2743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5438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16200000" flipV="1">
            <a:off x="7924800" y="36195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קבלת טיפול</a:t>
            </a:r>
            <a:endParaRPr lang="he-IL" sz="2400" dirty="0">
              <a:solidFill>
                <a:schemeClr val="tx1"/>
              </a:solidFill>
            </a:endParaRPr>
          </a:p>
        </p:txBody>
      </p:sp>
      <p:cxnSp>
        <p:nvCxnSpPr>
          <p:cNvPr id="34" name="Straight Connector 33"/>
          <p:cNvCxnSpPr>
            <a:stCxn id="29" idx="3"/>
            <a:endCxn id="3" idx="1"/>
          </p:cNvCxnSpPr>
          <p:nvPr/>
        </p:nvCxnSpPr>
        <p:spPr>
          <a:xfrm>
            <a:off x="5181600" y="13716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29" idx="1"/>
          </p:cNvCxnSpPr>
          <p:nvPr/>
        </p:nvCxnSpPr>
        <p:spPr>
          <a:xfrm>
            <a:off x="2590800" y="1371600"/>
            <a:ext cx="8382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391400" y="2743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5438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16200000" flipV="1">
            <a:off x="7924800" y="36195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קבלת טיפול</a:t>
            </a:r>
            <a:endParaRPr lang="he-IL" sz="2400" dirty="0">
              <a:solidFill>
                <a:schemeClr val="tx1"/>
              </a:solidFill>
            </a:endParaRPr>
          </a:p>
        </p:txBody>
      </p:sp>
      <p:cxnSp>
        <p:nvCxnSpPr>
          <p:cNvPr id="34" name="Straight Connector 33"/>
          <p:cNvCxnSpPr>
            <a:stCxn id="29" idx="3"/>
            <a:endCxn id="3" idx="1"/>
          </p:cNvCxnSpPr>
          <p:nvPr/>
        </p:nvCxnSpPr>
        <p:spPr>
          <a:xfrm>
            <a:off x="5181600" y="1371600"/>
            <a:ext cx="533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29" idx="1"/>
          </p:cNvCxnSpPr>
          <p:nvPr/>
        </p:nvCxnSpPr>
        <p:spPr>
          <a:xfrm>
            <a:off x="2590800" y="1371600"/>
            <a:ext cx="8382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96200" y="26670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696200" y="39624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5400000" flipH="1" flipV="1">
            <a:off x="8077200" y="3695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קבלת טיפול</a:t>
            </a:r>
            <a:endParaRPr lang="he-IL" sz="2400" dirty="0">
              <a:solidFill>
                <a:schemeClr val="tx1"/>
              </a:solidFill>
            </a:endParaRPr>
          </a:p>
        </p:txBody>
      </p:sp>
      <p:cxnSp>
        <p:nvCxnSpPr>
          <p:cNvPr id="34" name="Straight Connector 33"/>
          <p:cNvCxnSpPr>
            <a:stCxn id="29" idx="3"/>
            <a:endCxn id="3" idx="1"/>
          </p:cNvCxnSpPr>
          <p:nvPr/>
        </p:nvCxnSpPr>
        <p:spPr>
          <a:xfrm>
            <a:off x="5181600" y="1371600"/>
            <a:ext cx="533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29" idx="1"/>
          </p:cNvCxnSpPr>
          <p:nvPr/>
        </p:nvCxnSpPr>
        <p:spPr>
          <a:xfrm>
            <a:off x="2590800" y="1371600"/>
            <a:ext cx="8382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Flowchart: Decision 32"/>
          <p:cNvSpPr/>
          <p:nvPr/>
        </p:nvSpPr>
        <p:spPr>
          <a:xfrm>
            <a:off x="5410200" y="2590800"/>
            <a:ext cx="18288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נסיעה</a:t>
            </a:r>
            <a:endParaRPr lang="he-IL" sz="2400" dirty="0">
              <a:solidFill>
                <a:schemeClr val="tx1"/>
              </a:solidFill>
            </a:endParaRPr>
          </a:p>
        </p:txBody>
      </p:sp>
      <p:cxnSp>
        <p:nvCxnSpPr>
          <p:cNvPr id="37" name="Straight Connector 36"/>
          <p:cNvCxnSpPr>
            <a:stCxn id="33" idx="2"/>
            <a:endCxn id="18" idx="0"/>
          </p:cNvCxnSpPr>
          <p:nvPr/>
        </p:nvCxnSpPr>
        <p:spPr>
          <a:xfrm rot="16200000" flipH="1">
            <a:off x="5962650" y="386715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3"/>
            <a:endCxn id="11" idx="1"/>
          </p:cNvCxnSpPr>
          <p:nvPr/>
        </p:nvCxnSpPr>
        <p:spPr>
          <a:xfrm>
            <a:off x="7239000" y="3048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 idx="2"/>
            <a:endCxn id="33" idx="0"/>
          </p:cNvCxnSpPr>
          <p:nvPr/>
        </p:nvCxnSpPr>
        <p:spPr>
          <a:xfrm rot="5400000">
            <a:off x="5924550" y="2152650"/>
            <a:ext cx="838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429000" y="3581400"/>
            <a:ext cx="1828800" cy="523220"/>
          </a:xfrm>
          <a:prstGeom prst="rect">
            <a:avLst/>
          </a:prstGeom>
          <a:noFill/>
        </p:spPr>
        <p:txBody>
          <a:bodyPr wrap="square" rtlCol="1">
            <a:spAutoFit/>
          </a:bodyPr>
          <a:lstStyle/>
          <a:p>
            <a:r>
              <a:rPr lang="he-IL" sz="2800" dirty="0" smtClean="0"/>
              <a:t>השתתפות?</a:t>
            </a:r>
            <a:endParaRPr lang="he-IL" sz="2800" dirty="0"/>
          </a:p>
        </p:txBody>
      </p:sp>
      <p:sp>
        <p:nvSpPr>
          <p:cNvPr id="61" name="Oval 60"/>
          <p:cNvSpPr/>
          <p:nvPr/>
        </p:nvSpPr>
        <p:spPr>
          <a:xfrm>
            <a:off x="3505200" y="22860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62" name="Straight Connector 61"/>
          <p:cNvCxnSpPr>
            <a:stCxn id="61" idx="6"/>
            <a:endCxn id="33" idx="1"/>
          </p:cNvCxnSpPr>
          <p:nvPr/>
        </p:nvCxnSpPr>
        <p:spPr>
          <a:xfrm>
            <a:off x="4953000" y="25908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3505200" y="29718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שעה</a:t>
            </a:r>
            <a:endParaRPr lang="he-IL" sz="2400" dirty="0">
              <a:solidFill>
                <a:schemeClr val="tx1"/>
              </a:solidFill>
            </a:endParaRPr>
          </a:p>
        </p:txBody>
      </p:sp>
      <p:cxnSp>
        <p:nvCxnSpPr>
          <p:cNvPr id="67" name="Straight Connector 66"/>
          <p:cNvCxnSpPr>
            <a:stCxn id="66" idx="6"/>
            <a:endCxn id="33" idx="1"/>
          </p:cNvCxnSpPr>
          <p:nvPr/>
        </p:nvCxnSpPr>
        <p:spPr>
          <a:xfrm flipV="1">
            <a:off x="4953000" y="30480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9"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dissolve">
                                      <p:cBhvr>
                                        <p:cTn id="21" dur="500"/>
                                        <p:tgtEl>
                                          <p:spTgt spid="6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dissolve">
                                      <p:cBhvr>
                                        <p:cTn id="24" dur="500"/>
                                        <p:tgtEl>
                                          <p:spTgt spid="61"/>
                                        </p:tgtEl>
                                      </p:cBhvr>
                                    </p:animEffect>
                                  </p:childTnLst>
                                </p:cTn>
                              </p:par>
                              <p:par>
                                <p:cTn id="25" presetID="9"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dissolve">
                                      <p:cBhvr>
                                        <p:cTn id="27" dur="500"/>
                                        <p:tgtEl>
                                          <p:spTgt spid="67"/>
                                        </p:tgtEl>
                                      </p:cBhvr>
                                    </p:animEffect>
                                  </p:childTnLst>
                                </p:cTn>
                              </p:par>
                              <p:par>
                                <p:cTn id="28" presetID="9" presetClass="entr" presetSubtype="0"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dissolve">
                                      <p:cBhvr>
                                        <p:cTn id="30" dur="5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dissolve">
                                      <p:cBhvr>
                                        <p:cTn id="3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60" grpId="0"/>
      <p:bldP spid="61" grpId="0" animBg="1"/>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3" name="Rectangle 2"/>
          <p:cNvSpPr/>
          <p:nvPr/>
        </p:nvSpPr>
        <p:spPr>
          <a:xfrm>
            <a:off x="5715000" y="9906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אוטובוס</a:t>
            </a:r>
            <a:endParaRPr lang="he-IL" sz="2800" dirty="0">
              <a:solidFill>
                <a:schemeClr val="tx1"/>
              </a:solidFill>
            </a:endParaRPr>
          </a:p>
        </p:txBody>
      </p:sp>
      <p:sp>
        <p:nvSpPr>
          <p:cNvPr id="4" name="Oval 3"/>
          <p:cNvSpPr/>
          <p:nvPr/>
        </p:nvSpPr>
        <p:spPr>
          <a:xfrm>
            <a:off x="6858000" y="2286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sp>
        <p:nvSpPr>
          <p:cNvPr id="5" name="Oval 4"/>
          <p:cNvSpPr/>
          <p:nvPr/>
        </p:nvSpPr>
        <p:spPr>
          <a:xfrm>
            <a:off x="7391400" y="10668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שנה</a:t>
            </a:r>
            <a:endParaRPr lang="he-IL" sz="2400" dirty="0">
              <a:solidFill>
                <a:schemeClr val="tx1"/>
              </a:solidFill>
            </a:endParaRPr>
          </a:p>
        </p:txBody>
      </p:sp>
      <p:cxnSp>
        <p:nvCxnSpPr>
          <p:cNvPr id="7" name="Straight Connector 6"/>
          <p:cNvCxnSpPr>
            <a:stCxn id="4" idx="2"/>
            <a:endCxn id="3" idx="0"/>
          </p:cNvCxnSpPr>
          <p:nvPr/>
        </p:nvCxnSpPr>
        <p:spPr>
          <a:xfrm rot="10800000" flipV="1">
            <a:off x="6362700" y="533400"/>
            <a:ext cx="4953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3" idx="3"/>
          </p:cNvCxnSpPr>
          <p:nvPr/>
        </p:nvCxnSpPr>
        <p:spPr>
          <a:xfrm rot="10800000">
            <a:off x="7010400" y="1371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96200" y="26670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נהג</a:t>
            </a:r>
            <a:endParaRPr lang="he-IL" sz="2800" dirty="0">
              <a:solidFill>
                <a:schemeClr val="tx1"/>
              </a:solidFill>
            </a:endParaRPr>
          </a:p>
        </p:txBody>
      </p:sp>
      <p:sp>
        <p:nvSpPr>
          <p:cNvPr id="12" name="Oval 11"/>
          <p:cNvSpPr/>
          <p:nvPr/>
        </p:nvSpPr>
        <p:spPr>
          <a:xfrm>
            <a:off x="7696200" y="39624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ת.ז.</a:t>
            </a:r>
            <a:endParaRPr lang="he-IL" sz="2400" u="sng" dirty="0">
              <a:solidFill>
                <a:schemeClr val="tx1"/>
              </a:solidFill>
            </a:endParaRPr>
          </a:p>
        </p:txBody>
      </p:sp>
      <p:cxnSp>
        <p:nvCxnSpPr>
          <p:cNvPr id="13" name="Straight Connector 12"/>
          <p:cNvCxnSpPr>
            <a:stCxn id="12" idx="0"/>
            <a:endCxn id="11" idx="2"/>
          </p:cNvCxnSpPr>
          <p:nvPr/>
        </p:nvCxnSpPr>
        <p:spPr>
          <a:xfrm rot="5400000" flipH="1" flipV="1">
            <a:off x="8077200" y="36957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5000" y="42672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קו</a:t>
            </a:r>
            <a:endParaRPr lang="he-IL" sz="2800" dirty="0">
              <a:solidFill>
                <a:schemeClr val="tx1"/>
              </a:solidFill>
            </a:endParaRPr>
          </a:p>
        </p:txBody>
      </p:sp>
      <p:sp>
        <p:nvSpPr>
          <p:cNvPr id="19" name="Oval 18"/>
          <p:cNvSpPr/>
          <p:nvPr/>
        </p:nvSpPr>
        <p:spPr>
          <a:xfrm>
            <a:off x="43434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יעד</a:t>
            </a:r>
            <a:endParaRPr lang="he-IL" sz="2400" dirty="0">
              <a:solidFill>
                <a:schemeClr val="tx1"/>
              </a:solidFill>
            </a:endParaRPr>
          </a:p>
        </p:txBody>
      </p:sp>
      <p:sp>
        <p:nvSpPr>
          <p:cNvPr id="20" name="Oval 19"/>
          <p:cNvSpPr/>
          <p:nvPr/>
        </p:nvSpPr>
        <p:spPr>
          <a:xfrm>
            <a:off x="59436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מוצא</a:t>
            </a:r>
            <a:endParaRPr lang="he-IL" sz="2400" dirty="0">
              <a:solidFill>
                <a:schemeClr val="tx1"/>
              </a:solidFill>
            </a:endParaRPr>
          </a:p>
        </p:txBody>
      </p:sp>
      <p:sp>
        <p:nvSpPr>
          <p:cNvPr id="21" name="Oval 20"/>
          <p:cNvSpPr/>
          <p:nvPr/>
        </p:nvSpPr>
        <p:spPr>
          <a:xfrm>
            <a:off x="7543800" y="53340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u="sng" dirty="0" smtClean="0">
                <a:solidFill>
                  <a:schemeClr val="tx1"/>
                </a:solidFill>
              </a:rPr>
              <a:t>מספר</a:t>
            </a:r>
            <a:endParaRPr lang="he-IL" sz="2400" u="sng" dirty="0">
              <a:solidFill>
                <a:schemeClr val="tx1"/>
              </a:solidFill>
            </a:endParaRPr>
          </a:p>
        </p:txBody>
      </p:sp>
      <p:cxnSp>
        <p:nvCxnSpPr>
          <p:cNvPr id="23" name="Straight Connector 22"/>
          <p:cNvCxnSpPr>
            <a:stCxn id="21" idx="0"/>
            <a:endCxn id="18" idx="2"/>
          </p:cNvCxnSpPr>
          <p:nvPr/>
        </p:nvCxnSpPr>
        <p:spPr>
          <a:xfrm rot="16200000" flipV="1">
            <a:off x="7124700" y="4267200"/>
            <a:ext cx="30480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19" idx="0"/>
          </p:cNvCxnSpPr>
          <p:nvPr/>
        </p:nvCxnSpPr>
        <p:spPr>
          <a:xfrm rot="5400000">
            <a:off x="5524500" y="4495800"/>
            <a:ext cx="304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18" idx="2"/>
          </p:cNvCxnSpPr>
          <p:nvPr/>
        </p:nvCxnSpPr>
        <p:spPr>
          <a:xfrm rot="16200000" flipV="1">
            <a:off x="6324600" y="5067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295400" y="990600"/>
            <a:ext cx="1295400" cy="762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טיפול</a:t>
            </a:r>
            <a:endParaRPr lang="he-IL" sz="2800" dirty="0">
              <a:solidFill>
                <a:schemeClr val="tx1"/>
              </a:solidFill>
            </a:endParaRPr>
          </a:p>
        </p:txBody>
      </p:sp>
      <p:sp>
        <p:nvSpPr>
          <p:cNvPr id="31" name="Oval 30"/>
          <p:cNvSpPr/>
          <p:nvPr/>
        </p:nvSpPr>
        <p:spPr>
          <a:xfrm>
            <a:off x="1219200" y="2286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32" name="Straight Connector 31"/>
          <p:cNvCxnSpPr>
            <a:stCxn id="30" idx="0"/>
            <a:endCxn id="31" idx="4"/>
          </p:cNvCxnSpPr>
          <p:nvPr/>
        </p:nvCxnSpPr>
        <p:spPr>
          <a:xfrm rot="5400000" flipH="1" flipV="1">
            <a:off x="1866900" y="9144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a:off x="1295400" y="2362200"/>
            <a:ext cx="1295400" cy="11430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ISA</a:t>
            </a:r>
            <a:endParaRPr lang="he-IL" sz="2800" dirty="0">
              <a:solidFill>
                <a:schemeClr val="tx1"/>
              </a:solidFill>
            </a:endParaRPr>
          </a:p>
        </p:txBody>
      </p:sp>
      <p:cxnSp>
        <p:nvCxnSpPr>
          <p:cNvPr id="43" name="Straight Connector 42"/>
          <p:cNvCxnSpPr>
            <a:stCxn id="30" idx="2"/>
            <a:endCxn id="42" idx="0"/>
          </p:cNvCxnSpPr>
          <p:nvPr/>
        </p:nvCxnSpPr>
        <p:spPr>
          <a:xfrm rot="5400000">
            <a:off x="1638300" y="2057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810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תיקון</a:t>
            </a:r>
            <a:endParaRPr lang="he-IL" sz="2800" dirty="0">
              <a:solidFill>
                <a:schemeClr val="tx1"/>
              </a:solidFill>
            </a:endParaRPr>
          </a:p>
        </p:txBody>
      </p:sp>
      <p:sp>
        <p:nvSpPr>
          <p:cNvPr id="49" name="Rectangle 48"/>
          <p:cNvSpPr/>
          <p:nvPr/>
        </p:nvSpPr>
        <p:spPr>
          <a:xfrm>
            <a:off x="2438400" y="4114800"/>
            <a:ext cx="129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800" dirty="0" smtClean="0">
                <a:solidFill>
                  <a:schemeClr val="tx1"/>
                </a:solidFill>
              </a:rPr>
              <a:t>תקופתי</a:t>
            </a:r>
            <a:endParaRPr lang="he-IL" sz="2800" dirty="0">
              <a:solidFill>
                <a:schemeClr val="tx1"/>
              </a:solidFill>
            </a:endParaRPr>
          </a:p>
        </p:txBody>
      </p:sp>
      <p:cxnSp>
        <p:nvCxnSpPr>
          <p:cNvPr id="50" name="Straight Connector 49"/>
          <p:cNvCxnSpPr>
            <a:stCxn id="42" idx="2"/>
            <a:endCxn id="48" idx="0"/>
          </p:cNvCxnSpPr>
          <p:nvPr/>
        </p:nvCxnSpPr>
        <p:spPr>
          <a:xfrm rot="5400000">
            <a:off x="857250" y="3676650"/>
            <a:ext cx="609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9" idx="0"/>
          </p:cNvCxnSpPr>
          <p:nvPr/>
        </p:nvCxnSpPr>
        <p:spPr>
          <a:xfrm rot="16200000" flipH="1">
            <a:off x="2533650" y="3562350"/>
            <a:ext cx="6096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85800" y="5410200"/>
            <a:ext cx="12954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סוג תקלה</a:t>
            </a:r>
            <a:endParaRPr lang="he-IL" sz="2400" dirty="0">
              <a:solidFill>
                <a:schemeClr val="tx1"/>
              </a:solidFill>
            </a:endParaRPr>
          </a:p>
        </p:txBody>
      </p:sp>
      <p:cxnSp>
        <p:nvCxnSpPr>
          <p:cNvPr id="59" name="Straight Connector 58"/>
          <p:cNvCxnSpPr>
            <a:stCxn id="58" idx="0"/>
            <a:endCxn id="48" idx="2"/>
          </p:cNvCxnSpPr>
          <p:nvPr/>
        </p:nvCxnSpPr>
        <p:spPr>
          <a:xfrm rot="16200000" flipV="1">
            <a:off x="914400" y="4991100"/>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3429000" y="914400"/>
            <a:ext cx="17526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קבלת טיפול</a:t>
            </a:r>
            <a:endParaRPr lang="he-IL" sz="2400" dirty="0">
              <a:solidFill>
                <a:schemeClr val="tx1"/>
              </a:solidFill>
            </a:endParaRPr>
          </a:p>
        </p:txBody>
      </p:sp>
      <p:cxnSp>
        <p:nvCxnSpPr>
          <p:cNvPr id="34" name="Straight Connector 33"/>
          <p:cNvCxnSpPr>
            <a:stCxn id="29" idx="3"/>
            <a:endCxn id="3" idx="1"/>
          </p:cNvCxnSpPr>
          <p:nvPr/>
        </p:nvCxnSpPr>
        <p:spPr>
          <a:xfrm>
            <a:off x="5181600" y="1371600"/>
            <a:ext cx="533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29" idx="1"/>
          </p:cNvCxnSpPr>
          <p:nvPr/>
        </p:nvCxnSpPr>
        <p:spPr>
          <a:xfrm>
            <a:off x="2590800" y="1371600"/>
            <a:ext cx="8382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Flowchart: Decision 32"/>
          <p:cNvSpPr/>
          <p:nvPr/>
        </p:nvSpPr>
        <p:spPr>
          <a:xfrm>
            <a:off x="5410200" y="2590800"/>
            <a:ext cx="1828800" cy="9144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נסיעה</a:t>
            </a:r>
            <a:endParaRPr lang="he-IL" sz="2400" dirty="0">
              <a:solidFill>
                <a:schemeClr val="tx1"/>
              </a:solidFill>
            </a:endParaRPr>
          </a:p>
        </p:txBody>
      </p:sp>
      <p:cxnSp>
        <p:nvCxnSpPr>
          <p:cNvPr id="37" name="Straight Connector 36"/>
          <p:cNvCxnSpPr>
            <a:stCxn id="33" idx="2"/>
            <a:endCxn id="18" idx="0"/>
          </p:cNvCxnSpPr>
          <p:nvPr/>
        </p:nvCxnSpPr>
        <p:spPr>
          <a:xfrm rot="16200000" flipH="1">
            <a:off x="5962650" y="3867150"/>
            <a:ext cx="762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3"/>
            <a:endCxn id="11" idx="1"/>
          </p:cNvCxnSpPr>
          <p:nvPr/>
        </p:nvCxnSpPr>
        <p:spPr>
          <a:xfrm>
            <a:off x="7239000" y="30480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 idx="2"/>
            <a:endCxn id="33" idx="0"/>
          </p:cNvCxnSpPr>
          <p:nvPr/>
        </p:nvCxnSpPr>
        <p:spPr>
          <a:xfrm rot="5400000">
            <a:off x="5924550" y="2152650"/>
            <a:ext cx="838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3505200" y="22860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תאריך</a:t>
            </a:r>
            <a:endParaRPr lang="he-IL" sz="2400" dirty="0">
              <a:solidFill>
                <a:schemeClr val="tx1"/>
              </a:solidFill>
            </a:endParaRPr>
          </a:p>
        </p:txBody>
      </p:sp>
      <p:cxnSp>
        <p:nvCxnSpPr>
          <p:cNvPr id="62" name="Straight Connector 61"/>
          <p:cNvCxnSpPr>
            <a:stCxn id="61" idx="6"/>
            <a:endCxn id="33" idx="1"/>
          </p:cNvCxnSpPr>
          <p:nvPr/>
        </p:nvCxnSpPr>
        <p:spPr>
          <a:xfrm>
            <a:off x="4953000" y="2590800"/>
            <a:ext cx="457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3505200" y="29718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smtClean="0">
                <a:solidFill>
                  <a:schemeClr val="tx1"/>
                </a:solidFill>
              </a:rPr>
              <a:t>שעה</a:t>
            </a:r>
            <a:endParaRPr lang="he-IL" sz="2400" dirty="0">
              <a:solidFill>
                <a:schemeClr val="tx1"/>
              </a:solidFill>
            </a:endParaRPr>
          </a:p>
        </p:txBody>
      </p:sp>
      <p:cxnSp>
        <p:nvCxnSpPr>
          <p:cNvPr id="67" name="Straight Connector 66"/>
          <p:cNvCxnSpPr>
            <a:stCxn id="66" idx="6"/>
            <a:endCxn id="33" idx="1"/>
          </p:cNvCxnSpPr>
          <p:nvPr/>
        </p:nvCxnSpPr>
        <p:spPr>
          <a:xfrm flipV="1">
            <a:off x="4953000" y="30480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t>מפתח - </a:t>
            </a:r>
            <a:r>
              <a:rPr lang="en-US" dirty="0" smtClean="0"/>
              <a:t>key</a:t>
            </a:r>
            <a:endParaRPr lang="he-IL" dirty="0"/>
          </a:p>
        </p:txBody>
      </p:sp>
      <p:sp>
        <p:nvSpPr>
          <p:cNvPr id="3" name="Content Placeholder 2"/>
          <p:cNvSpPr>
            <a:spLocks noGrp="1"/>
          </p:cNvSpPr>
          <p:nvPr>
            <p:ph idx="1"/>
          </p:nvPr>
        </p:nvSpPr>
        <p:spPr>
          <a:xfrm>
            <a:off x="457200" y="1600201"/>
            <a:ext cx="8229600" cy="2362200"/>
          </a:xfrm>
        </p:spPr>
        <p:txBody>
          <a:bodyPr/>
          <a:lstStyle/>
          <a:p>
            <a:pPr algn="r" rtl="1"/>
            <a:r>
              <a:rPr lang="he-IL" dirty="0" smtClean="0"/>
              <a:t>מפתח הוא קבוצה (מינימלית) של תכונות שמזהות באופן חד ערכי מופע של ישות מסויימת.</a:t>
            </a:r>
          </a:p>
          <a:p>
            <a:pPr algn="r" rtl="1"/>
            <a:r>
              <a:rPr lang="he-IL" dirty="0" smtClean="0"/>
              <a:t>מפתח ראשי – </a:t>
            </a:r>
            <a:r>
              <a:rPr lang="en-US" dirty="0" smtClean="0"/>
              <a:t>primary key</a:t>
            </a:r>
            <a:r>
              <a:rPr lang="he-IL" dirty="0" smtClean="0"/>
              <a:t> – הוא בחירה שרירותית של אחד המפתחות, מסומן בקו תחתון.</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34290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6" name="Oval 5"/>
          <p:cNvSpPr/>
          <p:nvPr/>
        </p:nvSpPr>
        <p:spPr>
          <a:xfrm>
            <a:off x="152400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u="sng" dirty="0" smtClean="0">
                <a:solidFill>
                  <a:schemeClr val="tx1"/>
                </a:solidFill>
              </a:rPr>
              <a:t>id</a:t>
            </a:r>
            <a:endParaRPr lang="he-IL" sz="2800" u="sng" dirty="0">
              <a:solidFill>
                <a:schemeClr val="tx1"/>
              </a:solidFill>
            </a:endParaRPr>
          </a:p>
        </p:txBody>
      </p:sp>
      <p:sp>
        <p:nvSpPr>
          <p:cNvPr id="7" name="Oval 6"/>
          <p:cNvSpPr/>
          <p:nvPr/>
        </p:nvSpPr>
        <p:spPr>
          <a:xfrm>
            <a:off x="594360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role</a:t>
            </a:r>
            <a:endParaRPr lang="he-IL" sz="2800" dirty="0">
              <a:solidFill>
                <a:schemeClr val="tx1"/>
              </a:solidFill>
            </a:endParaRPr>
          </a:p>
        </p:txBody>
      </p:sp>
      <p:sp>
        <p:nvSpPr>
          <p:cNvPr id="8" name="Oval 7"/>
          <p:cNvSpPr/>
          <p:nvPr/>
        </p:nvSpPr>
        <p:spPr>
          <a:xfrm>
            <a:off x="3581400" y="38862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name</a:t>
            </a:r>
            <a:endParaRPr lang="he-IL" sz="2800" dirty="0">
              <a:solidFill>
                <a:schemeClr val="tx1"/>
              </a:solidFill>
            </a:endParaRPr>
          </a:p>
        </p:txBody>
      </p:sp>
      <p:cxnSp>
        <p:nvCxnSpPr>
          <p:cNvPr id="9" name="Straight Connector 8"/>
          <p:cNvCxnSpPr>
            <a:stCxn id="6" idx="4"/>
            <a:endCxn id="5" idx="0"/>
          </p:cNvCxnSpPr>
          <p:nvPr/>
        </p:nvCxnSpPr>
        <p:spPr>
          <a:xfrm rot="16200000" flipH="1">
            <a:off x="3048000" y="3657600"/>
            <a:ext cx="45720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4"/>
            <a:endCxn id="5" idx="0"/>
          </p:cNvCxnSpPr>
          <p:nvPr/>
        </p:nvCxnSpPr>
        <p:spPr>
          <a:xfrm rot="16200000" flipH="1">
            <a:off x="40957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5" idx="0"/>
          </p:cNvCxnSpPr>
          <p:nvPr/>
        </p:nvCxnSpPr>
        <p:spPr>
          <a:xfrm rot="5400000">
            <a:off x="5257800" y="3581400"/>
            <a:ext cx="457200" cy="228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par>
                                <p:cTn id="25" presetID="9"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9"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133600"/>
          </a:xfrm>
        </p:spPr>
        <p:txBody>
          <a:bodyPr/>
          <a:lstStyle/>
          <a:p>
            <a:pPr algn="r" rtl="1"/>
            <a:r>
              <a:rPr lang="he-IL" dirty="0" smtClean="0"/>
              <a:t>במפעל מסויים העובדים עובדים במשמרות – בכל יום יש שלוש משמרות – בוקר, ערב ולילה.</a:t>
            </a:r>
          </a:p>
          <a:p>
            <a:pPr algn="r" rtl="1"/>
            <a:r>
              <a:rPr lang="he-IL" dirty="0" smtClean="0"/>
              <a:t>איך נייצג את המידע בדיאגרמה?</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3429000" y="41148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7" name="Oval 6"/>
          <p:cNvSpPr/>
          <p:nvPr/>
        </p:nvSpPr>
        <p:spPr>
          <a:xfrm>
            <a:off x="4572000" y="30480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type</a:t>
            </a:r>
            <a:endParaRPr lang="he-IL" sz="2800" dirty="0">
              <a:solidFill>
                <a:schemeClr val="tx1"/>
              </a:solidFill>
            </a:endParaRPr>
          </a:p>
        </p:txBody>
      </p:sp>
      <p:sp>
        <p:nvSpPr>
          <p:cNvPr id="8" name="Oval 7"/>
          <p:cNvSpPr/>
          <p:nvPr/>
        </p:nvSpPr>
        <p:spPr>
          <a:xfrm>
            <a:off x="2514600" y="3048000"/>
            <a:ext cx="1447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dirty="0" smtClean="0">
                <a:solidFill>
                  <a:schemeClr val="tx1"/>
                </a:solidFill>
              </a:rPr>
              <a:t>date</a:t>
            </a:r>
            <a:endParaRPr lang="he-IL" sz="2800" dirty="0">
              <a:solidFill>
                <a:schemeClr val="tx1"/>
              </a:solidFill>
            </a:endParaRPr>
          </a:p>
        </p:txBody>
      </p:sp>
      <p:cxnSp>
        <p:nvCxnSpPr>
          <p:cNvPr id="10" name="Straight Connector 9"/>
          <p:cNvCxnSpPr>
            <a:stCxn id="8" idx="4"/>
            <a:endCxn id="5" idx="0"/>
          </p:cNvCxnSpPr>
          <p:nvPr/>
        </p:nvCxnSpPr>
        <p:spPr>
          <a:xfrm rot="16200000" flipH="1">
            <a:off x="3562350" y="3333750"/>
            <a:ext cx="457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4"/>
            <a:endCxn id="5" idx="0"/>
          </p:cNvCxnSpPr>
          <p:nvPr/>
        </p:nvCxnSpPr>
        <p:spPr>
          <a:xfrm rot="5400000">
            <a:off x="4572000" y="3429000"/>
            <a:ext cx="457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dissolve">
                                      <p:cBhvr>
                                        <p:cTn id="12" dur="500"/>
                                        <p:tgtEl>
                                          <p:spTgt spid="7">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dissolve">
                                      <p:cBhvr>
                                        <p:cTn id="15" dur="500"/>
                                        <p:tgtEl>
                                          <p:spTgt spid="7">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dissolve">
                                      <p:cBhvr>
                                        <p:cTn id="18" dur="500"/>
                                        <p:tgtEl>
                                          <p:spTgt spid="8">
                                            <p:bg/>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dissolve">
                                      <p:cBhvr>
                                        <p:cTn id="21" dur="500"/>
                                        <p:tgtEl>
                                          <p:spTgt spid="8">
                                            <p:txEl>
                                              <p:pRg st="0" end="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mph" presetSubtype="4" nodeType="clickEffect">
                                  <p:stCondLst>
                                    <p:cond delay="0"/>
                                  </p:stCondLst>
                                  <p:childTnLst>
                                    <p:set>
                                      <p:cBhvr override="childStyle">
                                        <p:cTn id="31" dur="indefinite"/>
                                        <p:tgtEl>
                                          <p:spTgt spid="8">
                                            <p:txEl>
                                              <p:pRg st="0" end="0"/>
                                            </p:txEl>
                                          </p:spTgt>
                                        </p:tgtEl>
                                        <p:attrNameLst>
                                          <p:attrName>style.fontStyle</p:attrName>
                                        </p:attrNameLst>
                                      </p:cBhvr>
                                      <p:to>
                                        <p:strVal val="normal"/>
                                      </p:to>
                                    </p:set>
                                    <p:set>
                                      <p:cBhvr override="childStyle">
                                        <p:cTn id="32" dur="indefinite"/>
                                        <p:tgtEl>
                                          <p:spTgt spid="8">
                                            <p:txEl>
                                              <p:pRg st="0" end="0"/>
                                            </p:txEl>
                                          </p:spTgt>
                                        </p:tgtEl>
                                        <p:attrNameLst>
                                          <p:attrName>style.fontWeight</p:attrName>
                                        </p:attrNameLst>
                                      </p:cBhvr>
                                      <p:to>
                                        <p:strVal val="normal"/>
                                      </p:to>
                                    </p:set>
                                    <p:set>
                                      <p:cBhvr override="childStyle">
                                        <p:cTn id="33" dur="indefinite"/>
                                        <p:tgtEl>
                                          <p:spTgt spid="8">
                                            <p:txEl>
                                              <p:pRg st="0" end="0"/>
                                            </p:txEl>
                                          </p:spTgt>
                                        </p:tgtEl>
                                        <p:attrNameLst>
                                          <p:attrName>style.textDecorationUnderline</p:attrName>
                                        </p:attrNameLst>
                                      </p:cBhvr>
                                      <p:to>
                                        <p:strVal val="true"/>
                                      </p:to>
                                    </p:set>
                                  </p:childTnLst>
                                </p:cTn>
                              </p:par>
                              <p:par>
                                <p:cTn id="34" presetID="5" presetClass="emph" presetSubtype="4" nodeType="withEffect">
                                  <p:stCondLst>
                                    <p:cond delay="0"/>
                                  </p:stCondLst>
                                  <p:childTnLst>
                                    <p:set>
                                      <p:cBhvr override="childStyle">
                                        <p:cTn id="35" dur="indefinite"/>
                                        <p:tgtEl>
                                          <p:spTgt spid="7">
                                            <p:txEl>
                                              <p:pRg st="0" end="0"/>
                                            </p:txEl>
                                          </p:spTgt>
                                        </p:tgtEl>
                                        <p:attrNameLst>
                                          <p:attrName>style.fontStyle</p:attrName>
                                        </p:attrNameLst>
                                      </p:cBhvr>
                                      <p:to>
                                        <p:strVal val="normal"/>
                                      </p:to>
                                    </p:set>
                                    <p:set>
                                      <p:cBhvr override="childStyle">
                                        <p:cTn id="36" dur="indefinite"/>
                                        <p:tgtEl>
                                          <p:spTgt spid="7">
                                            <p:txEl>
                                              <p:pRg st="0" end="0"/>
                                            </p:txEl>
                                          </p:spTgt>
                                        </p:tgtEl>
                                        <p:attrNameLst>
                                          <p:attrName>style.fontWeight</p:attrName>
                                        </p:attrNameLst>
                                      </p:cBhvr>
                                      <p:to>
                                        <p:strVal val="normal"/>
                                      </p:to>
                                    </p:set>
                                    <p:set>
                                      <p:cBhvr override="childStyle">
                                        <p:cTn id="37" dur="indefinite"/>
                                        <p:tgtEl>
                                          <p:spTgt spid="7">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allAtOnce" animBg="1"/>
      <p:bldP spid="8"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t>קשר - </a:t>
            </a:r>
            <a:r>
              <a:rPr lang="en-US" dirty="0" smtClean="0"/>
              <a:t>Relationship</a:t>
            </a:r>
            <a:endParaRPr lang="he-IL" dirty="0"/>
          </a:p>
        </p:txBody>
      </p:sp>
      <p:sp>
        <p:nvSpPr>
          <p:cNvPr id="3" name="Content Placeholder 2"/>
          <p:cNvSpPr>
            <a:spLocks noGrp="1"/>
          </p:cNvSpPr>
          <p:nvPr>
            <p:ph idx="1"/>
          </p:nvPr>
        </p:nvSpPr>
        <p:spPr>
          <a:xfrm>
            <a:off x="457200" y="1600201"/>
            <a:ext cx="8229600" cy="1828800"/>
          </a:xfrm>
        </p:spPr>
        <p:txBody>
          <a:bodyPr/>
          <a:lstStyle/>
          <a:p>
            <a:pPr algn="r" rtl="1"/>
            <a:r>
              <a:rPr lang="he-IL" dirty="0" smtClean="0"/>
              <a:t>קשר הוא יחס בין שתיים או יותר ישויות המתאר אינטראקציה בין הישויות.</a:t>
            </a:r>
          </a:p>
          <a:p>
            <a:pPr algn="r" rtl="1"/>
            <a:r>
              <a:rPr lang="he-IL" dirty="0" smtClean="0"/>
              <a:t>בדיאגרמה קשר מסומן ע"י מעויין:</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29" name="Straight Connector 28"/>
          <p:cNvCxnSpPr>
            <a:stCxn id="2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dissolve">
                                      <p:cBhvr>
                                        <p:cTn id="41" dur="500"/>
                                        <p:tgtEl>
                                          <p:spTgt spid="14"/>
                                        </p:tgtEl>
                                      </p:cBhvr>
                                    </p:animEffect>
                                  </p:childTnLst>
                                </p:cTn>
                              </p:par>
                              <p:par>
                                <p:cTn id="42" presetID="9"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ssolve">
                                      <p:cBhvr>
                                        <p:cTn id="44" dur="500"/>
                                        <p:tgtEl>
                                          <p:spTgt spid="15"/>
                                        </p:tgtEl>
                                      </p:cBhvr>
                                    </p:animEffect>
                                  </p:childTnLst>
                                </p:cTn>
                              </p:par>
                              <p:par>
                                <p:cTn id="45" presetID="9"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par>
                                <p:cTn id="56" presetID="9"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dissolv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3"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smtClean="0"/>
              <a:t>מפתח של קשר</a:t>
            </a:r>
            <a:endParaRPr lang="he-IL" dirty="0"/>
          </a:p>
        </p:txBody>
      </p:sp>
      <p:sp>
        <p:nvSpPr>
          <p:cNvPr id="3" name="Content Placeholder 2"/>
          <p:cNvSpPr>
            <a:spLocks noGrp="1"/>
          </p:cNvSpPr>
          <p:nvPr>
            <p:ph idx="1"/>
          </p:nvPr>
        </p:nvSpPr>
        <p:spPr>
          <a:xfrm>
            <a:off x="457200" y="1600201"/>
            <a:ext cx="8229600" cy="1828800"/>
          </a:xfrm>
        </p:spPr>
        <p:txBody>
          <a:bodyPr/>
          <a:lstStyle/>
          <a:p>
            <a:pPr algn="r" rtl="1"/>
            <a:r>
              <a:rPr lang="he-IL" dirty="0" smtClean="0"/>
              <a:t>המפתח של הקשר הוא אוסף המפתחות של הישויות המרכיבות אותו.</a:t>
            </a:r>
          </a:p>
          <a:p>
            <a:pPr algn="r" rtl="1"/>
            <a:r>
              <a:rPr lang="he-IL" dirty="0" smtClean="0"/>
              <a:t>במקרה הזה – </a:t>
            </a:r>
            <a:r>
              <a:rPr lang="en-US" dirty="0" smtClean="0"/>
              <a:t>id, date, type</a:t>
            </a:r>
            <a:endParaRPr lang="he-IL"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9144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Shift</a:t>
            </a:r>
            <a:endParaRPr lang="he-IL" sz="2400" dirty="0">
              <a:solidFill>
                <a:schemeClr val="tx1"/>
              </a:solidFill>
            </a:endParaRPr>
          </a:p>
        </p:txBody>
      </p:sp>
      <p:sp>
        <p:nvSpPr>
          <p:cNvPr id="6" name="Oval 5"/>
          <p:cNvSpPr/>
          <p:nvPr/>
        </p:nvSpPr>
        <p:spPr>
          <a:xfrm>
            <a:off x="16764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type</a:t>
            </a:r>
            <a:endParaRPr lang="he-IL" sz="2800" u="sng" dirty="0">
              <a:solidFill>
                <a:schemeClr val="tx1"/>
              </a:solidFill>
            </a:endParaRPr>
          </a:p>
        </p:txBody>
      </p:sp>
      <p:sp>
        <p:nvSpPr>
          <p:cNvPr id="7" name="Oval 6"/>
          <p:cNvSpPr/>
          <p:nvPr/>
        </p:nvSpPr>
        <p:spPr>
          <a:xfrm>
            <a:off x="0" y="3886200"/>
            <a:ext cx="1371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date</a:t>
            </a:r>
            <a:endParaRPr lang="he-IL" sz="2800" u="sng" dirty="0">
              <a:solidFill>
                <a:schemeClr val="tx1"/>
              </a:solidFill>
            </a:endParaRPr>
          </a:p>
        </p:txBody>
      </p:sp>
      <p:cxnSp>
        <p:nvCxnSpPr>
          <p:cNvPr id="8" name="Straight Connector 7"/>
          <p:cNvCxnSpPr>
            <a:stCxn id="7" idx="4"/>
            <a:endCxn id="5" idx="0"/>
          </p:cNvCxnSpPr>
          <p:nvPr/>
        </p:nvCxnSpPr>
        <p:spPr>
          <a:xfrm rot="16200000" flipH="1">
            <a:off x="1028700" y="4152900"/>
            <a:ext cx="4572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4"/>
            <a:endCxn id="5" idx="0"/>
          </p:cNvCxnSpPr>
          <p:nvPr/>
        </p:nvCxnSpPr>
        <p:spPr>
          <a:xfrm rot="5400000">
            <a:off x="1847850" y="4476750"/>
            <a:ext cx="4572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53200" y="4953000"/>
            <a:ext cx="18288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Employee</a:t>
            </a:r>
            <a:endParaRPr lang="he-IL" sz="2400" dirty="0">
              <a:solidFill>
                <a:schemeClr val="tx1"/>
              </a:solidFill>
            </a:endParaRPr>
          </a:p>
        </p:txBody>
      </p:sp>
      <p:sp>
        <p:nvSpPr>
          <p:cNvPr id="11" name="Oval 10"/>
          <p:cNvSpPr/>
          <p:nvPr/>
        </p:nvSpPr>
        <p:spPr>
          <a:xfrm>
            <a:off x="5791200" y="34290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u="sng" dirty="0" smtClean="0">
                <a:solidFill>
                  <a:schemeClr val="tx1"/>
                </a:solidFill>
              </a:rPr>
              <a:t>id</a:t>
            </a:r>
            <a:endParaRPr lang="he-IL" sz="2800" u="sng" dirty="0">
              <a:solidFill>
                <a:schemeClr val="tx1"/>
              </a:solidFill>
            </a:endParaRPr>
          </a:p>
        </p:txBody>
      </p:sp>
      <p:sp>
        <p:nvSpPr>
          <p:cNvPr id="12" name="Oval 11"/>
          <p:cNvSpPr/>
          <p:nvPr/>
        </p:nvSpPr>
        <p:spPr>
          <a:xfrm>
            <a:off x="7924800" y="3352800"/>
            <a:ext cx="1219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role</a:t>
            </a:r>
            <a:endParaRPr lang="he-IL" sz="2800" dirty="0">
              <a:solidFill>
                <a:schemeClr val="tx1"/>
              </a:solidFill>
            </a:endParaRPr>
          </a:p>
        </p:txBody>
      </p:sp>
      <p:sp>
        <p:nvSpPr>
          <p:cNvPr id="13" name="Oval 12"/>
          <p:cNvSpPr/>
          <p:nvPr/>
        </p:nvSpPr>
        <p:spPr>
          <a:xfrm>
            <a:off x="6858000" y="3886200"/>
            <a:ext cx="12954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smtClean="0">
                <a:solidFill>
                  <a:schemeClr val="tx1"/>
                </a:solidFill>
              </a:rPr>
              <a:t>name</a:t>
            </a:r>
            <a:endParaRPr lang="he-IL" sz="2800" dirty="0">
              <a:solidFill>
                <a:schemeClr val="tx1"/>
              </a:solidFill>
            </a:endParaRPr>
          </a:p>
        </p:txBody>
      </p:sp>
      <p:cxnSp>
        <p:nvCxnSpPr>
          <p:cNvPr id="14" name="Straight Connector 13"/>
          <p:cNvCxnSpPr>
            <a:stCxn id="11" idx="4"/>
            <a:endCxn id="10" idx="0"/>
          </p:cNvCxnSpPr>
          <p:nvPr/>
        </p:nvCxnSpPr>
        <p:spPr>
          <a:xfrm rot="16200000" flipH="1">
            <a:off x="6477000" y="3962400"/>
            <a:ext cx="9144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4"/>
            <a:endCxn id="10" idx="0"/>
          </p:cNvCxnSpPr>
          <p:nvPr/>
        </p:nvCxnSpPr>
        <p:spPr>
          <a:xfrm rot="5400000">
            <a:off x="7258050" y="4705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4"/>
            <a:endCxn id="10" idx="0"/>
          </p:cNvCxnSpPr>
          <p:nvPr/>
        </p:nvCxnSpPr>
        <p:spPr>
          <a:xfrm rot="5400000">
            <a:off x="7467600" y="3886200"/>
            <a:ext cx="10668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3352800" y="4844142"/>
            <a:ext cx="2743200" cy="10668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err="1" smtClean="0">
                <a:solidFill>
                  <a:schemeClr val="tx1"/>
                </a:solidFill>
              </a:rPr>
              <a:t>Works_at</a:t>
            </a:r>
            <a:endParaRPr lang="he-IL" sz="2400" dirty="0">
              <a:solidFill>
                <a:schemeClr val="tx1"/>
              </a:solidFill>
            </a:endParaRPr>
          </a:p>
        </p:txBody>
      </p:sp>
      <p:cxnSp>
        <p:nvCxnSpPr>
          <p:cNvPr id="29" name="Straight Connector 28"/>
          <p:cNvCxnSpPr>
            <a:stCxn id="27" idx="1"/>
            <a:endCxn id="5" idx="3"/>
          </p:cNvCxnSpPr>
          <p:nvPr/>
        </p:nvCxnSpPr>
        <p:spPr>
          <a:xfrm rot="10800000">
            <a:off x="2743200" y="5372100"/>
            <a:ext cx="6096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3"/>
            <a:endCxn id="10" idx="1"/>
          </p:cNvCxnSpPr>
          <p:nvPr/>
        </p:nvCxnSpPr>
        <p:spPr>
          <a:xfrm flipV="1">
            <a:off x="6096000" y="5372100"/>
            <a:ext cx="457200" cy="5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r" rtl="1"/>
            <a:r>
              <a:rPr lang="he-IL" dirty="0" smtClean="0"/>
              <a:t>למשל, בטבלת העובדים יכול להופיע עובד:</a:t>
            </a:r>
          </a:p>
          <a:p>
            <a:pPr algn="l">
              <a:buNone/>
            </a:pPr>
            <a:r>
              <a:rPr lang="en-US" dirty="0" smtClean="0"/>
              <a:t>111, </a:t>
            </a:r>
            <a:r>
              <a:rPr lang="en-US" dirty="0" err="1" smtClean="0"/>
              <a:t>Yossi</a:t>
            </a:r>
            <a:r>
              <a:rPr lang="en-US" dirty="0" smtClean="0"/>
              <a:t>, manager</a:t>
            </a:r>
          </a:p>
          <a:p>
            <a:pPr algn="r" rtl="1"/>
            <a:r>
              <a:rPr lang="he-IL" dirty="0" smtClean="0"/>
              <a:t>ובטבלת המשמרות הפרטים:</a:t>
            </a:r>
          </a:p>
          <a:p>
            <a:pPr algn="l">
              <a:buNone/>
            </a:pPr>
            <a:r>
              <a:rPr lang="en-US" dirty="0" smtClean="0"/>
              <a:t>1/1/2010, morning</a:t>
            </a:r>
          </a:p>
          <a:p>
            <a:pPr algn="l">
              <a:buNone/>
            </a:pPr>
            <a:r>
              <a:rPr lang="en-US" dirty="0" smtClean="0"/>
              <a:t>1/1/2010, evening</a:t>
            </a:r>
          </a:p>
          <a:p>
            <a:pPr algn="r" rtl="1"/>
            <a:r>
              <a:rPr lang="he-IL" dirty="0" smtClean="0"/>
              <a:t>הקשר אומר שיכולים להיות הנתונים הבאים:</a:t>
            </a:r>
          </a:p>
          <a:p>
            <a:pPr algn="l">
              <a:buNone/>
            </a:pPr>
            <a:r>
              <a:rPr lang="en-US" dirty="0" smtClean="0"/>
              <a:t>111, </a:t>
            </a:r>
            <a:r>
              <a:rPr lang="en-US" dirty="0" err="1" smtClean="0"/>
              <a:t>Yossi</a:t>
            </a:r>
            <a:r>
              <a:rPr lang="en-US" dirty="0" smtClean="0"/>
              <a:t>, manager, 1/1/2010, morning</a:t>
            </a:r>
          </a:p>
          <a:p>
            <a:pPr algn="l">
              <a:buNone/>
            </a:pPr>
            <a:r>
              <a:rPr lang="en-US" dirty="0" smtClean="0"/>
              <a:t>111, </a:t>
            </a:r>
            <a:r>
              <a:rPr lang="en-US" dirty="0" err="1" smtClean="0"/>
              <a:t>Yossi</a:t>
            </a:r>
            <a:r>
              <a:rPr lang="en-US" dirty="0" smtClean="0"/>
              <a:t>, manager, 1/1/2010, evening</a:t>
            </a:r>
          </a:p>
          <a:p>
            <a:pPr algn="r" rtl="1">
              <a:buNone/>
            </a:pPr>
            <a:r>
              <a:rPr lang="he-IL" dirty="0" smtClean="0"/>
              <a:t>אבל לא יכול להופיע בנוסף הנתון –</a:t>
            </a:r>
          </a:p>
          <a:p>
            <a:pPr algn="l">
              <a:buNone/>
            </a:pPr>
            <a:r>
              <a:rPr lang="en-US" dirty="0" smtClean="0"/>
              <a:t>111, </a:t>
            </a:r>
            <a:r>
              <a:rPr lang="en-US" dirty="0" err="1" smtClean="0"/>
              <a:t>Yossi</a:t>
            </a:r>
            <a:r>
              <a:rPr lang="en-US" dirty="0" smtClean="0"/>
              <a:t>, manager, 1/1/2010, morning</a:t>
            </a:r>
            <a:endParaRPr lang="he-I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4"/>
          <p:cNvSpPr/>
          <p:nvPr/>
        </p:nvSpPr>
        <p:spPr>
          <a:xfrm>
            <a:off x="381000" y="5105400"/>
            <a:ext cx="914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5638800" y="5105400"/>
            <a:ext cx="16002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Oval 6"/>
          <p:cNvSpPr/>
          <p:nvPr/>
        </p:nvSpPr>
        <p:spPr>
          <a:xfrm>
            <a:off x="3886200" y="5105400"/>
            <a:ext cx="1676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TotalTime>
  <Words>1603</Words>
  <Application>Microsoft Office PowerPoint</Application>
  <PresentationFormat>On-screen Show (4:3)</PresentationFormat>
  <Paragraphs>399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מודל ישויות קשרים</vt:lpstr>
      <vt:lpstr>מודל ישויות קשרים</vt:lpstr>
      <vt:lpstr>ישות - Entity</vt:lpstr>
      <vt:lpstr>תכונה - Attribute</vt:lpstr>
      <vt:lpstr>מפתח - key</vt:lpstr>
      <vt:lpstr>Slide 6</vt:lpstr>
      <vt:lpstr>קשר - Relationship</vt:lpstr>
      <vt:lpstr>מפתח של קשר</vt:lpstr>
      <vt:lpstr>Slide 9</vt:lpstr>
      <vt:lpstr>תכונות של קשר</vt:lpstr>
      <vt:lpstr>תכונות של קשר</vt:lpstr>
      <vt:lpstr>Slide 12</vt:lpstr>
      <vt:lpstr>Slide 13</vt:lpstr>
      <vt:lpstr>קשרים רקורסיביים</vt:lpstr>
      <vt:lpstr>קשרים רקורסיביים</vt:lpstr>
      <vt:lpstr>אילוצי ריבוי</vt:lpstr>
      <vt:lpstr>Slide 17</vt:lpstr>
      <vt:lpstr>Slide 18</vt:lpstr>
      <vt:lpstr>Slide 19</vt:lpstr>
      <vt:lpstr>Slide 20</vt:lpstr>
      <vt:lpstr>אילוצי השתתפות</vt:lpstr>
      <vt:lpstr>Slide 22</vt:lpstr>
      <vt:lpstr>Slide 23</vt:lpstr>
      <vt:lpstr>Slide 24</vt:lpstr>
      <vt:lpstr>ישויות חלשות</vt:lpstr>
      <vt:lpstr>ישויות חלשות</vt:lpstr>
      <vt:lpstr>ישויות חלשות</vt:lpstr>
      <vt:lpstr>Slide 28</vt:lpstr>
      <vt:lpstr>ירושה</vt:lpstr>
      <vt:lpstr>Slide 30</vt:lpstr>
      <vt:lpstr>אילוצי חפיפה וכיסוי</vt:lpstr>
      <vt:lpstr>צירוף</vt:lpstr>
      <vt:lpstr>Slide 33</vt:lpstr>
      <vt:lpstr>Slide 34</vt:lpstr>
      <vt:lpstr>Slide 35</vt:lpstr>
      <vt:lpstr>Slide 36</vt:lpstr>
      <vt:lpstr>Slide 37</vt:lpstr>
      <vt:lpstr>Slide 38</vt:lpstr>
      <vt:lpstr>תרגיל</vt:lpstr>
      <vt:lpstr>תרגיל</vt:lpstr>
      <vt:lpstr>Slide 41</vt:lpstr>
      <vt:lpstr>Slide 42</vt:lpstr>
      <vt:lpstr>Slide 43</vt:lpstr>
      <vt:lpstr>Slide 44</vt:lpstr>
      <vt:lpstr>Slide 45</vt:lpstr>
      <vt:lpstr>Slide 46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ישויות קשרים</dc:title>
  <dc:creator>Shay</dc:creator>
  <cp:lastModifiedBy>Shay Tavor</cp:lastModifiedBy>
  <cp:revision>39</cp:revision>
  <dcterms:created xsi:type="dcterms:W3CDTF">2006-08-16T00:00:00Z</dcterms:created>
  <dcterms:modified xsi:type="dcterms:W3CDTF">2010-07-06T16:47:00Z</dcterms:modified>
</cp:coreProperties>
</file>