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D42A945-1950-4E85-910D-B5DEB24D674C}" type="datetimeFigureOut">
              <a:rPr lang="he-IL" smtClean="0"/>
              <a:pPr/>
              <a:t>כ'/אלול/תש"ע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DCAFBFC-DEE0-4E72-AA85-8CB74380D254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3D53-18FE-402B-94A1-DC76FF619DD8}" type="datetime1">
              <a:rPr lang="en-US" smtClean="0"/>
              <a:pPr/>
              <a:t>8/30/2010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7CAF-0810-4855-BA14-2B5EBE8467C1}" type="datetime1">
              <a:rPr lang="en-US" smtClean="0"/>
              <a:pPr/>
              <a:t>8/30/2010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18C2-CDEF-4C9B-8F2A-CAF5D03F6412}" type="datetime1">
              <a:rPr lang="en-US" smtClean="0"/>
              <a:pPr/>
              <a:t>8/30/2010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DD1B-39E7-4D11-93D6-CF0E1CF86436}" type="datetime1">
              <a:rPr lang="en-US" smtClean="0"/>
              <a:pPr/>
              <a:t>8/30/2010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E8411-E8B9-47E5-8E2F-8B552B822B70}" type="datetime1">
              <a:rPr lang="en-US" smtClean="0"/>
              <a:pPr/>
              <a:t>8/30/2010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A1A6-9FE2-445B-9E19-CCF69DF52C21}" type="datetime1">
              <a:rPr lang="en-US" smtClean="0"/>
              <a:pPr/>
              <a:t>8/30/2010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B84C-C47D-46FE-8DAC-2884DE9D782B}" type="datetime1">
              <a:rPr lang="en-US" smtClean="0"/>
              <a:pPr/>
              <a:t>8/30/2010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0A79-2DD7-457D-9CC1-B65D86381EE5}" type="datetime1">
              <a:rPr lang="en-US" smtClean="0"/>
              <a:pPr/>
              <a:t>8/30/2010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F266-62AD-4126-92C7-EDD667C6575E}" type="datetime1">
              <a:rPr lang="en-US" smtClean="0"/>
              <a:pPr/>
              <a:t>8/30/2010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B604-A2D6-405F-9E83-CE37DDA4F446}" type="datetime1">
              <a:rPr lang="en-US" smtClean="0"/>
              <a:pPr/>
              <a:t>8/30/2010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1B88-DB2C-429B-96BB-23E9C6F34D96}" type="datetime1">
              <a:rPr lang="en-US" smtClean="0"/>
              <a:pPr/>
              <a:t>8/30/2010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41120-C8BA-4FF6-8E2E-4572DC2E8839}" type="datetime1">
              <a:rPr lang="en-US" smtClean="0"/>
              <a:pPr/>
              <a:t>8/30/2010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פירוקים וצורות נורמליות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שי תבור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 = (A, B, C, D)     F = {AB--&gt;C, B--&gt;D}</a:t>
            </a:r>
          </a:p>
          <a:p>
            <a:pPr>
              <a:buNone/>
            </a:pPr>
            <a:r>
              <a:rPr lang="en-US" dirty="0" smtClean="0"/>
              <a:t>R1 = (A, B, C),   R2 = (B, C, D)</a:t>
            </a:r>
          </a:p>
          <a:p>
            <a:pPr algn="r" rtl="1">
              <a:buNone/>
            </a:pPr>
            <a:r>
              <a:rPr lang="he-IL" dirty="0" smtClean="0"/>
              <a:t>האם הפירוק משמר מידע?</a:t>
            </a:r>
          </a:p>
          <a:p>
            <a:pPr algn="r" rtl="1">
              <a:buNone/>
            </a:pPr>
            <a:r>
              <a:rPr lang="he-IL" dirty="0" smtClean="0"/>
              <a:t>החיתוך בין </a:t>
            </a:r>
            <a:r>
              <a:rPr lang="en-US" dirty="0" smtClean="0"/>
              <a:t>R1</a:t>
            </a:r>
            <a:r>
              <a:rPr lang="he-IL" dirty="0" smtClean="0"/>
              <a:t> ל-</a:t>
            </a:r>
            <a:r>
              <a:rPr lang="en-US" dirty="0" smtClean="0"/>
              <a:t>R2</a:t>
            </a:r>
            <a:r>
              <a:rPr lang="he-IL" dirty="0" smtClean="0"/>
              <a:t> הוא </a:t>
            </a:r>
            <a:r>
              <a:rPr lang="en-US" dirty="0" smtClean="0"/>
              <a:t>{B, C}</a:t>
            </a:r>
            <a:r>
              <a:rPr lang="he-IL" dirty="0" smtClean="0"/>
              <a:t>. נחשב את </a:t>
            </a:r>
            <a:r>
              <a:rPr lang="en-US" dirty="0" smtClean="0"/>
              <a:t>BC+</a:t>
            </a:r>
            <a:r>
              <a:rPr lang="he-IL" dirty="0" smtClean="0"/>
              <a:t>:</a:t>
            </a:r>
          </a:p>
          <a:p>
            <a:pPr algn="l">
              <a:buNone/>
            </a:pPr>
            <a:r>
              <a:rPr lang="en-US" dirty="0" smtClean="0"/>
              <a:t>BC+ = {B, C, D} = R2</a:t>
            </a:r>
          </a:p>
          <a:p>
            <a:pPr algn="r" rtl="1">
              <a:buNone/>
            </a:pPr>
            <a:r>
              <a:rPr lang="he-IL" dirty="0" smtClean="0"/>
              <a:t>החיתוך הוא מפתח של </a:t>
            </a:r>
            <a:r>
              <a:rPr lang="en-US" dirty="0" smtClean="0"/>
              <a:t>R2</a:t>
            </a:r>
            <a:r>
              <a:rPr lang="he-IL" dirty="0" smtClean="0"/>
              <a:t> ולכן הפירוק משמר מידע.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פירוק משמר תלויות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כשמפרקים יחס לתתי יחסים, חלק מהת"פ שהתקיימו על היחס המקורי עלולות לא להתקיים על תתי היחסים. כלומר, לפעמים כתוצאה מהפירוק אנחנו נאבד חלק מהאילוצים של היחס.</a:t>
            </a:r>
          </a:p>
          <a:p>
            <a:pPr algn="r" rtl="1"/>
            <a:r>
              <a:rPr lang="he-IL" dirty="0" smtClean="0"/>
              <a:t>פירוק שאינו גורם לאיבוד אילוצים נקרא </a:t>
            </a:r>
            <a:r>
              <a:rPr lang="he-IL" b="1" dirty="0" smtClean="0"/>
              <a:t>פירוק משמר תלויות.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פירוק משמר תלויות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פירוק של </a:t>
            </a:r>
            <a:r>
              <a:rPr lang="en-US" dirty="0" smtClean="0"/>
              <a:t>(R, F)</a:t>
            </a:r>
            <a:r>
              <a:rPr lang="he-IL" dirty="0" smtClean="0"/>
              <a:t> ל- </a:t>
            </a:r>
            <a:r>
              <a:rPr lang="en-US" dirty="0" smtClean="0"/>
              <a:t>{R1, R2, …, </a:t>
            </a:r>
            <a:r>
              <a:rPr lang="en-US" dirty="0" err="1" smtClean="0"/>
              <a:t>Rk</a:t>
            </a:r>
            <a:r>
              <a:rPr lang="en-US" dirty="0" smtClean="0"/>
              <a:t>}</a:t>
            </a:r>
            <a:r>
              <a:rPr lang="he-IL" dirty="0" smtClean="0"/>
              <a:t> הוא משמר תלויות אמ"מ </a:t>
            </a:r>
            <a:r>
              <a:rPr lang="en-US" dirty="0" smtClean="0"/>
              <a:t>(F’)+ = F+</a:t>
            </a:r>
            <a:r>
              <a:rPr lang="he-IL" dirty="0" smtClean="0"/>
              <a:t> כאשר </a:t>
            </a:r>
            <a:r>
              <a:rPr lang="en-US" dirty="0" smtClean="0"/>
              <a:t>F’</a:t>
            </a:r>
            <a:r>
              <a:rPr lang="he-IL" dirty="0" smtClean="0"/>
              <a:t> מוגדר:</a:t>
            </a:r>
          </a:p>
          <a:p>
            <a:pPr algn="l">
              <a:buNone/>
            </a:pPr>
            <a:r>
              <a:rPr lang="en-US" dirty="0" smtClean="0"/>
              <a:t>F’ = FR1 U FR2 U…U </a:t>
            </a:r>
            <a:r>
              <a:rPr lang="en-US" dirty="0" err="1" smtClean="0"/>
              <a:t>FRk</a:t>
            </a:r>
            <a:endParaRPr lang="en-US" dirty="0" smtClean="0"/>
          </a:p>
          <a:p>
            <a:pPr algn="r" rtl="1"/>
            <a:r>
              <a:rPr lang="he-IL" dirty="0" smtClean="0"/>
              <a:t>כדי להוכיח זאת יש להראות שכל תלות מ-</a:t>
            </a:r>
            <a:r>
              <a:rPr lang="en-US" dirty="0" smtClean="0"/>
              <a:t>F</a:t>
            </a:r>
            <a:r>
              <a:rPr lang="he-IL" dirty="0" smtClean="0"/>
              <a:t> ניתנת להסקה ע"י הת"פ ב- </a:t>
            </a:r>
            <a:r>
              <a:rPr lang="en-US" dirty="0" smtClean="0"/>
              <a:t>F’</a:t>
            </a:r>
            <a:r>
              <a:rPr lang="he-IL" dirty="0" smtClean="0"/>
              <a:t> וההיפך.</a:t>
            </a:r>
            <a:endParaRPr lang="en-US" dirty="0" smtClean="0"/>
          </a:p>
          <a:p>
            <a:pPr algn="l">
              <a:buNone/>
            </a:pPr>
            <a:endParaRPr lang="he-IL" dirty="0" smtClean="0"/>
          </a:p>
          <a:p>
            <a:pPr algn="r" rtl="1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 = (A, B, C, D)  F = {A--&gt;B, B--&gt;C, C--&gt;D, D--&gt;A}</a:t>
            </a:r>
          </a:p>
          <a:p>
            <a:pPr>
              <a:buNone/>
            </a:pPr>
            <a:r>
              <a:rPr lang="en-US" dirty="0" smtClean="0"/>
              <a:t>R1 = (A, B, C)  R2 = (C, D)</a:t>
            </a:r>
          </a:p>
          <a:p>
            <a:pPr>
              <a:buNone/>
            </a:pPr>
            <a:r>
              <a:rPr lang="en-US" dirty="0" smtClean="0"/>
              <a:t>FR1 = {A--&gt;B, B--&gt;C, C--&gt;A}</a:t>
            </a:r>
          </a:p>
          <a:p>
            <a:pPr>
              <a:buNone/>
            </a:pPr>
            <a:r>
              <a:rPr lang="en-US" dirty="0" smtClean="0"/>
              <a:t>FR2 = {C--&gt;D, D--&gt;C}</a:t>
            </a:r>
          </a:p>
          <a:p>
            <a:pPr algn="r" rtl="1"/>
            <a:r>
              <a:rPr lang="he-IL" dirty="0" smtClean="0"/>
              <a:t>כל התלויות ב-</a:t>
            </a:r>
            <a:r>
              <a:rPr lang="en-US" dirty="0" smtClean="0"/>
              <a:t>F</a:t>
            </a:r>
            <a:r>
              <a:rPr lang="he-IL" dirty="0" smtClean="0"/>
              <a:t> מופיעות גם ב-</a:t>
            </a:r>
            <a:r>
              <a:rPr lang="en-US" dirty="0" smtClean="0"/>
              <a:t>F’</a:t>
            </a:r>
            <a:r>
              <a:rPr lang="he-IL" dirty="0" smtClean="0"/>
              <a:t> חוץ מ </a:t>
            </a:r>
            <a:r>
              <a:rPr lang="en-US" dirty="0" smtClean="0"/>
              <a:t>D--&gt;A</a:t>
            </a:r>
            <a:r>
              <a:rPr lang="he-IL" dirty="0" smtClean="0"/>
              <a:t> שאותה ניתן להסיק מהתלויות שב </a:t>
            </a:r>
            <a:r>
              <a:rPr lang="en-US" dirty="0" smtClean="0"/>
              <a:t>F’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כל התלויות שב </a:t>
            </a:r>
            <a:r>
              <a:rPr lang="en-US" dirty="0" smtClean="0"/>
              <a:t>F’</a:t>
            </a:r>
            <a:r>
              <a:rPr lang="he-IL" dirty="0" smtClean="0"/>
              <a:t> נמצאות ב-</a:t>
            </a:r>
            <a:r>
              <a:rPr lang="en-US" dirty="0" smtClean="0"/>
              <a:t>F</a:t>
            </a:r>
            <a:r>
              <a:rPr lang="he-IL" dirty="0" smtClean="0"/>
              <a:t> או ניתנות להסקה.</a:t>
            </a:r>
          </a:p>
          <a:p>
            <a:pPr algn="r" rtl="1"/>
            <a:r>
              <a:rPr lang="he-IL" dirty="0" smtClean="0"/>
              <a:t>הפירוק משמר תלויות.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610600" cy="6019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R = (C, T, H, I, S, G)</a:t>
            </a:r>
          </a:p>
          <a:p>
            <a:pPr>
              <a:buNone/>
            </a:pPr>
            <a:r>
              <a:rPr lang="en-US" dirty="0" smtClean="0"/>
              <a:t>F = {C--&gt;T, HI--&gt;C, HT--&gt;I, CS--&gt;G, HS--&gt;I}</a:t>
            </a:r>
          </a:p>
          <a:p>
            <a:pPr>
              <a:buNone/>
            </a:pPr>
            <a:r>
              <a:rPr lang="en-US" dirty="0" smtClean="0"/>
              <a:t>R1 = (C, S, G) R2 = (C, T) R3 = (H, I, C) R4=(H, S, R)</a:t>
            </a:r>
          </a:p>
          <a:p>
            <a:pPr algn="r" rtl="1">
              <a:buNone/>
            </a:pPr>
            <a:r>
              <a:rPr lang="he-IL" dirty="0" smtClean="0"/>
              <a:t>האם הפירוק משמר תלויות?</a:t>
            </a:r>
          </a:p>
          <a:p>
            <a:pPr algn="l">
              <a:buNone/>
            </a:pPr>
            <a:r>
              <a:rPr lang="en-US" dirty="0" smtClean="0"/>
              <a:t>FR1 = {CS--&gt;G}</a:t>
            </a:r>
          </a:p>
          <a:p>
            <a:pPr algn="l">
              <a:buNone/>
            </a:pPr>
            <a:r>
              <a:rPr lang="en-US" dirty="0" smtClean="0"/>
              <a:t>FR2 = {C--&gt;T}</a:t>
            </a:r>
          </a:p>
          <a:p>
            <a:pPr algn="l">
              <a:buNone/>
            </a:pPr>
            <a:r>
              <a:rPr lang="en-US" dirty="0" smtClean="0"/>
              <a:t>FR3 = {HI--&gt;C, HC--&gt;I}</a:t>
            </a:r>
          </a:p>
          <a:p>
            <a:pPr algn="l">
              <a:buNone/>
            </a:pPr>
            <a:r>
              <a:rPr lang="en-US" dirty="0" smtClean="0"/>
              <a:t>FR4 = {HS--&gt;I}</a:t>
            </a:r>
          </a:p>
          <a:p>
            <a:pPr algn="l">
              <a:buNone/>
            </a:pPr>
            <a:r>
              <a:rPr lang="en-US" dirty="0" smtClean="0"/>
              <a:t>F’ = {C--&gt;T, HI--&gt;C, HC--&gt;I, CS--&gt;G, HS--&gt;I}</a:t>
            </a:r>
          </a:p>
          <a:p>
            <a:pPr algn="r" rtl="1">
              <a:buNone/>
            </a:pPr>
            <a:r>
              <a:rPr lang="he-IL" dirty="0" smtClean="0"/>
              <a:t>התלות </a:t>
            </a:r>
            <a:r>
              <a:rPr lang="en-US" dirty="0" smtClean="0"/>
              <a:t>HT--&gt;I</a:t>
            </a:r>
            <a:r>
              <a:rPr lang="he-IL" dirty="0" smtClean="0"/>
              <a:t> שקיימת ב-</a:t>
            </a:r>
            <a:r>
              <a:rPr lang="en-US" dirty="0" smtClean="0"/>
              <a:t>F</a:t>
            </a:r>
            <a:r>
              <a:rPr lang="he-IL" dirty="0" smtClean="0"/>
              <a:t> לא ניתנת להסקה מ </a:t>
            </a:r>
            <a:r>
              <a:rPr lang="en-US" dirty="0" smtClean="0"/>
              <a:t>F’</a:t>
            </a:r>
            <a:r>
              <a:rPr lang="he-IL" dirty="0" smtClean="0"/>
              <a:t> ולכן הפירוק אינו משמר תלויות.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צורות נורמליות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צורה נורמלית – </a:t>
            </a:r>
            <a:r>
              <a:rPr lang="en-US" dirty="0" smtClean="0"/>
              <a:t>Normal Form</a:t>
            </a:r>
            <a:r>
              <a:rPr lang="he-IL" dirty="0" smtClean="0"/>
              <a:t> – היא מצב בו נמצא ה-</a:t>
            </a:r>
            <a:r>
              <a:rPr lang="en-US" dirty="0" smtClean="0"/>
              <a:t>DB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ישנה היררכיה בצורות הנורמליות – ככל שה-</a:t>
            </a:r>
            <a:r>
              <a:rPr lang="en-US" dirty="0" smtClean="0"/>
              <a:t>DB</a:t>
            </a:r>
            <a:r>
              <a:rPr lang="he-IL" dirty="0" smtClean="0"/>
              <a:t> נמצא בצורה נורמלית גבוהה יותר ככה יש בו פחות כפילויות.</a:t>
            </a:r>
          </a:p>
          <a:p>
            <a:pPr algn="r" rtl="1"/>
            <a:r>
              <a:rPr lang="he-IL" dirty="0" smtClean="0"/>
              <a:t>אנחנו נלמד רק על שתי הצורות הגבוהות ביותר.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BCNF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נתון </a:t>
            </a:r>
            <a:r>
              <a:rPr lang="en-US" dirty="0" smtClean="0"/>
              <a:t>(R, F)</a:t>
            </a:r>
            <a:r>
              <a:rPr lang="he-IL" dirty="0" smtClean="0"/>
              <a:t>. היחס נמצא בצורה </a:t>
            </a:r>
            <a:r>
              <a:rPr lang="en-US" dirty="0" smtClean="0"/>
              <a:t>BCNF</a:t>
            </a:r>
            <a:r>
              <a:rPr lang="he-IL" dirty="0" smtClean="0"/>
              <a:t> אם עבור </a:t>
            </a:r>
            <a:r>
              <a:rPr lang="he-IL" b="1" dirty="0" smtClean="0"/>
              <a:t>כל</a:t>
            </a:r>
            <a:r>
              <a:rPr lang="he-IL" dirty="0" smtClean="0"/>
              <a:t> תלות ב-</a:t>
            </a:r>
            <a:r>
              <a:rPr lang="en-US" dirty="0" smtClean="0"/>
              <a:t>F</a:t>
            </a:r>
            <a:r>
              <a:rPr lang="he-IL" dirty="0" smtClean="0"/>
              <a:t> מתקיים אחד מהשניים:</a:t>
            </a:r>
          </a:p>
          <a:p>
            <a:pPr lvl="1" algn="r" rtl="1"/>
            <a:r>
              <a:rPr lang="he-IL" dirty="0" smtClean="0"/>
              <a:t>התלות היא טריוויאלית.</a:t>
            </a:r>
          </a:p>
          <a:p>
            <a:pPr lvl="1" algn="r" rtl="1"/>
            <a:r>
              <a:rPr lang="he-IL" dirty="0" smtClean="0"/>
              <a:t>צד שמאל בתלות הוא מפתח ב-</a:t>
            </a:r>
            <a:r>
              <a:rPr lang="en-US" dirty="0" smtClean="0"/>
              <a:t>R</a:t>
            </a:r>
            <a:r>
              <a:rPr lang="he-IL" dirty="0" smtClean="0"/>
              <a:t>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אלגוריתם פירוק ל-</a:t>
            </a:r>
            <a:r>
              <a:rPr lang="en-US" dirty="0" smtClean="0"/>
              <a:t>BCNF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953000"/>
          </a:xfrm>
        </p:spPr>
        <p:txBody>
          <a:bodyPr>
            <a:normAutofit fontScale="92500"/>
          </a:bodyPr>
          <a:lstStyle/>
          <a:p>
            <a:pPr algn="r" rtl="1"/>
            <a:r>
              <a:rPr lang="he-IL" dirty="0" smtClean="0"/>
              <a:t>אם יחס אינו ב-</a:t>
            </a:r>
            <a:r>
              <a:rPr lang="en-US" dirty="0" smtClean="0"/>
              <a:t>BCNF</a:t>
            </a:r>
            <a:r>
              <a:rPr lang="he-IL" dirty="0" smtClean="0"/>
              <a:t> ניתן לפרק אותו לתתי יחסים שכל אחד מהם הוא ב-</a:t>
            </a:r>
            <a:r>
              <a:rPr lang="en-US" dirty="0" smtClean="0"/>
              <a:t>BCNF</a:t>
            </a:r>
            <a:r>
              <a:rPr lang="he-IL" dirty="0" smtClean="0"/>
              <a:t> ע"י שימוש באלגוריתם הבא:</a:t>
            </a:r>
          </a:p>
          <a:p>
            <a:pPr algn="r" rtl="1"/>
            <a:r>
              <a:rPr lang="he-IL" dirty="0" smtClean="0"/>
              <a:t>נבחר ת"פ כלשהי </a:t>
            </a:r>
            <a:r>
              <a:rPr lang="en-US" dirty="0" smtClean="0"/>
              <a:t>X--&gt;Y</a:t>
            </a:r>
            <a:r>
              <a:rPr lang="he-IL" dirty="0" smtClean="0"/>
              <a:t> שמפרה את </a:t>
            </a:r>
            <a:r>
              <a:rPr lang="en-US" dirty="0" smtClean="0"/>
              <a:t>BCNF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נפרק את </a:t>
            </a:r>
            <a:r>
              <a:rPr lang="en-US" dirty="0" smtClean="0"/>
              <a:t>R</a:t>
            </a:r>
            <a:r>
              <a:rPr lang="he-IL" dirty="0" smtClean="0"/>
              <a:t> לשני יחסים – </a:t>
            </a:r>
            <a:r>
              <a:rPr lang="en-US" dirty="0" smtClean="0"/>
              <a:t>R1=XY</a:t>
            </a:r>
            <a:r>
              <a:rPr lang="he-IL" dirty="0" smtClean="0"/>
              <a:t>, </a:t>
            </a:r>
            <a:r>
              <a:rPr lang="en-US" dirty="0" smtClean="0"/>
              <a:t>R2=R-Y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אם </a:t>
            </a:r>
            <a:r>
              <a:rPr lang="en-US" dirty="0" smtClean="0"/>
              <a:t>R1</a:t>
            </a:r>
            <a:r>
              <a:rPr lang="he-IL" dirty="0" smtClean="0"/>
              <a:t> ו/או </a:t>
            </a:r>
            <a:r>
              <a:rPr lang="en-US" dirty="0" smtClean="0"/>
              <a:t>R2</a:t>
            </a:r>
            <a:r>
              <a:rPr lang="he-IL" dirty="0" smtClean="0"/>
              <a:t> לא ב-</a:t>
            </a:r>
            <a:r>
              <a:rPr lang="en-US" dirty="0" smtClean="0"/>
              <a:t>BCNF</a:t>
            </a:r>
            <a:r>
              <a:rPr lang="he-IL" dirty="0" smtClean="0"/>
              <a:t> נחזור לשלב 1 ונפרק גם אותם.</a:t>
            </a:r>
          </a:p>
          <a:p>
            <a:pPr algn="r" rtl="1"/>
            <a:r>
              <a:rPr lang="he-IL" dirty="0" smtClean="0"/>
              <a:t>יחס בן 2 תכונות הוא תמיד </a:t>
            </a:r>
            <a:r>
              <a:rPr lang="en-US" dirty="0" smtClean="0"/>
              <a:t>BCNF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האלגוריתם </a:t>
            </a:r>
            <a:r>
              <a:rPr lang="he-IL" b="1" dirty="0" smtClean="0"/>
              <a:t>משמר מידע</a:t>
            </a:r>
            <a:r>
              <a:rPr lang="he-IL" dirty="0" smtClean="0"/>
              <a:t> אבל לא משמר תלויות בהכרח.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3NF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צורה נורמלית נמוכה יותר היא </a:t>
            </a:r>
            <a:r>
              <a:rPr lang="en-US" dirty="0" smtClean="0"/>
              <a:t>3NF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נתון </a:t>
            </a:r>
            <a:r>
              <a:rPr lang="en-US" dirty="0" smtClean="0"/>
              <a:t>(R, F)</a:t>
            </a:r>
            <a:r>
              <a:rPr lang="he-IL" dirty="0" smtClean="0"/>
              <a:t>. </a:t>
            </a:r>
            <a:r>
              <a:rPr lang="en-US" dirty="0" smtClean="0"/>
              <a:t>R</a:t>
            </a:r>
            <a:r>
              <a:rPr lang="he-IL" dirty="0" smtClean="0"/>
              <a:t> נמצא ב-</a:t>
            </a:r>
            <a:r>
              <a:rPr lang="en-US" dirty="0" smtClean="0"/>
              <a:t>3NF</a:t>
            </a:r>
            <a:r>
              <a:rPr lang="he-IL" dirty="0" smtClean="0"/>
              <a:t> אם כל תלות </a:t>
            </a:r>
            <a:r>
              <a:rPr lang="en-US" dirty="0" smtClean="0"/>
              <a:t>X--&gt;Y</a:t>
            </a:r>
            <a:r>
              <a:rPr lang="he-IL" dirty="0" smtClean="0"/>
              <a:t> מקיימת את אחד מהתנאים:</a:t>
            </a:r>
          </a:p>
          <a:p>
            <a:pPr lvl="1" algn="r" rtl="1"/>
            <a:r>
              <a:rPr lang="he-IL" dirty="0" smtClean="0"/>
              <a:t>התלות טריוויאלית.</a:t>
            </a:r>
          </a:p>
          <a:p>
            <a:pPr lvl="1" algn="r" rtl="1"/>
            <a:r>
              <a:rPr lang="he-IL" dirty="0" smtClean="0"/>
              <a:t>צד שמאל הוא מפתח של </a:t>
            </a:r>
            <a:r>
              <a:rPr lang="en-US" dirty="0" smtClean="0"/>
              <a:t>R</a:t>
            </a:r>
            <a:r>
              <a:rPr lang="he-IL" dirty="0" smtClean="0"/>
              <a:t>.</a:t>
            </a:r>
          </a:p>
          <a:p>
            <a:pPr lvl="1" algn="r" rtl="1"/>
            <a:r>
              <a:rPr lang="he-IL" dirty="0" smtClean="0"/>
              <a:t>כל תכונה ב </a:t>
            </a:r>
            <a:r>
              <a:rPr lang="en-US" dirty="0" smtClean="0"/>
              <a:t>Y-X</a:t>
            </a:r>
            <a:r>
              <a:rPr lang="he-IL" dirty="0" smtClean="0"/>
              <a:t> מוכלת במפתח קביל </a:t>
            </a:r>
            <a:r>
              <a:rPr lang="he-IL" b="1" dirty="0" smtClean="0"/>
              <a:t>כלשהו</a:t>
            </a:r>
            <a:r>
              <a:rPr lang="he-IL" dirty="0" smtClean="0"/>
              <a:t>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אלגוריתם פירוק ל-</a:t>
            </a:r>
            <a:r>
              <a:rPr lang="en-US" dirty="0" smtClean="0"/>
              <a:t>3NF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אם יחס אינו ב-</a:t>
            </a:r>
            <a:r>
              <a:rPr lang="en-US" dirty="0" smtClean="0"/>
              <a:t>3NF</a:t>
            </a:r>
            <a:r>
              <a:rPr lang="he-IL" dirty="0" smtClean="0"/>
              <a:t> ניתן לפרק אותו ליחסים שכולם ב-</a:t>
            </a:r>
            <a:r>
              <a:rPr lang="en-US" dirty="0" smtClean="0"/>
              <a:t>3NF</a:t>
            </a:r>
            <a:r>
              <a:rPr lang="he-IL" dirty="0" smtClean="0"/>
              <a:t> תוך שימוש באלגוריתם הבא:</a:t>
            </a:r>
          </a:p>
          <a:p>
            <a:pPr algn="r" rtl="1"/>
            <a:r>
              <a:rPr lang="he-IL" dirty="0" smtClean="0"/>
              <a:t>נמצא כיסוי קנוני ל-</a:t>
            </a:r>
            <a:r>
              <a:rPr lang="en-US" dirty="0" smtClean="0"/>
              <a:t>F</a:t>
            </a:r>
            <a:r>
              <a:rPr lang="he-IL" dirty="0" smtClean="0"/>
              <a:t> ואת כל המפתחות הקבילים.</a:t>
            </a:r>
          </a:p>
          <a:p>
            <a:pPr algn="r" rtl="1"/>
            <a:r>
              <a:rPr lang="he-IL" dirty="0" smtClean="0"/>
              <a:t>עבור כל ת"פ ב-</a:t>
            </a:r>
            <a:r>
              <a:rPr lang="en-US" dirty="0" err="1" smtClean="0"/>
              <a:t>Fc</a:t>
            </a:r>
            <a:r>
              <a:rPr lang="he-IL" dirty="0" smtClean="0"/>
              <a:t> מהצורה </a:t>
            </a:r>
            <a:r>
              <a:rPr lang="en-US" dirty="0" smtClean="0"/>
              <a:t>X--&gt;Y</a:t>
            </a:r>
            <a:r>
              <a:rPr lang="he-IL" dirty="0" smtClean="0"/>
              <a:t> יוצרים יחס שמכיל את התכונות ב-</a:t>
            </a:r>
            <a:r>
              <a:rPr lang="en-US" dirty="0" smtClean="0"/>
              <a:t>X</a:t>
            </a:r>
            <a:r>
              <a:rPr lang="he-IL" dirty="0" smtClean="0"/>
              <a:t> וב-</a:t>
            </a:r>
            <a:r>
              <a:rPr lang="en-US" dirty="0" smtClean="0"/>
              <a:t>Y</a:t>
            </a:r>
            <a:r>
              <a:rPr lang="he-IL" dirty="0" smtClean="0"/>
              <a:t>. אם יחס מכיל יחס אחר, מבטלים את היחס המוכל. אם אין יחס שמכיל מפתח קביל כלשהו, יוצרים יחס כזה.</a:t>
            </a:r>
          </a:p>
          <a:p>
            <a:pPr algn="r" rtl="1"/>
            <a:r>
              <a:rPr lang="he-IL" dirty="0" smtClean="0"/>
              <a:t>פירוק זה משמר מידע וגם תלויות.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פירוקים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dirty="0" smtClean="0"/>
              <a:t>בתכנון </a:t>
            </a:r>
            <a:r>
              <a:rPr lang="en-US" dirty="0" smtClean="0"/>
              <a:t>DB</a:t>
            </a:r>
            <a:r>
              <a:rPr lang="he-IL" dirty="0" smtClean="0"/>
              <a:t> צריך לקחת בחשבון את האילוצים שבאים לידי ביטוי ע"י קבוצת הת"פ שמתקיימות על היחס. תכנון אמור למנוע בעיות שיכולות להיגרם כתוצאה מבניה לא נכונה של הטבלאות.</a:t>
            </a:r>
          </a:p>
          <a:p>
            <a:pPr algn="r" rtl="1"/>
            <a:r>
              <a:rPr lang="he-IL" dirty="0" smtClean="0"/>
              <a:t>נניח שקיים היחס – </a:t>
            </a:r>
          </a:p>
          <a:p>
            <a:pPr algn="l">
              <a:buNone/>
            </a:pPr>
            <a:r>
              <a:rPr lang="en-US" dirty="0" smtClean="0"/>
              <a:t>Employees(</a:t>
            </a:r>
            <a:r>
              <a:rPr lang="en-US" dirty="0" err="1" smtClean="0"/>
              <a:t>eid</a:t>
            </a:r>
            <a:r>
              <a:rPr lang="en-US" dirty="0" smtClean="0"/>
              <a:t>, did, mid)</a:t>
            </a:r>
          </a:p>
          <a:p>
            <a:pPr algn="r" rtl="1">
              <a:buNone/>
            </a:pPr>
            <a:r>
              <a:rPr lang="he-IL" dirty="0" smtClean="0"/>
              <a:t>ששומר מידע על עובדים, לכל עובד מספר, מספר מחלקה שבה הוא עובד ומספר מנהל שאליו הוא כפוף.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R = (A, B, C, D)</a:t>
            </a:r>
          </a:p>
          <a:p>
            <a:pPr>
              <a:buNone/>
            </a:pPr>
            <a:r>
              <a:rPr lang="en-US" dirty="0" smtClean="0"/>
              <a:t>F = {AB--&gt;CDE, AC--&gt;DEB, B--&gt;CE, C--&gt;BD}</a:t>
            </a:r>
          </a:p>
          <a:p>
            <a:pPr algn="r" rtl="1">
              <a:buNone/>
            </a:pPr>
            <a:r>
              <a:rPr lang="he-IL" dirty="0" smtClean="0"/>
              <a:t>מפתחות היחס הם </a:t>
            </a:r>
            <a:r>
              <a:rPr lang="en-US" dirty="0" smtClean="0"/>
              <a:t>AB, AC</a:t>
            </a:r>
            <a:r>
              <a:rPr lang="he-IL" dirty="0" smtClean="0"/>
              <a:t>.</a:t>
            </a:r>
          </a:p>
          <a:p>
            <a:pPr algn="r" rtl="1">
              <a:buNone/>
            </a:pPr>
            <a:r>
              <a:rPr lang="he-IL" dirty="0" smtClean="0"/>
              <a:t>נתון הפירוק </a:t>
            </a:r>
            <a:r>
              <a:rPr lang="en-US" dirty="0" smtClean="0"/>
              <a:t>R1=(C, D), R2 = (A, B, C), R3 = (B, E)</a:t>
            </a:r>
            <a:endParaRPr lang="he-IL" dirty="0" smtClean="0"/>
          </a:p>
          <a:p>
            <a:pPr algn="r" rtl="1">
              <a:buNone/>
            </a:pPr>
            <a:r>
              <a:rPr lang="he-IL" dirty="0" smtClean="0"/>
              <a:t>באיזו צורה נורמלית נמצא כל אחד מהיחסים?</a:t>
            </a:r>
          </a:p>
          <a:p>
            <a:pPr algn="r" rtl="1">
              <a:buNone/>
            </a:pPr>
            <a:r>
              <a:rPr lang="en-US" dirty="0" smtClean="0"/>
              <a:t>R1</a:t>
            </a:r>
            <a:r>
              <a:rPr lang="he-IL" dirty="0" smtClean="0"/>
              <a:t> ו-</a:t>
            </a:r>
            <a:r>
              <a:rPr lang="en-US" dirty="0" smtClean="0"/>
              <a:t>R3</a:t>
            </a:r>
            <a:r>
              <a:rPr lang="he-IL" dirty="0" smtClean="0"/>
              <a:t> מכילות שתי תכונות, לכן הן ב-</a:t>
            </a:r>
            <a:r>
              <a:rPr lang="en-US" dirty="0" smtClean="0"/>
              <a:t>BCNF</a:t>
            </a:r>
            <a:r>
              <a:rPr lang="he-IL" dirty="0" smtClean="0"/>
              <a:t>.</a:t>
            </a:r>
          </a:p>
          <a:p>
            <a:pPr algn="r" rtl="1">
              <a:buNone/>
            </a:pPr>
            <a:r>
              <a:rPr lang="he-IL" dirty="0" smtClean="0"/>
              <a:t>לגבי </a:t>
            </a:r>
            <a:r>
              <a:rPr lang="en-US" dirty="0" smtClean="0"/>
              <a:t>R2</a:t>
            </a:r>
            <a:r>
              <a:rPr lang="he-IL" dirty="0" smtClean="0"/>
              <a:t> נחשב את הצמצום – </a:t>
            </a:r>
          </a:p>
          <a:p>
            <a:pPr algn="l">
              <a:buNone/>
            </a:pPr>
            <a:r>
              <a:rPr lang="en-US" dirty="0" smtClean="0"/>
              <a:t>FR2 = {B--&gt;C, C--&gt;B}</a:t>
            </a:r>
          </a:p>
          <a:p>
            <a:pPr algn="r" rtl="1">
              <a:buNone/>
            </a:pPr>
            <a:r>
              <a:rPr lang="he-IL" dirty="0" smtClean="0"/>
              <a:t>המפתחות של </a:t>
            </a:r>
            <a:r>
              <a:rPr lang="en-US" dirty="0" smtClean="0"/>
              <a:t>R2</a:t>
            </a:r>
            <a:r>
              <a:rPr lang="he-IL" dirty="0" smtClean="0"/>
              <a:t> הם </a:t>
            </a:r>
            <a:r>
              <a:rPr lang="en-US" dirty="0" smtClean="0"/>
              <a:t>AB, AC</a:t>
            </a:r>
            <a:r>
              <a:rPr lang="he-IL" dirty="0" smtClean="0"/>
              <a:t>.</a:t>
            </a:r>
          </a:p>
          <a:p>
            <a:pPr algn="r" rtl="1">
              <a:buNone/>
            </a:pPr>
            <a:r>
              <a:rPr lang="he-IL" dirty="0" smtClean="0"/>
              <a:t>היחס הוא ב-</a:t>
            </a:r>
            <a:r>
              <a:rPr lang="en-US" dirty="0" smtClean="0"/>
              <a:t>3NF</a:t>
            </a:r>
            <a:r>
              <a:rPr lang="he-IL" dirty="0" smtClean="0"/>
              <a:t>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R(A, B, C, D)</a:t>
            </a:r>
          </a:p>
          <a:p>
            <a:pPr>
              <a:buNone/>
            </a:pPr>
            <a:r>
              <a:rPr lang="en-US" dirty="0" smtClean="0"/>
              <a:t>F = {C--&gt;B, A--&gt;D, BC--&gt;A, BD--&gt;A, BD--&gt;C}</a:t>
            </a:r>
          </a:p>
          <a:p>
            <a:pPr algn="r" rtl="1">
              <a:buNone/>
            </a:pPr>
            <a:r>
              <a:rPr lang="he-IL" dirty="0" smtClean="0"/>
              <a:t>עבור כל אחת מהטענות הבאות קבעו אם היא נכונה או לא.</a:t>
            </a:r>
          </a:p>
          <a:p>
            <a:pPr algn="r" rtl="1"/>
            <a:r>
              <a:rPr lang="en-US" dirty="0" smtClean="0"/>
              <a:t>C</a:t>
            </a:r>
            <a:r>
              <a:rPr lang="he-IL" dirty="0" smtClean="0"/>
              <a:t> הוא מפתח קביל של </a:t>
            </a:r>
            <a:r>
              <a:rPr lang="en-US" dirty="0" smtClean="0"/>
              <a:t>R</a:t>
            </a:r>
            <a:r>
              <a:rPr lang="he-IL" dirty="0" smtClean="0"/>
              <a:t> והמפתח הקביל היחיד.</a:t>
            </a:r>
          </a:p>
          <a:p>
            <a:pPr algn="r" rtl="1"/>
            <a:r>
              <a:rPr lang="he-IL" dirty="0" smtClean="0"/>
              <a:t>נחשב את הסגור של </a:t>
            </a:r>
            <a:r>
              <a:rPr lang="en-US" dirty="0" smtClean="0"/>
              <a:t>C</a:t>
            </a:r>
            <a:r>
              <a:rPr lang="he-IL" dirty="0" smtClean="0"/>
              <a:t>:</a:t>
            </a:r>
          </a:p>
          <a:p>
            <a:pPr algn="l">
              <a:buNone/>
            </a:pPr>
            <a:r>
              <a:rPr lang="en-US" dirty="0" smtClean="0"/>
              <a:t>C+ = {C, B, A, D} = R</a:t>
            </a:r>
          </a:p>
          <a:p>
            <a:pPr algn="r" rtl="1">
              <a:buNone/>
            </a:pPr>
            <a:r>
              <a:rPr lang="he-IL" dirty="0" smtClean="0"/>
              <a:t>אפשר לחשב ולמצוא שגם </a:t>
            </a:r>
            <a:r>
              <a:rPr lang="en-US" dirty="0" smtClean="0"/>
              <a:t>AB, BD</a:t>
            </a:r>
            <a:r>
              <a:rPr lang="he-IL" dirty="0" smtClean="0"/>
              <a:t> הם מפתחות, לכן הטענה לא נכונה.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R(A, B, C, D)</a:t>
            </a:r>
          </a:p>
          <a:p>
            <a:pPr>
              <a:buNone/>
            </a:pPr>
            <a:r>
              <a:rPr lang="en-US" dirty="0" smtClean="0"/>
              <a:t>F = {C--&gt;B, A--&gt;D, BC--&gt;A, BD--&gt;A, BD--&gt;C}</a:t>
            </a:r>
          </a:p>
          <a:p>
            <a:pPr algn="r" rtl="1"/>
            <a:r>
              <a:rPr lang="en-US" dirty="0" smtClean="0"/>
              <a:t>R</a:t>
            </a:r>
            <a:r>
              <a:rPr lang="he-IL" dirty="0" smtClean="0"/>
              <a:t> נמצא ב-</a:t>
            </a:r>
            <a:r>
              <a:rPr lang="en-US" dirty="0" smtClean="0"/>
              <a:t>3NF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בכל תלות, או שצד שמאל הוא מפתח קביל, או שצד ימין הוא חלק ממפתח קביל.</a:t>
            </a:r>
          </a:p>
          <a:p>
            <a:pPr algn="r" rtl="1"/>
            <a:r>
              <a:rPr lang="he-IL" dirty="0" smtClean="0"/>
              <a:t>המצב מתקיים ב-</a:t>
            </a:r>
            <a:r>
              <a:rPr lang="en-US" dirty="0" smtClean="0"/>
              <a:t>R</a:t>
            </a:r>
            <a:r>
              <a:rPr lang="he-IL" dirty="0" smtClean="0"/>
              <a:t> לכן הוא ב-</a:t>
            </a:r>
            <a:r>
              <a:rPr lang="en-US" dirty="0" smtClean="0"/>
              <a:t>3NF</a:t>
            </a:r>
            <a:r>
              <a:rPr lang="he-IL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R(A, B, C, D)</a:t>
            </a:r>
          </a:p>
          <a:p>
            <a:pPr>
              <a:buNone/>
            </a:pPr>
            <a:r>
              <a:rPr lang="en-US" dirty="0" smtClean="0"/>
              <a:t>F = {C--&gt;B, A--&gt;D, BC--&gt;A, BD--&gt;A, BD--&gt;C}</a:t>
            </a:r>
          </a:p>
          <a:p>
            <a:pPr algn="r" rtl="1"/>
            <a:r>
              <a:rPr lang="he-IL" dirty="0" smtClean="0"/>
              <a:t>אם במקום </a:t>
            </a:r>
            <a:r>
              <a:rPr lang="en-US" dirty="0" smtClean="0"/>
              <a:t>A--&gt;D</a:t>
            </a:r>
            <a:r>
              <a:rPr lang="he-IL" dirty="0" smtClean="0"/>
              <a:t> היינו שמים את התלות </a:t>
            </a:r>
            <a:r>
              <a:rPr lang="en-US" dirty="0" smtClean="0"/>
              <a:t>A--&gt;C</a:t>
            </a:r>
            <a:r>
              <a:rPr lang="he-IL" dirty="0" smtClean="0"/>
              <a:t> היחס היה ב-</a:t>
            </a:r>
            <a:r>
              <a:rPr lang="en-US" dirty="0" smtClean="0"/>
              <a:t>BCNF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נחשב את המפתחות של </a:t>
            </a:r>
            <a:r>
              <a:rPr lang="en-US" dirty="0" smtClean="0"/>
              <a:t>R</a:t>
            </a:r>
            <a:r>
              <a:rPr lang="he-IL" dirty="0" smtClean="0"/>
              <a:t> בהתאם לתלות החדשה:</a:t>
            </a:r>
          </a:p>
          <a:p>
            <a:pPr algn="r" rtl="1"/>
            <a:r>
              <a:rPr lang="en-US" dirty="0" smtClean="0"/>
              <a:t>C</a:t>
            </a:r>
            <a:r>
              <a:rPr lang="he-IL" dirty="0" smtClean="0"/>
              <a:t> לבדו כבר לא מפתח, המפתחות הם </a:t>
            </a:r>
            <a:r>
              <a:rPr lang="en-US" dirty="0" smtClean="0"/>
              <a:t>CD, AD, BD</a:t>
            </a:r>
            <a:r>
              <a:rPr lang="he-IL" dirty="0" smtClean="0"/>
              <a:t>. ניתן לראות שהתלות </a:t>
            </a:r>
            <a:r>
              <a:rPr lang="en-US" dirty="0" smtClean="0"/>
              <a:t>C--&gt;B</a:t>
            </a:r>
            <a:r>
              <a:rPr lang="he-IL" dirty="0" smtClean="0"/>
              <a:t> למשל מפרה את התנאי ל-</a:t>
            </a:r>
            <a:r>
              <a:rPr lang="en-US" dirty="0" smtClean="0"/>
              <a:t>BCNF</a:t>
            </a:r>
            <a:r>
              <a:rPr lang="he-IL" dirty="0" smtClean="0"/>
              <a:t> לכן הטענה אינה נכונה.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R(A, B, C, D)</a:t>
            </a:r>
          </a:p>
          <a:p>
            <a:pPr>
              <a:buNone/>
            </a:pPr>
            <a:r>
              <a:rPr lang="en-US" dirty="0" smtClean="0"/>
              <a:t>F = {C--&gt;B, A--&gt;D, BC--&gt;A, BD--&gt;A, BD--&gt;C}</a:t>
            </a:r>
          </a:p>
          <a:p>
            <a:pPr algn="r" rtl="1"/>
            <a:r>
              <a:rPr lang="he-IL" dirty="0" smtClean="0"/>
              <a:t>אי אפשר לפרק את </a:t>
            </a:r>
            <a:r>
              <a:rPr lang="en-US" dirty="0" smtClean="0"/>
              <a:t>R</a:t>
            </a:r>
            <a:r>
              <a:rPr lang="he-IL" dirty="0" smtClean="0"/>
              <a:t> פירוק משמר מידע ותלויות ב-</a:t>
            </a:r>
            <a:r>
              <a:rPr lang="en-US" dirty="0" smtClean="0"/>
              <a:t>BCNF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אנחנו יודעים שאלגוריתם פירוק </a:t>
            </a:r>
            <a:r>
              <a:rPr lang="en-US" dirty="0" smtClean="0"/>
              <a:t>3NF</a:t>
            </a:r>
            <a:r>
              <a:rPr lang="he-IL" dirty="0" smtClean="0"/>
              <a:t> הוא משמר מידע ותלויות. ננסה לפרק את היחס לפי האלגוריתם ונראה אם הפירוק נותן יחסים ב-</a:t>
            </a:r>
            <a:r>
              <a:rPr lang="en-US" dirty="0" smtClean="0"/>
              <a:t>BCNF</a:t>
            </a:r>
            <a:r>
              <a:rPr lang="he-IL" dirty="0" smtClean="0"/>
              <a:t>:</a:t>
            </a:r>
          </a:p>
          <a:p>
            <a:pPr algn="r" rtl="1"/>
            <a:r>
              <a:rPr lang="he-IL" dirty="0" smtClean="0"/>
              <a:t>נחשב את הכיסוי הקנוני של </a:t>
            </a:r>
            <a:r>
              <a:rPr lang="en-US" dirty="0" smtClean="0"/>
              <a:t>F</a:t>
            </a:r>
            <a:r>
              <a:rPr lang="he-IL" dirty="0" smtClean="0"/>
              <a:t>:</a:t>
            </a:r>
          </a:p>
          <a:p>
            <a:pPr algn="l">
              <a:buNone/>
            </a:pPr>
            <a:r>
              <a:rPr lang="en-US" dirty="0" err="1" smtClean="0"/>
              <a:t>Fc</a:t>
            </a:r>
            <a:r>
              <a:rPr lang="en-US" dirty="0" smtClean="0"/>
              <a:t> = {C--&gt;AB, A--&gt;D, BD--&gt;C}</a:t>
            </a: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Fc</a:t>
            </a:r>
            <a:r>
              <a:rPr lang="en-US" dirty="0" smtClean="0"/>
              <a:t> = {C--&gt;AB, A--&gt;D, BD--&gt;C}</a:t>
            </a:r>
            <a:endParaRPr lang="he-IL" dirty="0" smtClean="0"/>
          </a:p>
          <a:p>
            <a:pPr algn="r" rtl="1">
              <a:buNone/>
            </a:pPr>
            <a:r>
              <a:rPr lang="he-IL" dirty="0" smtClean="0"/>
              <a:t>לפי אלגוריתם הפירוק ניצור יחס לכל תלות:</a:t>
            </a:r>
          </a:p>
          <a:p>
            <a:pPr algn="l">
              <a:buNone/>
            </a:pPr>
            <a:r>
              <a:rPr lang="en-US" dirty="0" smtClean="0"/>
              <a:t>R1 = (A, B, C), R2 = (A, D), R3 = (B, C, D)</a:t>
            </a:r>
          </a:p>
          <a:p>
            <a:pPr algn="r" rtl="1">
              <a:buNone/>
            </a:pPr>
            <a:r>
              <a:rPr lang="he-IL" dirty="0" smtClean="0"/>
              <a:t>ונחשב את הצמצומים:</a:t>
            </a:r>
          </a:p>
          <a:p>
            <a:pPr algn="l">
              <a:buNone/>
            </a:pPr>
            <a:r>
              <a:rPr lang="en-US" dirty="0" smtClean="0"/>
              <a:t>FR1 = {A--&gt;BC, BC--&gt;A}</a:t>
            </a:r>
          </a:p>
          <a:p>
            <a:pPr algn="l">
              <a:buNone/>
            </a:pPr>
            <a:r>
              <a:rPr lang="en-US" dirty="0" smtClean="0"/>
              <a:t>FR3 </a:t>
            </a:r>
            <a:r>
              <a:rPr lang="en-US" dirty="0" smtClean="0"/>
              <a:t>= {C--&gt;BD, BD--&gt;C}</a:t>
            </a:r>
          </a:p>
          <a:p>
            <a:pPr algn="r" rtl="1">
              <a:buNone/>
            </a:pPr>
            <a:r>
              <a:rPr lang="he-IL" dirty="0" smtClean="0"/>
              <a:t>ניתן לראות שצד שמאל של כל תלות הוא מפתח, ולכן היחסים ב-</a:t>
            </a:r>
            <a:r>
              <a:rPr lang="en-US" dirty="0" smtClean="0"/>
              <a:t>BCNF</a:t>
            </a:r>
            <a:r>
              <a:rPr lang="he-IL" dirty="0" smtClean="0"/>
              <a:t>. יחס </a:t>
            </a:r>
            <a:r>
              <a:rPr lang="en-US" dirty="0" smtClean="0"/>
              <a:t>R2</a:t>
            </a:r>
            <a:r>
              <a:rPr lang="he-IL" dirty="0" smtClean="0"/>
              <a:t> מכיל שתי תכונות, ולכן הוא גם ב-</a:t>
            </a:r>
            <a:r>
              <a:rPr lang="en-US" dirty="0" smtClean="0"/>
              <a:t>BCNF</a:t>
            </a:r>
            <a:r>
              <a:rPr lang="he-IL" dirty="0" smtClean="0"/>
              <a:t>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l">
              <a:buNone/>
            </a:pPr>
            <a:r>
              <a:rPr lang="en-US" dirty="0" smtClean="0"/>
              <a:t>R = (A, B, C, D, E)</a:t>
            </a:r>
          </a:p>
          <a:p>
            <a:pPr algn="l">
              <a:buNone/>
            </a:pPr>
            <a:r>
              <a:rPr lang="en-US" dirty="0" smtClean="0"/>
              <a:t>F = {AC--&gt;BD, BC--&gt;E, ADE--&gt;C}</a:t>
            </a:r>
          </a:p>
          <a:p>
            <a:pPr algn="r" rtl="1">
              <a:buNone/>
            </a:pPr>
            <a:r>
              <a:rPr lang="he-IL" dirty="0" smtClean="0"/>
              <a:t>האם </a:t>
            </a:r>
            <a:r>
              <a:rPr lang="en-US" dirty="0" smtClean="0"/>
              <a:t>R</a:t>
            </a:r>
            <a:r>
              <a:rPr lang="he-IL" dirty="0" smtClean="0"/>
              <a:t> ב-</a:t>
            </a:r>
            <a:r>
              <a:rPr lang="en-US" dirty="0" smtClean="0"/>
              <a:t>3NF</a:t>
            </a:r>
            <a:r>
              <a:rPr lang="he-IL" dirty="0" smtClean="0"/>
              <a:t>?</a:t>
            </a:r>
          </a:p>
          <a:p>
            <a:pPr algn="r" rtl="1">
              <a:buNone/>
            </a:pPr>
            <a:r>
              <a:rPr lang="he-IL" dirty="0" smtClean="0"/>
              <a:t>מפתחות קבילים:</a:t>
            </a:r>
          </a:p>
          <a:p>
            <a:pPr algn="l">
              <a:buNone/>
            </a:pPr>
            <a:r>
              <a:rPr lang="en-US" dirty="0" smtClean="0"/>
              <a:t>{AC}, {ADE}</a:t>
            </a:r>
          </a:p>
          <a:p>
            <a:pPr algn="r" rtl="1">
              <a:buNone/>
            </a:pPr>
            <a:r>
              <a:rPr lang="he-IL" dirty="0" smtClean="0"/>
              <a:t>בשתי תלויות צד שמאל הוא מפתח קביל, ובתלות אחת צד ימין (</a:t>
            </a:r>
            <a:r>
              <a:rPr lang="en-US" dirty="0" smtClean="0"/>
              <a:t>E</a:t>
            </a:r>
            <a:r>
              <a:rPr lang="he-IL" dirty="0" smtClean="0"/>
              <a:t>) מוכל במפתח קביל, לכן היחס ב-</a:t>
            </a:r>
            <a:r>
              <a:rPr lang="en-US" dirty="0" smtClean="0"/>
              <a:t>3NF</a:t>
            </a:r>
            <a:r>
              <a:rPr lang="he-IL" dirty="0" smtClean="0"/>
              <a:t>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l">
              <a:buNone/>
            </a:pPr>
            <a:r>
              <a:rPr lang="en-US" dirty="0" smtClean="0"/>
              <a:t>R = (A, B, C, D, E)</a:t>
            </a:r>
          </a:p>
          <a:p>
            <a:pPr algn="l">
              <a:buNone/>
            </a:pPr>
            <a:r>
              <a:rPr lang="en-US" dirty="0" smtClean="0"/>
              <a:t>F = {AC--&gt;BD, BC--&gt;E, ADE--&gt;C}</a:t>
            </a:r>
          </a:p>
          <a:p>
            <a:pPr algn="r" rtl="1">
              <a:buNone/>
            </a:pPr>
            <a:r>
              <a:rPr lang="he-IL" dirty="0" smtClean="0"/>
              <a:t>פרקו את </a:t>
            </a:r>
            <a:r>
              <a:rPr lang="en-US" dirty="0" smtClean="0"/>
              <a:t>R</a:t>
            </a:r>
            <a:r>
              <a:rPr lang="he-IL" dirty="0" smtClean="0"/>
              <a:t> פירוק משמר מידע ומשמר תלויות שכל היחסים בו הם ב-</a:t>
            </a:r>
            <a:r>
              <a:rPr lang="en-US" dirty="0" smtClean="0"/>
              <a:t>BCNF</a:t>
            </a:r>
            <a:endParaRPr lang="he-IL" dirty="0" smtClean="0"/>
          </a:p>
          <a:p>
            <a:pPr algn="r" rtl="1">
              <a:buNone/>
            </a:pPr>
            <a:r>
              <a:rPr lang="he-IL" dirty="0" smtClean="0"/>
              <a:t>נפרק לפי אלגוריתם פירוק ל-</a:t>
            </a:r>
            <a:r>
              <a:rPr lang="en-US" dirty="0" smtClean="0"/>
              <a:t>3NF</a:t>
            </a:r>
            <a:r>
              <a:rPr lang="he-IL" dirty="0" smtClean="0"/>
              <a:t>.</a:t>
            </a:r>
          </a:p>
          <a:p>
            <a:pPr algn="r" rtl="1">
              <a:buNone/>
            </a:pPr>
            <a:r>
              <a:rPr lang="he-IL" dirty="0" smtClean="0"/>
              <a:t>מכל ת"פ ניצור יחס, הפירוק:</a:t>
            </a:r>
          </a:p>
          <a:p>
            <a:pPr algn="l">
              <a:buNone/>
            </a:pPr>
            <a:r>
              <a:rPr lang="en-US" dirty="0" smtClean="0"/>
              <a:t>R1 = (A, C, B, D)</a:t>
            </a:r>
          </a:p>
          <a:p>
            <a:pPr algn="l">
              <a:buNone/>
            </a:pPr>
            <a:r>
              <a:rPr lang="en-US" dirty="0" smtClean="0"/>
              <a:t>R2 = (B, C, E)</a:t>
            </a:r>
          </a:p>
          <a:p>
            <a:pPr algn="l">
              <a:buNone/>
            </a:pPr>
            <a:r>
              <a:rPr lang="en-US" dirty="0" smtClean="0"/>
              <a:t>R3 = (A, D, E, C)</a:t>
            </a:r>
          </a:p>
          <a:p>
            <a:pPr algn="r" rtl="1">
              <a:buNone/>
            </a:pPr>
            <a:r>
              <a:rPr lang="he-IL" dirty="0" smtClean="0"/>
              <a:t>אפשר לראות לפי הצמצומים שכל היחסים ב-</a:t>
            </a:r>
            <a:r>
              <a:rPr lang="en-US" smtClean="0"/>
              <a:t>BCNF</a:t>
            </a: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 smtClean="0"/>
              <a:t>נניח שנתונה </a:t>
            </a:r>
            <a:r>
              <a:rPr lang="en-US" dirty="0" smtClean="0"/>
              <a:t>F</a:t>
            </a:r>
            <a:r>
              <a:rPr lang="he-IL" dirty="0" smtClean="0"/>
              <a:t> הבאה:</a:t>
            </a:r>
          </a:p>
          <a:p>
            <a:pPr algn="l">
              <a:buNone/>
            </a:pPr>
            <a:r>
              <a:rPr lang="en-US" dirty="0" smtClean="0"/>
              <a:t>F = {</a:t>
            </a:r>
            <a:r>
              <a:rPr lang="en-US" dirty="0" err="1" smtClean="0"/>
              <a:t>eid</a:t>
            </a:r>
            <a:r>
              <a:rPr lang="en-US" dirty="0" smtClean="0"/>
              <a:t>--&gt;did, did--&gt;mid }</a:t>
            </a:r>
          </a:p>
          <a:p>
            <a:pPr algn="r" rtl="1">
              <a:buNone/>
            </a:pPr>
            <a:r>
              <a:rPr lang="he-IL" dirty="0" smtClean="0"/>
              <a:t>הבעיות שנובעות מהיחס ומ-</a:t>
            </a:r>
            <a:r>
              <a:rPr lang="en-US" dirty="0" smtClean="0"/>
              <a:t>F</a:t>
            </a:r>
            <a:r>
              <a:rPr lang="he-IL" dirty="0" smtClean="0"/>
              <a:t>:</a:t>
            </a:r>
          </a:p>
          <a:p>
            <a:pPr algn="r" rtl="1"/>
            <a:r>
              <a:rPr lang="he-IL" dirty="0" smtClean="0"/>
              <a:t>כפילות – אם יש עשרה עובדים במחלקה 1, והת"פ מכתיבות שלכל מחלקה יש מנהל אחד, נצטרך לחזור על אותו ערך של מנהל 10 פעמים.</a:t>
            </a:r>
          </a:p>
          <a:p>
            <a:pPr algn="r" rtl="1"/>
            <a:r>
              <a:rPr lang="he-IL" dirty="0" smtClean="0"/>
              <a:t>בעיית הערך החסר – אם נרצה להוסיף עובד חדש למחלקה שעדיין לא הוגדר מנהל עבורה, נצטרך לאפשר ערך </a:t>
            </a:r>
            <a:r>
              <a:rPr lang="en-US" dirty="0" smtClean="0"/>
              <a:t>null</a:t>
            </a:r>
            <a:r>
              <a:rPr lang="he-IL" dirty="0" smtClean="0"/>
              <a:t>, שניהולו עלול להוות בעיה.</a:t>
            </a:r>
          </a:p>
          <a:p>
            <a:pPr algn="r" rtl="1"/>
            <a:r>
              <a:rPr lang="he-IL" dirty="0" smtClean="0"/>
              <a:t>עדכונים – אם מנהל מחלקה התחלף, צריך לעדכן את כל השורות שבהן מופיע מנהל זה.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פתרון - פירוק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נוכל לפרק את היחס </a:t>
            </a:r>
            <a:r>
              <a:rPr lang="en-US" dirty="0" smtClean="0"/>
              <a:t>Employees</a:t>
            </a:r>
            <a:r>
              <a:rPr lang="he-IL" dirty="0" smtClean="0"/>
              <a:t> לשני יחסים נפרדים – </a:t>
            </a:r>
          </a:p>
          <a:p>
            <a:pPr algn="l">
              <a:buNone/>
            </a:pPr>
            <a:r>
              <a:rPr lang="en-US" dirty="0" smtClean="0"/>
              <a:t>E1 = (</a:t>
            </a:r>
            <a:r>
              <a:rPr lang="en-US" dirty="0" err="1" smtClean="0"/>
              <a:t>eid</a:t>
            </a:r>
            <a:r>
              <a:rPr lang="en-US" dirty="0" smtClean="0"/>
              <a:t>, did)</a:t>
            </a:r>
          </a:p>
          <a:p>
            <a:pPr algn="l">
              <a:buNone/>
            </a:pPr>
            <a:r>
              <a:rPr lang="en-US" dirty="0" smtClean="0"/>
              <a:t>E2 = (did, mid)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הגדרת פירוק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בהנתן יחס </a:t>
            </a:r>
            <a:r>
              <a:rPr lang="en-US" dirty="0" smtClean="0"/>
              <a:t>R</a:t>
            </a:r>
            <a:r>
              <a:rPr lang="he-IL" dirty="0" smtClean="0"/>
              <a:t> וקב' ת"פ </a:t>
            </a:r>
            <a:r>
              <a:rPr lang="en-US" dirty="0" smtClean="0"/>
              <a:t>F</a:t>
            </a:r>
            <a:r>
              <a:rPr lang="he-IL" dirty="0" smtClean="0"/>
              <a:t> שמתקיימות על היחס, קבוצת היחסים </a:t>
            </a:r>
            <a:r>
              <a:rPr lang="en-US" dirty="0" smtClean="0"/>
              <a:t>{R1, …, </a:t>
            </a:r>
            <a:r>
              <a:rPr lang="en-US" dirty="0" err="1" smtClean="0"/>
              <a:t>Rk</a:t>
            </a:r>
            <a:r>
              <a:rPr lang="en-US" dirty="0" smtClean="0"/>
              <a:t>}</a:t>
            </a:r>
            <a:r>
              <a:rPr lang="he-IL" dirty="0" smtClean="0"/>
              <a:t> היא פירוק של </a:t>
            </a:r>
            <a:r>
              <a:rPr lang="en-US" dirty="0" smtClean="0"/>
              <a:t>R</a:t>
            </a:r>
            <a:r>
              <a:rPr lang="he-IL" dirty="0" smtClean="0"/>
              <a:t> אמ"מ</a:t>
            </a:r>
          </a:p>
          <a:p>
            <a:pPr lvl="1" algn="r" rtl="1"/>
            <a:r>
              <a:rPr lang="en-US" dirty="0" smtClean="0"/>
              <a:t>R1UR2U…</a:t>
            </a:r>
            <a:r>
              <a:rPr lang="en-US" dirty="0" err="1" smtClean="0"/>
              <a:t>URk</a:t>
            </a:r>
            <a:r>
              <a:rPr lang="en-US" dirty="0" smtClean="0"/>
              <a:t> = R</a:t>
            </a:r>
            <a:endParaRPr lang="he-IL" dirty="0" smtClean="0"/>
          </a:p>
          <a:p>
            <a:pPr lvl="1" algn="r" rtl="1"/>
            <a:r>
              <a:rPr lang="he-IL" dirty="0" smtClean="0"/>
              <a:t>לכל </a:t>
            </a:r>
            <a:r>
              <a:rPr lang="en-US" dirty="0" err="1" smtClean="0"/>
              <a:t>Ri</a:t>
            </a:r>
            <a:r>
              <a:rPr lang="he-IL" dirty="0" smtClean="0"/>
              <a:t> נגדיר </a:t>
            </a:r>
            <a:r>
              <a:rPr lang="en-US" dirty="0" err="1" smtClean="0"/>
              <a:t>FRi</a:t>
            </a:r>
            <a:r>
              <a:rPr lang="he-IL" dirty="0" smtClean="0"/>
              <a:t> כצמצום של </a:t>
            </a:r>
            <a:r>
              <a:rPr lang="en-US" dirty="0" smtClean="0"/>
              <a:t>F</a:t>
            </a:r>
            <a:r>
              <a:rPr lang="he-IL" dirty="0" smtClean="0"/>
              <a:t> לתבנית </a:t>
            </a:r>
            <a:r>
              <a:rPr lang="en-US" dirty="0" err="1" smtClean="0"/>
              <a:t>Ri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הצמצום של יחס הוא אוסף הת"פ מתוך </a:t>
            </a:r>
            <a:r>
              <a:rPr lang="en-US" dirty="0" smtClean="0"/>
              <a:t>F+</a:t>
            </a:r>
            <a:r>
              <a:rPr lang="he-IL" dirty="0" smtClean="0"/>
              <a:t> שמכילות רק תכונות שנמצאות ב-</a:t>
            </a:r>
            <a:r>
              <a:rPr lang="en-US" dirty="0" err="1" smtClean="0"/>
              <a:t>Ri</a:t>
            </a:r>
            <a:r>
              <a:rPr lang="he-IL" dirty="0" smtClean="0"/>
              <a:t>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l">
              <a:buNone/>
            </a:pPr>
            <a:r>
              <a:rPr lang="en-US" dirty="0" smtClean="0"/>
              <a:t>R = (A, B, C, D)</a:t>
            </a:r>
          </a:p>
          <a:p>
            <a:pPr algn="l">
              <a:buNone/>
            </a:pPr>
            <a:r>
              <a:rPr lang="en-US" dirty="0" smtClean="0"/>
              <a:t>F = {A--&gt;B, B--&gt;C, C--&gt;D}</a:t>
            </a:r>
          </a:p>
          <a:p>
            <a:pPr algn="r" rtl="1">
              <a:buNone/>
            </a:pPr>
            <a:r>
              <a:rPr lang="he-IL" dirty="0" smtClean="0"/>
              <a:t>נגדיר פירוק לשני יחסים – </a:t>
            </a:r>
          </a:p>
          <a:p>
            <a:pPr algn="l">
              <a:buNone/>
            </a:pPr>
            <a:r>
              <a:rPr lang="en-US" dirty="0" smtClean="0"/>
              <a:t>R1 = (A, C, D), R2 = (B, D)</a:t>
            </a:r>
          </a:p>
          <a:p>
            <a:pPr algn="l">
              <a:buNone/>
            </a:pPr>
            <a:r>
              <a:rPr lang="en-US" dirty="0" smtClean="0"/>
              <a:t>FR1 = {A--&gt;C, C--&gt;D}</a:t>
            </a:r>
          </a:p>
          <a:p>
            <a:pPr algn="l">
              <a:buNone/>
            </a:pPr>
            <a:r>
              <a:rPr lang="en-US" dirty="0" smtClean="0"/>
              <a:t>FR2 = {B--&gt;D}</a:t>
            </a:r>
          </a:p>
          <a:p>
            <a:pPr algn="r" rtl="1"/>
            <a:r>
              <a:rPr lang="he-IL" dirty="0" smtClean="0"/>
              <a:t>איך מחשבים צמצום </a:t>
            </a:r>
            <a:r>
              <a:rPr lang="en-US" dirty="0" err="1" smtClean="0"/>
              <a:t>FRi</a:t>
            </a:r>
            <a:r>
              <a:rPr lang="he-IL" dirty="0" smtClean="0"/>
              <a:t>? </a:t>
            </a:r>
          </a:p>
          <a:p>
            <a:pPr algn="r" rtl="1"/>
            <a:r>
              <a:rPr lang="he-IL" dirty="0" smtClean="0"/>
              <a:t>עבור כל </a:t>
            </a:r>
            <a:r>
              <a:rPr lang="en-US" dirty="0" smtClean="0"/>
              <a:t>X</a:t>
            </a:r>
            <a:r>
              <a:rPr lang="he-IL" dirty="0" smtClean="0"/>
              <a:t> שהוא תת קבוצה של </a:t>
            </a:r>
            <a:r>
              <a:rPr lang="en-US" dirty="0" err="1" smtClean="0"/>
              <a:t>Ri</a:t>
            </a:r>
            <a:r>
              <a:rPr lang="he-IL" dirty="0" smtClean="0"/>
              <a:t> מחשבים את </a:t>
            </a:r>
            <a:r>
              <a:rPr lang="en-US" dirty="0" smtClean="0"/>
              <a:t>X+</a:t>
            </a:r>
            <a:r>
              <a:rPr lang="he-IL" dirty="0" smtClean="0"/>
              <a:t> לפי </a:t>
            </a:r>
            <a:r>
              <a:rPr lang="en-US" dirty="0" smtClean="0"/>
              <a:t>F</a:t>
            </a:r>
            <a:r>
              <a:rPr lang="he-IL" dirty="0" smtClean="0"/>
              <a:t>, ואז להוסיף את התלות </a:t>
            </a:r>
            <a:r>
              <a:rPr lang="en-US" dirty="0" smtClean="0"/>
              <a:t>X--&gt;Y</a:t>
            </a:r>
            <a:r>
              <a:rPr lang="he-IL" dirty="0" smtClean="0"/>
              <a:t> ל-</a:t>
            </a:r>
            <a:r>
              <a:rPr lang="en-US" dirty="0" err="1" smtClean="0"/>
              <a:t>FRi</a:t>
            </a:r>
            <a:r>
              <a:rPr lang="he-IL" dirty="0" smtClean="0"/>
              <a:t> כאשר </a:t>
            </a:r>
            <a:r>
              <a:rPr lang="en-US" dirty="0" smtClean="0"/>
              <a:t>Y</a:t>
            </a:r>
            <a:r>
              <a:rPr lang="he-IL" dirty="0" smtClean="0"/>
              <a:t> יהיה מורכב רק מתכונות של </a:t>
            </a:r>
            <a:r>
              <a:rPr lang="en-US" dirty="0" err="1" smtClean="0"/>
              <a:t>Ri</a:t>
            </a:r>
            <a:r>
              <a:rPr lang="he-IL" dirty="0" smtClean="0"/>
              <a:t>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פירוק משמר מידע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פירוק יחס </a:t>
            </a:r>
            <a:r>
              <a:rPr lang="en-US" dirty="0" smtClean="0"/>
              <a:t>R</a:t>
            </a:r>
            <a:r>
              <a:rPr lang="he-IL" dirty="0" smtClean="0"/>
              <a:t> לתתי יחסים עלול לגרום לאיבוד או הוספה של מידע שהיה ביחס המקורי. אנו מגדירים פירוק כ</a:t>
            </a:r>
            <a:r>
              <a:rPr lang="he-IL" b="1" dirty="0" smtClean="0"/>
              <a:t>פירוק משמר מידע</a:t>
            </a:r>
            <a:r>
              <a:rPr lang="he-IL" dirty="0" smtClean="0"/>
              <a:t> אם כל המידע שהיה ביחס המקורי נשמר גם אחרי הפירוק, ולא נוסף מידע חדש שלא היה קיים.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קרטריון לפירוק משמר מידע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בהנתן </a:t>
            </a:r>
            <a:r>
              <a:rPr lang="en-US" dirty="0" smtClean="0"/>
              <a:t>(R, F)</a:t>
            </a:r>
            <a:r>
              <a:rPr lang="he-IL" dirty="0" smtClean="0"/>
              <a:t> ופירוק </a:t>
            </a:r>
            <a:r>
              <a:rPr lang="en-US" dirty="0" smtClean="0"/>
              <a:t>R1, R2</a:t>
            </a:r>
            <a:r>
              <a:rPr lang="he-IL" dirty="0" smtClean="0"/>
              <a:t> נאמר שהפירוק משמר מידע אמ"מ מתקיים – </a:t>
            </a:r>
          </a:p>
          <a:p>
            <a:pPr algn="l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33400" y="2286000"/>
          <a:ext cx="2755900" cy="1862095"/>
        </p:xfrm>
        <a:graphic>
          <a:graphicData uri="http://schemas.openxmlformats.org/presentationml/2006/ole">
            <p:oleObj spid="_x0000_s28674" name="Equation" r:id="rId3" imgW="939600" imgH="63468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4419600"/>
            <a:ext cx="8229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כלומר, צריך לבדוק האם התכונות המשותפות בשני היחסים מהוות מפתח באחד מהם. כדי לחשב זאת מחשבים את הסגור של החיתוך לפי </a:t>
            </a:r>
            <a:r>
              <a:rPr lang="en-US" sz="2800" dirty="0" smtClean="0"/>
              <a:t>F</a:t>
            </a:r>
            <a:r>
              <a:rPr lang="he-IL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 = (A, B, C, D)     F = {AB--&gt;C, B--&gt;D}</a:t>
            </a:r>
          </a:p>
          <a:p>
            <a:pPr>
              <a:buNone/>
            </a:pPr>
            <a:r>
              <a:rPr lang="en-US" dirty="0" smtClean="0"/>
              <a:t>R1 = (A, C, D),   R2 = (A, B, D)</a:t>
            </a:r>
          </a:p>
          <a:p>
            <a:pPr algn="r" rtl="1">
              <a:buNone/>
            </a:pPr>
            <a:r>
              <a:rPr lang="he-IL" dirty="0" smtClean="0"/>
              <a:t>האם הפירוק משמר מידע?</a:t>
            </a:r>
          </a:p>
          <a:p>
            <a:pPr algn="r" rtl="1">
              <a:buNone/>
            </a:pPr>
            <a:r>
              <a:rPr lang="he-IL" dirty="0" smtClean="0"/>
              <a:t>החיתוך בין </a:t>
            </a:r>
            <a:r>
              <a:rPr lang="en-US" dirty="0" smtClean="0"/>
              <a:t>R1</a:t>
            </a:r>
            <a:r>
              <a:rPr lang="he-IL" dirty="0" smtClean="0"/>
              <a:t> ל-</a:t>
            </a:r>
            <a:r>
              <a:rPr lang="en-US" dirty="0" smtClean="0"/>
              <a:t>R2</a:t>
            </a:r>
            <a:r>
              <a:rPr lang="he-IL" dirty="0" smtClean="0"/>
              <a:t> הוא </a:t>
            </a:r>
            <a:r>
              <a:rPr lang="en-US" dirty="0" smtClean="0"/>
              <a:t>{A, D}</a:t>
            </a:r>
            <a:r>
              <a:rPr lang="he-IL" dirty="0" smtClean="0"/>
              <a:t>. נחשב את </a:t>
            </a:r>
            <a:r>
              <a:rPr lang="en-US" dirty="0" smtClean="0"/>
              <a:t>AD+</a:t>
            </a:r>
            <a:r>
              <a:rPr lang="he-IL" dirty="0" smtClean="0"/>
              <a:t>:</a:t>
            </a:r>
          </a:p>
          <a:p>
            <a:pPr algn="l">
              <a:buNone/>
            </a:pPr>
            <a:r>
              <a:rPr lang="en-US" dirty="0" smtClean="0"/>
              <a:t>AD+ = {A, D}</a:t>
            </a:r>
          </a:p>
          <a:p>
            <a:pPr algn="r" rtl="1">
              <a:buNone/>
            </a:pPr>
            <a:r>
              <a:rPr lang="he-IL" dirty="0" smtClean="0"/>
              <a:t>החיתוך אינו מפתח של </a:t>
            </a:r>
            <a:r>
              <a:rPr lang="en-US" dirty="0" smtClean="0"/>
              <a:t>R1</a:t>
            </a:r>
            <a:r>
              <a:rPr lang="he-IL" dirty="0" smtClean="0"/>
              <a:t> או של </a:t>
            </a:r>
            <a:r>
              <a:rPr lang="en-US" dirty="0" smtClean="0"/>
              <a:t>R2</a:t>
            </a:r>
            <a:r>
              <a:rPr lang="he-IL" dirty="0" smtClean="0"/>
              <a:t> ולכן הפירוק אינו משמר מידע.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2313</TotalTime>
  <Words>1974</Words>
  <Application>Microsoft Office PowerPoint</Application>
  <PresentationFormat>On-screen Show (4:3)</PresentationFormat>
  <Paragraphs>179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Equation</vt:lpstr>
      <vt:lpstr>פירוקים וצורות נורמליות</vt:lpstr>
      <vt:lpstr>פירוקים</vt:lpstr>
      <vt:lpstr>Slide 3</vt:lpstr>
      <vt:lpstr>פתרון - פירוק</vt:lpstr>
      <vt:lpstr>הגדרת פירוק</vt:lpstr>
      <vt:lpstr>Slide 6</vt:lpstr>
      <vt:lpstr>פירוק משמר מידע</vt:lpstr>
      <vt:lpstr>קרטריון לפירוק משמר מידע</vt:lpstr>
      <vt:lpstr>Slide 9</vt:lpstr>
      <vt:lpstr>Slide 10</vt:lpstr>
      <vt:lpstr>פירוק משמר תלויות</vt:lpstr>
      <vt:lpstr>פירוק משמר תלויות</vt:lpstr>
      <vt:lpstr>Slide 13</vt:lpstr>
      <vt:lpstr>Slide 14</vt:lpstr>
      <vt:lpstr>צורות נורמליות</vt:lpstr>
      <vt:lpstr>BCNF</vt:lpstr>
      <vt:lpstr>אלגוריתם פירוק ל-BCNF</vt:lpstr>
      <vt:lpstr>3NF</vt:lpstr>
      <vt:lpstr>אלגוריתם פירוק ל-3NF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תיכון במסד נתונים</dc:title>
  <dc:creator>Shay</dc:creator>
  <cp:lastModifiedBy>Shay Tavor</cp:lastModifiedBy>
  <cp:revision>88</cp:revision>
  <dcterms:created xsi:type="dcterms:W3CDTF">2006-08-16T00:00:00Z</dcterms:created>
  <dcterms:modified xsi:type="dcterms:W3CDTF">2010-08-30T08:55:49Z</dcterms:modified>
</cp:coreProperties>
</file>