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4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E73B250-D229-40AC-906C-FCF23FCD1C47}" type="datetimeFigureOut">
              <a:rPr lang="he-IL" smtClean="0"/>
              <a:pPr/>
              <a:t>כ"ד/אייר/תשע"ג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C2D9341-D01A-4E57-8490-7B5B102FF76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155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9A8D-38EB-4957-91D6-1A23A12F939F}" type="datetime1">
              <a:rPr lang="en-US" smtClean="0"/>
              <a:pPr/>
              <a:t>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E409-4C0D-4481-80A2-8EA847418048}" type="datetime1">
              <a:rPr lang="en-US" smtClean="0"/>
              <a:pPr/>
              <a:t>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F1CE-E111-4584-8962-B10D09890DE2}" type="datetime1">
              <a:rPr lang="en-US" smtClean="0"/>
              <a:pPr/>
              <a:t>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EC2C-6F81-4867-AF47-CAAE8F0AF7FF}" type="datetime1">
              <a:rPr lang="en-US" smtClean="0"/>
              <a:pPr/>
              <a:t>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9F90-B29F-48FD-A9B2-4D812949BB21}" type="datetime1">
              <a:rPr lang="en-US" smtClean="0"/>
              <a:pPr/>
              <a:t>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3D55-60C4-4FDF-B9C4-538FA62C47A4}" type="datetime1">
              <a:rPr lang="en-US" smtClean="0"/>
              <a:pPr/>
              <a:t>5/4/2013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09DB-20DC-468F-B8E1-63AAF0282290}" type="datetime1">
              <a:rPr lang="en-US" smtClean="0"/>
              <a:pPr/>
              <a:t>5/4/2013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3BE5-70A3-4CD9-A6A6-6EBD50B3BD51}" type="datetime1">
              <a:rPr lang="en-US" smtClean="0"/>
              <a:pPr/>
              <a:t>5/4/2013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2C9A-7428-41D8-BEB1-65F936372A80}" type="datetime1">
              <a:rPr lang="en-US" smtClean="0"/>
              <a:pPr/>
              <a:t>5/4/2013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CA12-6824-46FD-8B61-4CD9EA9EBAA9}" type="datetime1">
              <a:rPr lang="en-US" smtClean="0"/>
              <a:pPr/>
              <a:t>5/4/2013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47D4-C417-4DB7-BB8B-DB2614256C2C}" type="datetime1">
              <a:rPr lang="en-US" smtClean="0"/>
              <a:pPr/>
              <a:t>5/4/2013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5E7D2-8529-4D38-942C-F6407AE62C6E}" type="datetime1">
              <a:rPr lang="en-US" smtClean="0"/>
              <a:pPr/>
              <a:t>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2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1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19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3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27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2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2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8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5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תחשיב יחסים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שי תבור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מסד נתונים לדוגמא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נעבוד על מסד הנתונים ששומר נתונים על ספקים ומוצרים:</a:t>
            </a:r>
          </a:p>
          <a:p>
            <a:pPr algn="l">
              <a:buNone/>
            </a:pPr>
            <a:r>
              <a:rPr lang="en-US" dirty="0" smtClean="0"/>
              <a:t>Supplier(</a:t>
            </a:r>
            <a:r>
              <a:rPr lang="en-US" u="sng" dirty="0" err="1" smtClean="0"/>
              <a:t>sid</a:t>
            </a:r>
            <a:r>
              <a:rPr lang="en-US" dirty="0" smtClean="0"/>
              <a:t>, </a:t>
            </a:r>
            <a:r>
              <a:rPr lang="en-US" dirty="0" err="1" smtClean="0"/>
              <a:t>sname</a:t>
            </a:r>
            <a:r>
              <a:rPr lang="en-US" dirty="0" smtClean="0"/>
              <a:t>, city)</a:t>
            </a:r>
          </a:p>
          <a:p>
            <a:pPr algn="l">
              <a:buNone/>
            </a:pPr>
            <a:r>
              <a:rPr lang="en-US" dirty="0" smtClean="0"/>
              <a:t>Product(</a:t>
            </a:r>
            <a:r>
              <a:rPr lang="en-US" u="sng" dirty="0" err="1" smtClean="0"/>
              <a:t>pid</a:t>
            </a:r>
            <a:r>
              <a:rPr lang="en-US" dirty="0" smtClean="0"/>
              <a:t>, </a:t>
            </a:r>
            <a:r>
              <a:rPr lang="en-US" dirty="0" err="1" smtClean="0"/>
              <a:t>pname</a:t>
            </a:r>
            <a:r>
              <a:rPr lang="en-US" dirty="0" smtClean="0"/>
              <a:t>, color)</a:t>
            </a:r>
          </a:p>
          <a:p>
            <a:pPr algn="l">
              <a:buNone/>
            </a:pPr>
            <a:r>
              <a:rPr lang="en-US" dirty="0" smtClean="0"/>
              <a:t>Delivery(</a:t>
            </a:r>
            <a:r>
              <a:rPr lang="en-US" u="sng" dirty="0" err="1" smtClean="0"/>
              <a:t>sid</a:t>
            </a:r>
            <a:r>
              <a:rPr lang="en-US" dirty="0" smtClean="0"/>
              <a:t>, </a:t>
            </a:r>
            <a:r>
              <a:rPr lang="en-US" u="sng" dirty="0" err="1" smtClean="0"/>
              <a:t>pid</a:t>
            </a:r>
            <a:r>
              <a:rPr lang="en-US" dirty="0" smtClean="0"/>
              <a:t>, quantity)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 smtClean="0"/>
              <a:t>השאילתה הבאה מחזירה את פרטי כל הספקים שקיימים ב-</a:t>
            </a:r>
            <a:r>
              <a:rPr lang="en-US" dirty="0" smtClean="0"/>
              <a:t>DB</a:t>
            </a:r>
            <a:r>
              <a:rPr lang="he-IL" dirty="0" smtClean="0"/>
              <a:t>: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זכרו ש-</a:t>
            </a:r>
            <a:r>
              <a:rPr lang="en-US" dirty="0" smtClean="0"/>
              <a:t>t</a:t>
            </a:r>
            <a:r>
              <a:rPr lang="he-IL" dirty="0" smtClean="0"/>
              <a:t> מייצג שורה שלמה. כדי שהתנאי הלוגי יהיה נכון, </a:t>
            </a:r>
            <a:r>
              <a:rPr lang="en-US" dirty="0" smtClean="0"/>
              <a:t>t</a:t>
            </a:r>
            <a:r>
              <a:rPr lang="he-IL" dirty="0" smtClean="0"/>
              <a:t> חייב להיות שייך לטבלה </a:t>
            </a:r>
            <a:r>
              <a:rPr lang="en-US" dirty="0" smtClean="0"/>
              <a:t>Supplier</a:t>
            </a:r>
            <a:r>
              <a:rPr lang="he-IL" dirty="0" smtClean="0"/>
              <a:t>, ולכן בעצם קבוצת התוצאה היא קבוצת כל השורות בטבלה.</a:t>
            </a:r>
          </a:p>
          <a:p>
            <a:pPr algn="r" rtl="1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62000" y="1447800"/>
          <a:ext cx="534924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3" imgW="1981080" imgH="253800" progId="Equation.3">
                  <p:embed/>
                </p:oleObj>
              </mc:Choice>
              <mc:Fallback>
                <p:oleObj name="Equation" r:id="rId3" imgW="198108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534924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 smtClean="0"/>
              <a:t>השאילתה הבאה מחזירה את פרטי כל הספקים שגרים בתל אביב: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כעת יש שני תנאים שצריכים להתקיים – </a:t>
            </a:r>
            <a:r>
              <a:rPr lang="en-US" dirty="0" smtClean="0"/>
              <a:t>t</a:t>
            </a:r>
            <a:r>
              <a:rPr lang="he-IL" dirty="0" smtClean="0"/>
              <a:t> חייב להיות שורה שלמה בטבלה, אבל גם ערך העמודה </a:t>
            </a:r>
            <a:r>
              <a:rPr lang="en-US" dirty="0" smtClean="0"/>
              <a:t>city</a:t>
            </a:r>
            <a:r>
              <a:rPr lang="he-IL" dirty="0" smtClean="0"/>
              <a:t> שלו חייב להיות תל אביב.</a:t>
            </a:r>
          </a:p>
          <a:p>
            <a:pPr algn="r" rtl="1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" y="1447800"/>
          <a:ext cx="8504238" cy="674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3" imgW="3200400" imgH="253800" progId="Equation.3">
                  <p:embed/>
                </p:oleObj>
              </mc:Choice>
              <mc:Fallback>
                <p:oleObj name="Equation" r:id="rId3" imgW="320040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447800"/>
                        <a:ext cx="8504238" cy="6748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r" rtl="1"/>
            <a:r>
              <a:rPr lang="he-IL" dirty="0" smtClean="0"/>
              <a:t>השאילתה הבאה מחזירה את פרטי המוצרים בצבע ירוק או אדום: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7200" y="1600200"/>
          <a:ext cx="826669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3" imgW="3238200" imgH="482400" progId="Equation.3">
                  <p:embed/>
                </p:oleObj>
              </mc:Choice>
              <mc:Fallback>
                <p:oleObj name="Equation" r:id="rId3" imgW="323820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00200"/>
                        <a:ext cx="8266697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 smtClean="0"/>
              <a:t>כתבו שאילתה שמחזירה את שמות הספקים שגרים בת"א.</a:t>
            </a:r>
          </a:p>
          <a:p>
            <a:pPr algn="r" rtl="1"/>
            <a:r>
              <a:rPr lang="he-IL" dirty="0" smtClean="0"/>
              <a:t>מבחינת צורת התוצאה יש פה בעיה, כיוון ששורה שלמה בטבלה מכילה שלוש עמודות.</a:t>
            </a:r>
          </a:p>
          <a:p>
            <a:pPr algn="r" rtl="1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0960" y="2819400"/>
          <a:ext cx="908304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3" imgW="3784320" imgH="253800" progId="Equation.3">
                  <p:embed/>
                </p:oleObj>
              </mc:Choice>
              <mc:Fallback>
                <p:oleObj name="Equation" r:id="rId3" imgW="378432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" y="2819400"/>
                        <a:ext cx="908304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rot="5400000" flipH="1" flipV="1">
            <a:off x="7696200" y="3733800"/>
            <a:ext cx="762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534194" y="3733006"/>
            <a:ext cx="762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71800" y="3581400"/>
            <a:ext cx="3352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האחדה - </a:t>
            </a:r>
            <a:r>
              <a:rPr lang="en-US" sz="2800" dirty="0" smtClean="0"/>
              <a:t>Unification</a:t>
            </a:r>
            <a:endParaRPr lang="he-IL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 smtClean="0"/>
              <a:t>מתי התנאי יהיה אמת?</a:t>
            </a:r>
          </a:p>
          <a:p>
            <a:pPr algn="r" rtl="1"/>
            <a:r>
              <a:rPr lang="he-IL" dirty="0" smtClean="0"/>
              <a:t>כדי להוכיח את הנוסחה צריך להוכיח שקיימת שורה </a:t>
            </a:r>
            <a:r>
              <a:rPr lang="en-US" dirty="0" smtClean="0"/>
              <a:t>s</a:t>
            </a:r>
            <a:r>
              <a:rPr lang="he-IL" dirty="0" smtClean="0"/>
              <a:t> ששייכת ל-</a:t>
            </a:r>
            <a:r>
              <a:rPr lang="en-US" dirty="0" smtClean="0"/>
              <a:t>Supplier</a:t>
            </a:r>
            <a:r>
              <a:rPr lang="he-IL" dirty="0" smtClean="0"/>
              <a:t>, וגם ששדה השם שלה שווה לשדה השם ב-</a:t>
            </a:r>
            <a:r>
              <a:rPr lang="en-US" dirty="0" smtClean="0"/>
              <a:t>t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כיוון ששדה השם ב-</a:t>
            </a:r>
            <a:r>
              <a:rPr lang="en-US" dirty="0" smtClean="0"/>
              <a:t>t</a:t>
            </a:r>
            <a:r>
              <a:rPr lang="he-IL" dirty="0" smtClean="0"/>
              <a:t> הוא בעצם ריק, אז כדי שהמשפט יהיה נכון, הוא פשוט מקבל את ערך השם של </a:t>
            </a:r>
            <a:r>
              <a:rPr lang="en-US" dirty="0" smtClean="0"/>
              <a:t>s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תהליך זה נקרא האחדה של משתנים. המשתנה הריק בתוצאה מקבל את ערכו של המשתנה בנוסחה.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60325" y="304800"/>
          <a:ext cx="90836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3" imgW="3784320" imgH="253800" progId="Equation.3">
                  <p:embed/>
                </p:oleObj>
              </mc:Choice>
              <mc:Fallback>
                <p:oleObj name="Equation" r:id="rId3" imgW="378432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" y="304800"/>
                        <a:ext cx="90836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r" rtl="1"/>
            <a:r>
              <a:rPr lang="he-IL" dirty="0" smtClean="0"/>
              <a:t>כתבו שאילתה שמחזירה מספרי מוצרים ירוקים שסיפקו ספקים מחיפה.</a:t>
            </a:r>
          </a:p>
          <a:p>
            <a:pPr algn="r" rtl="1"/>
            <a:r>
              <a:rPr lang="he-IL" dirty="0" smtClean="0"/>
              <a:t>איך "נוכיח" את הטענה?</a:t>
            </a:r>
          </a:p>
          <a:p>
            <a:pPr algn="r" rtl="1"/>
            <a:r>
              <a:rPr lang="he-IL" dirty="0" smtClean="0"/>
              <a:t>אנחנו צריכים לבנות טבלה </a:t>
            </a:r>
            <a:r>
              <a:rPr lang="en-US" dirty="0" smtClean="0"/>
              <a:t>t(</a:t>
            </a:r>
            <a:r>
              <a:rPr lang="en-US" dirty="0" err="1" smtClean="0"/>
              <a:t>pid</a:t>
            </a:r>
            <a:r>
              <a:rPr lang="en-US" dirty="0" smtClean="0"/>
              <a:t>)</a:t>
            </a:r>
            <a:r>
              <a:rPr lang="he-IL" dirty="0" smtClean="0"/>
              <a:t> ולהוכיח ש-</a:t>
            </a:r>
          </a:p>
          <a:p>
            <a:pPr lvl="1" algn="r" rtl="1"/>
            <a:r>
              <a:rPr lang="he-IL" dirty="0" smtClean="0"/>
              <a:t>קיימת איזושהי שורה </a:t>
            </a:r>
            <a:r>
              <a:rPr lang="en-US" dirty="0" smtClean="0"/>
              <a:t>d</a:t>
            </a:r>
            <a:r>
              <a:rPr lang="he-IL" dirty="0" smtClean="0"/>
              <a:t> בטבלת ה-</a:t>
            </a:r>
            <a:r>
              <a:rPr lang="en-US" dirty="0" smtClean="0"/>
              <a:t>Delivery</a:t>
            </a:r>
            <a:r>
              <a:rPr lang="he-IL" dirty="0" smtClean="0"/>
              <a:t> וגם</a:t>
            </a:r>
          </a:p>
          <a:p>
            <a:pPr lvl="1" algn="r" rtl="1"/>
            <a:r>
              <a:rPr lang="he-IL" dirty="0" smtClean="0"/>
              <a:t>קיימת שורה </a:t>
            </a:r>
            <a:r>
              <a:rPr lang="en-US" dirty="0" smtClean="0"/>
              <a:t>s</a:t>
            </a:r>
            <a:r>
              <a:rPr lang="he-IL" dirty="0" smtClean="0"/>
              <a:t> ב-</a:t>
            </a:r>
            <a:r>
              <a:rPr lang="en-US" dirty="0" smtClean="0"/>
              <a:t>Supplier</a:t>
            </a:r>
            <a:r>
              <a:rPr lang="he-IL" dirty="0" smtClean="0"/>
              <a:t> כך ש- </a:t>
            </a:r>
            <a:r>
              <a:rPr lang="en-US" dirty="0" smtClean="0"/>
              <a:t>d[</a:t>
            </a:r>
            <a:r>
              <a:rPr lang="en-US" dirty="0" err="1" smtClean="0"/>
              <a:t>sid</a:t>
            </a:r>
            <a:r>
              <a:rPr lang="en-US" dirty="0" smtClean="0"/>
              <a:t>]=s[</a:t>
            </a:r>
            <a:r>
              <a:rPr lang="en-US" dirty="0" err="1" smtClean="0"/>
              <a:t>sid</a:t>
            </a:r>
            <a:r>
              <a:rPr lang="en-US" dirty="0" smtClean="0"/>
              <a:t>]</a:t>
            </a:r>
            <a:r>
              <a:rPr lang="he-IL" dirty="0" smtClean="0"/>
              <a:t> והעיר היא חיפה וגם</a:t>
            </a:r>
          </a:p>
          <a:p>
            <a:pPr lvl="1" algn="r" rtl="1"/>
            <a:r>
              <a:rPr lang="he-IL" dirty="0" smtClean="0"/>
              <a:t>קיימת שורה </a:t>
            </a:r>
            <a:r>
              <a:rPr lang="en-US" dirty="0" smtClean="0"/>
              <a:t>p</a:t>
            </a:r>
            <a:r>
              <a:rPr lang="he-IL" dirty="0" smtClean="0"/>
              <a:t> בטבלת </a:t>
            </a:r>
            <a:r>
              <a:rPr lang="en-US" dirty="0" smtClean="0"/>
              <a:t>Product</a:t>
            </a:r>
            <a:r>
              <a:rPr lang="he-IL" dirty="0" smtClean="0"/>
              <a:t> כך ש- </a:t>
            </a:r>
            <a:r>
              <a:rPr lang="en-US" dirty="0" smtClean="0"/>
              <a:t>d[</a:t>
            </a:r>
            <a:r>
              <a:rPr lang="en-US" dirty="0" err="1" smtClean="0"/>
              <a:t>pid</a:t>
            </a:r>
            <a:r>
              <a:rPr lang="en-US" dirty="0" smtClean="0"/>
              <a:t>]=p[</a:t>
            </a:r>
            <a:r>
              <a:rPr lang="en-US" dirty="0" err="1" smtClean="0"/>
              <a:t>pid</a:t>
            </a:r>
            <a:r>
              <a:rPr lang="en-US" dirty="0" smtClean="0"/>
              <a:t>]</a:t>
            </a:r>
            <a:r>
              <a:rPr lang="he-IL" dirty="0" smtClean="0"/>
              <a:t> והצבע הוא ירוק.</a:t>
            </a:r>
          </a:p>
          <a:p>
            <a:pPr lvl="1" algn="r" rtl="1"/>
            <a:r>
              <a:rPr lang="he-IL" dirty="0" smtClean="0"/>
              <a:t>וכמובן, לא לשכוח לבצע האחדה...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04800" y="304800"/>
          <a:ext cx="384048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3" imgW="1422360" imgH="253800" progId="Equation.3">
                  <p:embed/>
                </p:oleObj>
              </mc:Choice>
              <mc:Fallback>
                <p:oleObj name="Equation" r:id="rId3" imgW="142236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04800"/>
                        <a:ext cx="384048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85800" y="990600"/>
          <a:ext cx="81676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5" imgW="3111480" imgH="203040" progId="Equation.3">
                  <p:embed/>
                </p:oleObj>
              </mc:Choice>
              <mc:Fallback>
                <p:oleObj name="Equation" r:id="rId5" imgW="311148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90600"/>
                        <a:ext cx="816768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533400" y="1752600"/>
          <a:ext cx="8458200" cy="514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7" imgW="3340080" imgH="203040" progId="Equation.3">
                  <p:embed/>
                </p:oleObj>
              </mc:Choice>
              <mc:Fallback>
                <p:oleObj name="Equation" r:id="rId7" imgW="334008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752600"/>
                        <a:ext cx="8458200" cy="5145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533400" y="2514600"/>
          <a:ext cx="27987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9" imgW="1104840" imgH="203040" progId="Equation.3">
                  <p:embed/>
                </p:oleObj>
              </mc:Choice>
              <mc:Fallback>
                <p:oleObj name="Equation" r:id="rId9" imgW="110484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14600"/>
                        <a:ext cx="2798763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2971800"/>
          <a:ext cx="3810000" cy="10972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70000"/>
                <a:gridCol w="1270000"/>
                <a:gridCol w="1270000"/>
              </a:tblGrid>
              <a:tr h="28956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City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Sname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Sid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Tel Aviv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David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111</a:t>
                      </a:r>
                      <a:endParaRPr lang="he-IL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Haifa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Yossi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222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3276600"/>
          <a:ext cx="3810000" cy="14630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70000"/>
                <a:gridCol w="1270000"/>
                <a:gridCol w="1270000"/>
              </a:tblGrid>
              <a:tr h="28956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Quantity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Pid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Sid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50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111</a:t>
                      </a:r>
                      <a:endParaRPr lang="he-IL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90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222</a:t>
                      </a:r>
                      <a:endParaRPr lang="he-IL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40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222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29200" y="5029200"/>
          <a:ext cx="3810000" cy="11125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70000"/>
                <a:gridCol w="1270000"/>
                <a:gridCol w="1270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Color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Pname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Pid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Green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Table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Chair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71600" y="2743200"/>
            <a:ext cx="1600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Delivery</a:t>
            </a:r>
            <a:endParaRPr lang="he-IL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019800" y="4495800"/>
            <a:ext cx="1600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Product</a:t>
            </a:r>
            <a:endParaRPr lang="he-IL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2438400"/>
            <a:ext cx="1600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Supplier</a:t>
            </a:r>
            <a:endParaRPr lang="he-IL" sz="2800" dirty="0"/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304800" y="304800"/>
          <a:ext cx="38401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3" imgW="1422360" imgH="253800" progId="Equation.3">
                  <p:embed/>
                </p:oleObj>
              </mc:Choice>
              <mc:Fallback>
                <p:oleObj name="Equation" r:id="rId3" imgW="142236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04800"/>
                        <a:ext cx="384016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/>
          <p:cNvSpPr/>
          <p:nvPr/>
        </p:nvSpPr>
        <p:spPr>
          <a:xfrm>
            <a:off x="609600" y="3505200"/>
            <a:ext cx="41148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381000" y="1066800"/>
          <a:ext cx="81676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5" imgW="3111480" imgH="203040" progId="Equation.3">
                  <p:embed/>
                </p:oleObj>
              </mc:Choice>
              <mc:Fallback>
                <p:oleObj name="Equation" r:id="rId5" imgW="311148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66800"/>
                        <a:ext cx="816768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2971800"/>
          <a:ext cx="3810000" cy="10972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70000"/>
                <a:gridCol w="1270000"/>
                <a:gridCol w="1270000"/>
              </a:tblGrid>
              <a:tr h="28956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City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Sname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Sid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Tel Aviv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David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111</a:t>
                      </a:r>
                      <a:endParaRPr lang="he-IL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Haifa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Yossi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222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3276600"/>
          <a:ext cx="3810000" cy="14630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70000"/>
                <a:gridCol w="1270000"/>
                <a:gridCol w="1270000"/>
              </a:tblGrid>
              <a:tr h="28956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Quantity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Pid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Sid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50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111</a:t>
                      </a:r>
                      <a:endParaRPr lang="he-IL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90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222</a:t>
                      </a:r>
                      <a:endParaRPr lang="he-IL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40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222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29200" y="5029200"/>
          <a:ext cx="3810000" cy="11125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70000"/>
                <a:gridCol w="1270000"/>
                <a:gridCol w="1270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Color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Pname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Pid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Green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Table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Chair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71600" y="2743200"/>
            <a:ext cx="1600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Delivery</a:t>
            </a:r>
            <a:endParaRPr lang="he-IL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019800" y="4495800"/>
            <a:ext cx="1600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Product</a:t>
            </a:r>
            <a:endParaRPr lang="he-IL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2438400"/>
            <a:ext cx="1600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Supplier</a:t>
            </a:r>
            <a:endParaRPr lang="he-IL" sz="2800" dirty="0"/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304800" y="304800"/>
          <a:ext cx="38401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3" imgW="1422360" imgH="253800" progId="Equation.3">
                  <p:embed/>
                </p:oleObj>
              </mc:Choice>
              <mc:Fallback>
                <p:oleObj name="Equation" r:id="rId3" imgW="142236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04800"/>
                        <a:ext cx="384016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/>
          <p:cNvSpPr/>
          <p:nvPr/>
        </p:nvSpPr>
        <p:spPr>
          <a:xfrm>
            <a:off x="609600" y="3886200"/>
            <a:ext cx="41148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381000" y="1066800"/>
          <a:ext cx="81676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5" imgW="3111480" imgH="203040" progId="Equation.3">
                  <p:embed/>
                </p:oleObj>
              </mc:Choice>
              <mc:Fallback>
                <p:oleObj name="Equation" r:id="rId5" imgW="311148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66800"/>
                        <a:ext cx="816768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4800600" y="3581400"/>
            <a:ext cx="41148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304800" y="1752600"/>
          <a:ext cx="8458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7" imgW="3340080" imgH="203040" progId="Equation.3">
                  <p:embed/>
                </p:oleObj>
              </mc:Choice>
              <mc:Fallback>
                <p:oleObj name="Equation" r:id="rId7" imgW="334008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752600"/>
                        <a:ext cx="84582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תחשיב יחסים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תחשיב יחסים הוא שפה פורמלית נוספת לביצוע שאילתות על מסד הנתונים.</a:t>
            </a:r>
          </a:p>
          <a:p>
            <a:pPr algn="r" rtl="1"/>
            <a:r>
              <a:rPr lang="he-IL" dirty="0" smtClean="0"/>
              <a:t>בניגוד לאלגברת יחסים, תחשיב יחסים הוא שפה </a:t>
            </a:r>
            <a:r>
              <a:rPr lang="he-IL" b="1" dirty="0" smtClean="0"/>
              <a:t>הצהרתית</a:t>
            </a:r>
            <a:r>
              <a:rPr lang="he-IL" dirty="0" smtClean="0"/>
              <a:t> בה מסתכלים על היחסים כעל טענות לוגיות שיכולות להיות נכונות או לא נכונות.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2971800"/>
          <a:ext cx="3810000" cy="10972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70000"/>
                <a:gridCol w="1270000"/>
                <a:gridCol w="1270000"/>
              </a:tblGrid>
              <a:tr h="28956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City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Sname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Sid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Tel Aviv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David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111</a:t>
                      </a:r>
                      <a:endParaRPr lang="he-IL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Haifa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Yossi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222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3276600"/>
          <a:ext cx="3810000" cy="14630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70000"/>
                <a:gridCol w="1270000"/>
                <a:gridCol w="1270000"/>
              </a:tblGrid>
              <a:tr h="28956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Quantity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Pid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Sid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50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111</a:t>
                      </a:r>
                      <a:endParaRPr lang="he-IL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90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222</a:t>
                      </a:r>
                      <a:endParaRPr lang="he-IL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40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222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29200" y="5029200"/>
          <a:ext cx="3810000" cy="11125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70000"/>
                <a:gridCol w="1270000"/>
                <a:gridCol w="1270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Color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Pname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Pid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Green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Table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Chair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71600" y="2743200"/>
            <a:ext cx="1600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Delivery</a:t>
            </a:r>
            <a:endParaRPr lang="he-IL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019800" y="4495800"/>
            <a:ext cx="1600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Product</a:t>
            </a:r>
            <a:endParaRPr lang="he-IL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2438400"/>
            <a:ext cx="1600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Supplier</a:t>
            </a:r>
            <a:endParaRPr lang="he-IL" sz="2800" dirty="0"/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304800" y="304800"/>
          <a:ext cx="38401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3" imgW="1422360" imgH="253800" progId="Equation.3">
                  <p:embed/>
                </p:oleObj>
              </mc:Choice>
              <mc:Fallback>
                <p:oleObj name="Equation" r:id="rId3" imgW="142236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04800"/>
                        <a:ext cx="384016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/>
          <p:cNvSpPr/>
          <p:nvPr/>
        </p:nvSpPr>
        <p:spPr>
          <a:xfrm>
            <a:off x="609600" y="4267200"/>
            <a:ext cx="41148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381000" y="1066800"/>
          <a:ext cx="81676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5" imgW="3111480" imgH="203040" progId="Equation.3">
                  <p:embed/>
                </p:oleObj>
              </mc:Choice>
              <mc:Fallback>
                <p:oleObj name="Equation" r:id="rId5" imgW="311148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66800"/>
                        <a:ext cx="816768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4800600" y="3581400"/>
            <a:ext cx="41148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304800" y="1752600"/>
          <a:ext cx="8458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7" imgW="3340080" imgH="203040" progId="Equation.3">
                  <p:embed/>
                </p:oleObj>
              </mc:Choice>
              <mc:Fallback>
                <p:oleObj name="Equation" r:id="rId7" imgW="334008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752600"/>
                        <a:ext cx="84582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Oval 13"/>
          <p:cNvSpPr/>
          <p:nvPr/>
        </p:nvSpPr>
        <p:spPr>
          <a:xfrm>
            <a:off x="4800600" y="5257800"/>
            <a:ext cx="41148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533400" y="2362200"/>
          <a:ext cx="27987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9" imgW="1104840" imgH="203040" progId="Equation.3">
                  <p:embed/>
                </p:oleObj>
              </mc:Choice>
              <mc:Fallback>
                <p:oleObj name="Equation" r:id="rId9" imgW="110484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362200"/>
                        <a:ext cx="2798763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066800" y="5486400"/>
          <a:ext cx="14478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pid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529114" y="4376058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4335E-6 L -0.0974 0.2124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0" y="1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r" rtl="1"/>
            <a:r>
              <a:rPr lang="he-IL" dirty="0" smtClean="0"/>
              <a:t>כתבו שאילתה שמוצאת שמות מוצרים שמופיעים בשני צבעים לפחות.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04800" y="1371600"/>
          <a:ext cx="5486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3" imgW="1828800" imgH="253800" progId="Equation.3">
                  <p:embed/>
                </p:oleObj>
              </mc:Choice>
              <mc:Fallback>
                <p:oleObj name="Equation" r:id="rId3" imgW="182880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71600"/>
                        <a:ext cx="54864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93725" y="2057400"/>
          <a:ext cx="83375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5" imgW="3149280" imgH="431640" progId="Equation.3">
                  <p:embed/>
                </p:oleObj>
              </mc:Choice>
              <mc:Fallback>
                <p:oleObj name="Equation" r:id="rId5" imgW="314928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2057400"/>
                        <a:ext cx="833755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229600" cy="3505200"/>
          </a:xfrm>
        </p:spPr>
        <p:txBody>
          <a:bodyPr/>
          <a:lstStyle/>
          <a:p>
            <a:pPr algn="r" rtl="1"/>
            <a:r>
              <a:rPr lang="he-IL" dirty="0" smtClean="0"/>
              <a:t>כתבו שאילתה שמוצאת פרטי משלוחים שסופקו בכמות מקסימלית.</a:t>
            </a:r>
          </a:p>
          <a:p>
            <a:pPr algn="r" rtl="1"/>
            <a:r>
              <a:rPr lang="he-IL" dirty="0" smtClean="0"/>
              <a:t>מה צריך להוכיח?</a:t>
            </a:r>
          </a:p>
          <a:p>
            <a:pPr lvl="1" algn="r" rtl="1"/>
            <a:r>
              <a:rPr lang="he-IL" dirty="0" smtClean="0"/>
              <a:t>שקיימת שורה בטבלת </a:t>
            </a:r>
            <a:r>
              <a:rPr lang="en-US" dirty="0" smtClean="0"/>
              <a:t>Delivery</a:t>
            </a:r>
            <a:r>
              <a:rPr lang="he-IL" dirty="0" smtClean="0"/>
              <a:t> וגם</a:t>
            </a:r>
          </a:p>
          <a:p>
            <a:pPr lvl="1" algn="r" rtl="1"/>
            <a:r>
              <a:rPr lang="he-IL" dirty="0" smtClean="0"/>
              <a:t>שלא קיימת אף שורה אחרת ב-</a:t>
            </a:r>
            <a:r>
              <a:rPr lang="en-US" dirty="0" smtClean="0"/>
              <a:t>Delivery</a:t>
            </a:r>
            <a:r>
              <a:rPr lang="he-IL" dirty="0" smtClean="0"/>
              <a:t> שהכמות בה יותר גדולה מהכמות בשורה הראשונה.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49704" y="4038600"/>
          <a:ext cx="7976937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3" imgW="2971800" imgH="482400" progId="Equation.3">
                  <p:embed/>
                </p:oleObj>
              </mc:Choice>
              <mc:Fallback>
                <p:oleObj name="Equation" r:id="rId3" imgW="297180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704" y="4038600"/>
                        <a:ext cx="7976937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r" rtl="1"/>
            <a:r>
              <a:rPr lang="he-IL" dirty="0" smtClean="0"/>
              <a:t>דרך אחרת לבצע את אותה שאילתה: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838200" y="1524000"/>
          <a:ext cx="773831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3" imgW="2882880" imgH="482400" progId="Equation.3">
                  <p:embed/>
                </p:oleObj>
              </mc:Choice>
              <mc:Fallback>
                <p:oleObj name="Equation" r:id="rId3" imgW="288288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773831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r" rtl="1"/>
            <a:r>
              <a:rPr lang="he-IL" dirty="0" smtClean="0"/>
              <a:t>כתבו שאילתה שמחזירה לכל ספק את מספרו ואת הכמות המקסימלית שבה הוא מספק מוצר כלשהו.</a:t>
            </a:r>
          </a:p>
          <a:p>
            <a:pPr algn="r" rtl="1"/>
            <a:r>
              <a:rPr lang="he-IL" dirty="0" smtClean="0"/>
              <a:t>מה צריך להוכיח?</a:t>
            </a:r>
          </a:p>
          <a:p>
            <a:pPr lvl="1" algn="r" rtl="1"/>
            <a:r>
              <a:rPr lang="he-IL" dirty="0" smtClean="0"/>
              <a:t>שקיימת שורה ב-</a:t>
            </a:r>
            <a:r>
              <a:rPr lang="en-US" dirty="0" smtClean="0"/>
              <a:t>Delivery</a:t>
            </a:r>
            <a:r>
              <a:rPr lang="he-IL" dirty="0" smtClean="0"/>
              <a:t> וגם</a:t>
            </a:r>
          </a:p>
          <a:p>
            <a:pPr lvl="1" algn="r" rtl="1"/>
            <a:r>
              <a:rPr lang="he-IL" dirty="0" smtClean="0"/>
              <a:t>שעבור כל שורה אחרת ב-</a:t>
            </a:r>
            <a:r>
              <a:rPr lang="en-US" dirty="0" smtClean="0"/>
              <a:t>Delivery</a:t>
            </a:r>
            <a:r>
              <a:rPr lang="he-IL" dirty="0" smtClean="0"/>
              <a:t>, אם זה אותו מספר ספק, אז הכמות בשורה השניה קטנה מהכמות בשורה הראשונה.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38400" y="2514600"/>
            <a:ext cx="6858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85800" y="3581399"/>
          <a:ext cx="4663452" cy="609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3" imgW="1942920" imgH="253800" progId="Equation.3">
                  <p:embed/>
                </p:oleObj>
              </mc:Choice>
              <mc:Fallback>
                <p:oleObj name="Equation" r:id="rId3" imgW="194292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81399"/>
                        <a:ext cx="4663452" cy="6096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62000" y="4191000"/>
          <a:ext cx="63436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5" imgW="2819160" imgH="203040" progId="Equation.3">
                  <p:embed/>
                </p:oleObj>
              </mc:Choice>
              <mc:Fallback>
                <p:oleObj name="Equation" r:id="rId5" imgW="281916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91000"/>
                        <a:ext cx="63436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525" y="4724400"/>
          <a:ext cx="9134475" cy="448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7" imgW="4140000" imgH="203040" progId="Equation.3">
                  <p:embed/>
                </p:oleObj>
              </mc:Choice>
              <mc:Fallback>
                <p:oleObj name="Equation" r:id="rId7" imgW="414000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" y="4724400"/>
                        <a:ext cx="9134475" cy="4483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 smtClean="0"/>
              <a:t>כתבו שאילתה שמוצאת את שמות הערים שבהן כל הספקים סיפקו את כל המוצרים שסיפק ספק מספר 111.</a:t>
            </a:r>
          </a:p>
          <a:p>
            <a:pPr algn="r" rtl="1"/>
            <a:r>
              <a:rPr lang="he-IL" dirty="0" smtClean="0"/>
              <a:t>מה צריך להוכיח?</a:t>
            </a:r>
          </a:p>
          <a:p>
            <a:pPr lvl="1" algn="r" rtl="1"/>
            <a:r>
              <a:rPr lang="he-IL" dirty="0" smtClean="0"/>
              <a:t>עבור כל שורה ב-</a:t>
            </a:r>
            <a:r>
              <a:rPr lang="en-US" dirty="0" smtClean="0"/>
              <a:t>Delivery</a:t>
            </a:r>
            <a:r>
              <a:rPr lang="he-IL" dirty="0" smtClean="0"/>
              <a:t>, וכל שורה ב-</a:t>
            </a:r>
            <a:r>
              <a:rPr lang="en-US" dirty="0" smtClean="0"/>
              <a:t>Supplier</a:t>
            </a:r>
            <a:endParaRPr lang="he-IL" dirty="0" smtClean="0"/>
          </a:p>
          <a:p>
            <a:pPr lvl="1" algn="r" rtl="1"/>
            <a:r>
              <a:rPr lang="he-IL" dirty="0" smtClean="0"/>
              <a:t>אם מספר הספק ב-</a:t>
            </a:r>
            <a:r>
              <a:rPr lang="en-US" dirty="0" smtClean="0"/>
              <a:t>Delivery</a:t>
            </a:r>
            <a:r>
              <a:rPr lang="he-IL" dirty="0" smtClean="0"/>
              <a:t> הוא 111 אזי קיימת שורה אחרת ב-</a:t>
            </a:r>
            <a:r>
              <a:rPr lang="en-US" dirty="0" smtClean="0"/>
              <a:t>Delivery</a:t>
            </a:r>
            <a:r>
              <a:rPr lang="he-IL" dirty="0" smtClean="0"/>
              <a:t> שמספר הספק שלה הוא אחר, אבל מספק אותו מוצר.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28600" y="228600"/>
          <a:ext cx="740283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3" imgW="2552400" imgH="253800" progId="Equation.3">
                  <p:embed/>
                </p:oleObj>
              </mc:Choice>
              <mc:Fallback>
                <p:oleObj name="Equation" r:id="rId3" imgW="255240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8600"/>
                        <a:ext cx="740283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9600" y="990600"/>
          <a:ext cx="52038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Equation" r:id="rId5" imgW="1892160" imgH="203040" progId="Equation.3">
                  <p:embed/>
                </p:oleObj>
              </mc:Choice>
              <mc:Fallback>
                <p:oleObj name="Equation" r:id="rId5" imgW="189216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90600"/>
                        <a:ext cx="5203825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09600" y="1600200"/>
          <a:ext cx="5600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Equation" r:id="rId7" imgW="2133360" imgH="203040" progId="Equation.3">
                  <p:embed/>
                </p:oleObj>
              </mc:Choice>
              <mc:Fallback>
                <p:oleObj name="Equation" r:id="rId7" imgW="213336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00200"/>
                        <a:ext cx="5600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0" y="2209800"/>
          <a:ext cx="91011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quation" r:id="rId9" imgW="3466800" imgH="203040" progId="Equation.3">
                  <p:embed/>
                </p:oleObj>
              </mc:Choice>
              <mc:Fallback>
                <p:oleObj name="Equation" r:id="rId9" imgW="346680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09800"/>
                        <a:ext cx="910113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תחשיב לפי תחומים/תכונות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בתחשיב לפי תחומים, כל משתנה מייצג תכונה בודדת, ולא שורה שלמה.</a:t>
            </a:r>
          </a:p>
          <a:p>
            <a:pPr algn="r" rtl="1"/>
            <a:r>
              <a:rPr lang="he-IL" dirty="0" smtClean="0"/>
              <a:t>גם פה הרעיון הוא למצוא נוסחה לוגית שצריך להוכיח.</a:t>
            </a:r>
          </a:p>
          <a:p>
            <a:pPr algn="r" rtl="1"/>
            <a:r>
              <a:rPr lang="he-IL" dirty="0" smtClean="0"/>
              <a:t>השאילתה הבאה מוצאת את שמות הספקים שקיימים: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4953000"/>
          <a:ext cx="898398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3" imgW="3327120" imgH="253800" progId="Equation.3">
                  <p:embed/>
                </p:oleObj>
              </mc:Choice>
              <mc:Fallback>
                <p:oleObj name="Equation" r:id="rId3" imgW="332712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953000"/>
                        <a:ext cx="898398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r" rtl="1"/>
            <a:r>
              <a:rPr lang="he-IL" dirty="0" smtClean="0"/>
              <a:t>השאילתה הבאה מוצאת את שמות הספקים שגרים בחיפה:</a:t>
            </a:r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דרך אחרת: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-12031" y="1447800"/>
          <a:ext cx="840606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3" imgW="3327120" imgH="482400" progId="Equation.3">
                  <p:embed/>
                </p:oleObj>
              </mc:Choice>
              <mc:Fallback>
                <p:oleObj name="Equation" r:id="rId3" imgW="332712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2031" y="1447800"/>
                        <a:ext cx="8406063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0" y="3733800"/>
          <a:ext cx="786384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5" imgW="3276360" imgH="253800" progId="Equation.3">
                  <p:embed/>
                </p:oleObj>
              </mc:Choice>
              <mc:Fallback>
                <p:oleObj name="Equation" r:id="rId5" imgW="327636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733800"/>
                        <a:ext cx="786384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 smtClean="0"/>
              <a:t>השאילתה הבאה מוצאת את שמות הספקים שסיפקו חלקים ירוקים: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-68263" y="1447800"/>
          <a:ext cx="9053513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Equation" r:id="rId3" imgW="3327120" imgH="253800" progId="Equation.3">
                  <p:embed/>
                </p:oleObj>
              </mc:Choice>
              <mc:Fallback>
                <p:oleObj name="Equation" r:id="rId3" imgW="332712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8263" y="1447800"/>
                        <a:ext cx="9053513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0850" y="2133600"/>
          <a:ext cx="84518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5" imgW="3073320" imgH="203040" progId="Equation.3">
                  <p:embed/>
                </p:oleObj>
              </mc:Choice>
              <mc:Fallback>
                <p:oleObj name="Equation" r:id="rId5" imgW="307332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2133600"/>
                        <a:ext cx="845185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57200" y="2819400"/>
          <a:ext cx="7823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7" imgW="2844720" imgH="203040" progId="Equation.3">
                  <p:embed/>
                </p:oleObj>
              </mc:Choice>
              <mc:Fallback>
                <p:oleObj name="Equation" r:id="rId7" imgW="284472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19400"/>
                        <a:ext cx="78232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שפה פרוצדורלית מול הצהרתית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נניח שנתון מערך </a:t>
            </a:r>
            <a:r>
              <a:rPr lang="en-US" dirty="0" smtClean="0"/>
              <a:t>A</a:t>
            </a:r>
            <a:r>
              <a:rPr lang="he-IL" dirty="0" smtClean="0"/>
              <a:t> ונרצה להדפיס את כל האיברים במערך שגדולים מ-10.</a:t>
            </a:r>
          </a:p>
          <a:p>
            <a:pPr algn="r" rtl="1"/>
            <a:r>
              <a:rPr lang="he-IL" dirty="0" smtClean="0"/>
              <a:t>איך נעשה זאת בצורה פרוצדורלית?</a:t>
            </a:r>
          </a:p>
          <a:p>
            <a:pPr algn="l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= 0 to </a:t>
            </a:r>
            <a:r>
              <a:rPr lang="en-US" dirty="0" err="1" smtClean="0"/>
              <a:t>A.length</a:t>
            </a:r>
            <a:endParaRPr lang="en-US" dirty="0" smtClean="0"/>
          </a:p>
          <a:p>
            <a:pPr algn="l">
              <a:buNone/>
            </a:pPr>
            <a:r>
              <a:rPr lang="en-US" dirty="0" smtClean="0"/>
              <a:t>	if(a[</a:t>
            </a:r>
            <a:r>
              <a:rPr lang="en-US" dirty="0" err="1" smtClean="0"/>
              <a:t>i</a:t>
            </a:r>
            <a:r>
              <a:rPr lang="en-US" dirty="0" smtClean="0"/>
              <a:t>] &gt; 10)</a:t>
            </a:r>
          </a:p>
          <a:p>
            <a:pPr algn="l">
              <a:buNone/>
            </a:pPr>
            <a:r>
              <a:rPr lang="en-US" dirty="0" smtClean="0"/>
              <a:t>		print a[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r" rtl="1"/>
            <a:r>
              <a:rPr lang="he-IL" dirty="0" smtClean="0"/>
              <a:t>השאילתה הבאה מוצאת את שמות הספקים שסיפקו כל רכיב קיים:</a:t>
            </a:r>
          </a:p>
          <a:p>
            <a:pPr algn="r" rtl="1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" y="1600199"/>
          <a:ext cx="8483600" cy="647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3" imgW="3327120" imgH="253800" progId="Equation.3">
                  <p:embed/>
                </p:oleObj>
              </mc:Choice>
              <mc:Fallback>
                <p:oleObj name="Equation" r:id="rId3" imgW="332712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00199"/>
                        <a:ext cx="8483600" cy="6476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60463" y="2209800"/>
          <a:ext cx="74390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5" imgW="2705040" imgH="203040" progId="Equation.3">
                  <p:embed/>
                </p:oleObj>
              </mc:Choice>
              <mc:Fallback>
                <p:oleObj name="Equation" r:id="rId5" imgW="270504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2209800"/>
                        <a:ext cx="7439025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19200" y="2819400"/>
          <a:ext cx="5483226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7" imgW="1993680" imgH="203040" progId="Equation.3">
                  <p:embed/>
                </p:oleObj>
              </mc:Choice>
              <mc:Fallback>
                <p:oleObj name="Equation" r:id="rId7" imgW="199368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19400"/>
                        <a:ext cx="5483226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r" rtl="1"/>
            <a:r>
              <a:rPr lang="he-IL" dirty="0" smtClean="0"/>
              <a:t>כתבו שאילתה שמוצאת את שמות הערים שכל ספק בהן סיפק מוצרים בשתי כמויות שונות לכל היותר.</a:t>
            </a:r>
          </a:p>
          <a:p>
            <a:pPr algn="r" rtl="1"/>
            <a:r>
              <a:rPr lang="he-IL" dirty="0" smtClean="0"/>
              <a:t>מה צריך להוכיח?</a:t>
            </a:r>
          </a:p>
          <a:p>
            <a:pPr lvl="1" algn="r" rtl="1"/>
            <a:r>
              <a:rPr lang="he-IL" dirty="0" smtClean="0"/>
              <a:t>בהנתן עיר מסויימת</a:t>
            </a:r>
          </a:p>
          <a:p>
            <a:pPr lvl="1" algn="r" rtl="1"/>
            <a:r>
              <a:rPr lang="he-IL" dirty="0" smtClean="0"/>
              <a:t>לא קיים ספק באותה עיר שסיפק מוצרים בשלוש כמויות שונות.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28600" y="457200"/>
          <a:ext cx="713232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Equation" r:id="rId3" imgW="2641320" imgH="253800" progId="Equation.3">
                  <p:embed/>
                </p:oleObj>
              </mc:Choice>
              <mc:Fallback>
                <p:oleObj name="Equation" r:id="rId3" imgW="264132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57200"/>
                        <a:ext cx="713232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4400" y="1066800"/>
          <a:ext cx="6565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5" imgW="2387520" imgH="203040" progId="Equation.3">
                  <p:embed/>
                </p:oleObj>
              </mc:Choice>
              <mc:Fallback>
                <p:oleObj name="Equation" r:id="rId5" imgW="238752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65659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90600" y="1600200"/>
          <a:ext cx="48545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Equation" r:id="rId7" imgW="1765080" imgH="203040" progId="Equation.3">
                  <p:embed/>
                </p:oleObj>
              </mc:Choice>
              <mc:Fallback>
                <p:oleObj name="Equation" r:id="rId7" imgW="176508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00200"/>
                        <a:ext cx="4854575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90600" y="2286000"/>
          <a:ext cx="5426528" cy="25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Equation" r:id="rId9" imgW="1892160" imgH="888840" progId="Equation.3">
                  <p:embed/>
                </p:oleObj>
              </mc:Choice>
              <mc:Fallback>
                <p:oleObj name="Equation" r:id="rId9" imgW="1892160" imgH="8888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86000"/>
                        <a:ext cx="5426528" cy="2549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 smtClean="0"/>
              <a:t>איך נכתוב את אותה שאילתה לפי שורות?</a:t>
            </a:r>
          </a:p>
          <a:p>
            <a:pPr algn="r" rtl="1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7200" y="1066800"/>
          <a:ext cx="710819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Equation" r:id="rId3" imgW="2450880" imgH="253800" progId="Equation.3">
                  <p:embed/>
                </p:oleObj>
              </mc:Choice>
              <mc:Fallback>
                <p:oleObj name="Equation" r:id="rId3" imgW="245088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66800"/>
                        <a:ext cx="710819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219200" y="1752600"/>
          <a:ext cx="7334250" cy="651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Equation" r:id="rId5" imgW="2286000" imgH="203040" progId="Equation.3">
                  <p:embed/>
                </p:oleObj>
              </mc:Choice>
              <mc:Fallback>
                <p:oleObj name="Equation" r:id="rId5" imgW="228600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752600"/>
                        <a:ext cx="7334250" cy="6519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95400" y="2514600"/>
          <a:ext cx="658233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Equation" r:id="rId7" imgW="2514600" imgH="431640" progId="Equation.3">
                  <p:embed/>
                </p:oleObj>
              </mc:Choice>
              <mc:Fallback>
                <p:oleObj name="Equation" r:id="rId7" imgW="251460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14600"/>
                        <a:ext cx="6582335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371600" y="3657600"/>
          <a:ext cx="4887056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Equation" r:id="rId9" imgW="1841400" imgH="660240" progId="Equation.3">
                  <p:embed/>
                </p:oleObj>
              </mc:Choice>
              <mc:Fallback>
                <p:oleObj name="Equation" r:id="rId9" imgW="1841400" imgH="660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657600"/>
                        <a:ext cx="4887056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שפה פרוצדורלית מול שפה הצהרתית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איך נבצע את אותה משימה בצורה הצהרתית?</a:t>
            </a:r>
          </a:p>
          <a:p>
            <a:pPr algn="l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981200" y="2362200"/>
          <a:ext cx="52895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1511280" imgH="253800" progId="Equation.3">
                  <p:embed/>
                </p:oleObj>
              </mc:Choice>
              <mc:Fallback>
                <p:oleObj name="Equation" r:id="rId3" imgW="151128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362200"/>
                        <a:ext cx="528955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ight Brace 6"/>
          <p:cNvSpPr/>
          <p:nvPr/>
        </p:nvSpPr>
        <p:spPr>
          <a:xfrm rot="5400000">
            <a:off x="5448300" y="1866900"/>
            <a:ext cx="228600" cy="2895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1600200" y="3581400"/>
            <a:ext cx="6705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אנחנו מנסחים מהם התנאים שצריכים להתקיים עבור הפלט, אבל לא מנסחים </a:t>
            </a:r>
            <a:r>
              <a:rPr lang="he-IL" sz="2800" b="1" dirty="0" smtClean="0"/>
              <a:t>איך</a:t>
            </a:r>
            <a:r>
              <a:rPr lang="he-IL" sz="2800" dirty="0" smtClean="0"/>
              <a:t> להשיג את הפלט.</a:t>
            </a:r>
            <a:endParaRPr lang="he-IL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 smtClean="0"/>
              <a:t>באלגברת יחסים השאילתות בנויות כמו אלגוריתם – התוצאה של אופרטור משמשת כקלט לאופרטור הבא. </a:t>
            </a:r>
          </a:p>
          <a:p>
            <a:pPr algn="r" rtl="1"/>
            <a:r>
              <a:rPr lang="he-IL" dirty="0" smtClean="0"/>
              <a:t>השאילתה בעצם מפרטת מה הצעדים שצריך לבצע כדי להשיג את הקלט: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בתחשיב יחסים נגדיר איך הפלט אמור להיראות בנוסחה לוגית, כך שכל שורה בתוצאה תקיים את התנאים הלוגיים.</a:t>
            </a:r>
          </a:p>
          <a:p>
            <a:pPr algn="r" rtl="1"/>
            <a:r>
              <a:rPr lang="he-IL" dirty="0" smtClean="0"/>
              <a:t>הפלט יהיה אוסף </a:t>
            </a:r>
            <a:r>
              <a:rPr lang="he-IL" b="1" dirty="0" smtClean="0"/>
              <a:t>כל</a:t>
            </a:r>
            <a:r>
              <a:rPr lang="he-IL" dirty="0" smtClean="0"/>
              <a:t> ההצבות האפשריות שנותנות ערך אמת לנוסחה.</a:t>
            </a:r>
          </a:p>
          <a:p>
            <a:pPr algn="l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62000" y="2590800"/>
          <a:ext cx="241088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850680" imgH="228600" progId="Equation.3">
                  <p:embed/>
                </p:oleObj>
              </mc:Choice>
              <mc:Fallback>
                <p:oleObj name="Equation" r:id="rId3" imgW="85068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90800"/>
                        <a:ext cx="2410883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תחשיב יחסים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ישנן שתי גרסאות של תחשיב יחסים – </a:t>
            </a:r>
          </a:p>
          <a:p>
            <a:pPr lvl="1" algn="r" rtl="1"/>
            <a:r>
              <a:rPr lang="he-IL" dirty="0" smtClean="0"/>
              <a:t>תחשיב לפי שורות – כל משתנה מייצג שורה שלמה ביחס.</a:t>
            </a:r>
          </a:p>
          <a:p>
            <a:pPr lvl="1" algn="r" rtl="1"/>
            <a:r>
              <a:rPr lang="he-IL" dirty="0" smtClean="0"/>
              <a:t>תחשיב לפי תכונות (תחומים) – כל משתנה מייצג תכונה בודדת.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תחשיב לפי שורות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שאילתה בתחשיב יחסים לפי שורות היא ביטוי מהצורה:</a:t>
            </a:r>
          </a:p>
          <a:p>
            <a:pPr algn="r" rtl="1">
              <a:buNone/>
            </a:pPr>
            <a:r>
              <a:rPr lang="he-IL" dirty="0" smtClean="0"/>
              <a:t>כאשר </a:t>
            </a:r>
            <a:r>
              <a:rPr lang="en-US" dirty="0" smtClean="0"/>
              <a:t>t</a:t>
            </a:r>
            <a:r>
              <a:rPr lang="he-IL" dirty="0" smtClean="0"/>
              <a:t> מייצג שורה ביחס התוצאה, </a:t>
            </a:r>
            <a:r>
              <a:rPr lang="en-US" dirty="0" smtClean="0"/>
              <a:t>A1…</a:t>
            </a:r>
            <a:r>
              <a:rPr lang="en-US" dirty="0" err="1" smtClean="0"/>
              <a:t>Ak</a:t>
            </a:r>
            <a:r>
              <a:rPr lang="he-IL" dirty="0" smtClean="0"/>
              <a:t> הם שמות של תכונות ו-      הוא נוסחה בתחשיב יחסים.</a:t>
            </a:r>
          </a:p>
          <a:p>
            <a:pPr algn="l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429000" y="1981200"/>
          <a:ext cx="3200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1143000" imgH="253800" progId="Equation.3">
                  <p:embed/>
                </p:oleObj>
              </mc:Choice>
              <mc:Fallback>
                <p:oleObj name="Equation" r:id="rId3" imgW="114300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81200"/>
                        <a:ext cx="32004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648200" y="3200400"/>
          <a:ext cx="527050" cy="622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5" imgW="139680" imgH="164880" progId="Equation.3">
                  <p:embed/>
                </p:oleObj>
              </mc:Choice>
              <mc:Fallback>
                <p:oleObj name="Equation" r:id="rId5" imgW="139680" imgH="164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200400"/>
                        <a:ext cx="527050" cy="6228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נוסחה אטומית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נוסחה אטומית בתחשיב היא ביטוי בעל אחת משלוש הצורות הבאות:</a:t>
            </a:r>
          </a:p>
          <a:p>
            <a:pPr lvl="1" algn="r" rtl="1"/>
            <a:r>
              <a:rPr lang="he-IL" dirty="0" smtClean="0"/>
              <a:t>            כאשר </a:t>
            </a:r>
            <a:r>
              <a:rPr lang="en-US" dirty="0" smtClean="0"/>
              <a:t>s</a:t>
            </a:r>
            <a:r>
              <a:rPr lang="he-IL" dirty="0" smtClean="0"/>
              <a:t> הוא משתנה שורה ו-</a:t>
            </a:r>
            <a:r>
              <a:rPr lang="en-US" dirty="0" smtClean="0"/>
              <a:t>r</a:t>
            </a:r>
            <a:r>
              <a:rPr lang="he-IL" dirty="0" smtClean="0"/>
              <a:t> הוא יחס.</a:t>
            </a:r>
          </a:p>
          <a:p>
            <a:pPr lvl="1" algn="r" rtl="1"/>
            <a:r>
              <a:rPr lang="en-US" dirty="0" smtClean="0"/>
              <a:t>u[X]=v[Y]</a:t>
            </a:r>
            <a:r>
              <a:rPr lang="he-IL" dirty="0" smtClean="0"/>
              <a:t> כאשר </a:t>
            </a:r>
            <a:r>
              <a:rPr lang="en-US" dirty="0" smtClean="0"/>
              <a:t>u, v</a:t>
            </a:r>
            <a:r>
              <a:rPr lang="he-IL" dirty="0" smtClean="0"/>
              <a:t> הם משתני שורה, </a:t>
            </a:r>
            <a:r>
              <a:rPr lang="en-US" dirty="0" smtClean="0"/>
              <a:t>X</a:t>
            </a:r>
            <a:r>
              <a:rPr lang="he-IL" dirty="0" smtClean="0"/>
              <a:t> היא תכונה ב-</a:t>
            </a:r>
            <a:r>
              <a:rPr lang="en-US" dirty="0" smtClean="0"/>
              <a:t>u</a:t>
            </a:r>
            <a:r>
              <a:rPr lang="he-IL" dirty="0" smtClean="0"/>
              <a:t> ו-</a:t>
            </a:r>
            <a:r>
              <a:rPr lang="en-US" dirty="0" smtClean="0"/>
              <a:t>Y</a:t>
            </a:r>
            <a:r>
              <a:rPr lang="he-IL" dirty="0" smtClean="0"/>
              <a:t> היא תכונה ב-</a:t>
            </a:r>
            <a:r>
              <a:rPr lang="en-US" dirty="0" smtClean="0"/>
              <a:t>v</a:t>
            </a:r>
            <a:r>
              <a:rPr lang="he-IL" dirty="0" smtClean="0"/>
              <a:t>. תחומי התכונות צריכים להיות באותו תחום הגדרה. במקום שוויון ניתן להשתמש בכל סימן ידוע אחר (גדול, קטן, וכו').</a:t>
            </a:r>
          </a:p>
          <a:p>
            <a:pPr lvl="1" algn="r" rtl="1"/>
            <a:r>
              <a:rPr lang="en-US" dirty="0" smtClean="0"/>
              <a:t>u[X] = c</a:t>
            </a:r>
            <a:r>
              <a:rPr lang="he-IL" dirty="0" smtClean="0"/>
              <a:t> – כאשר </a:t>
            </a:r>
            <a:r>
              <a:rPr lang="en-US" dirty="0" smtClean="0"/>
              <a:t>c</a:t>
            </a:r>
            <a:r>
              <a:rPr lang="he-IL" dirty="0" smtClean="0"/>
              <a:t> הוא קבוע.</a:t>
            </a:r>
          </a:p>
          <a:p>
            <a:pPr lvl="1"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781800" y="2743200"/>
          <a:ext cx="106564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330120" imgH="139680" progId="Equation.3">
                  <p:embed/>
                </p:oleObj>
              </mc:Choice>
              <mc:Fallback>
                <p:oleObj name="Equation" r:id="rId3" imgW="330120" imgH="1396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743200"/>
                        <a:ext cx="106564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 smtClean="0"/>
              <a:t>ניתן להרכיב נוסחאות מורכבות יותר ע"י שימוש באופרטורים</a:t>
            </a:r>
          </a:p>
          <a:p>
            <a:pPr algn="r" rtl="1"/>
            <a:r>
              <a:rPr lang="he-IL" dirty="0" smtClean="0"/>
              <a:t>טווח של כמת הוא תת הנוסחה המופיעה בין סוגריים, החל מהסוגר השמאלי המופיע מיד אחרי הכמת, ועד לסוגר הימני המתאים לו. </a:t>
            </a:r>
          </a:p>
          <a:p>
            <a:pPr algn="r" rtl="1"/>
            <a:r>
              <a:rPr lang="he-IL" b="1" dirty="0" smtClean="0"/>
              <a:t>משתנה קשור</a:t>
            </a:r>
            <a:r>
              <a:rPr lang="he-IL" dirty="0" smtClean="0"/>
              <a:t> הוא משתנה המופיע בצמוד לכמת.</a:t>
            </a:r>
          </a:p>
          <a:p>
            <a:pPr algn="r" rtl="1"/>
            <a:r>
              <a:rPr lang="he-IL" b="1" dirty="0" smtClean="0"/>
              <a:t>משתנה חופשי</a:t>
            </a:r>
            <a:r>
              <a:rPr lang="he-IL" dirty="0" smtClean="0"/>
              <a:t> הוא משתנה שאינו קשור.</a:t>
            </a:r>
            <a:endParaRPr lang="he-I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114800" y="914400"/>
          <a:ext cx="21415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3" imgW="901440" imgH="203040" progId="Equation.3">
                  <p:embed/>
                </p:oleObj>
              </mc:Choice>
              <mc:Fallback>
                <p:oleObj name="Equation" r:id="rId3" imgW="90144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914400"/>
                        <a:ext cx="21415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1034</Words>
  <Application>Microsoft Office PowerPoint</Application>
  <PresentationFormat>On-screen Show (4:3)</PresentationFormat>
  <Paragraphs>225</Paragraphs>
  <Slides>33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Equation</vt:lpstr>
      <vt:lpstr>תחשיב יחסים</vt:lpstr>
      <vt:lpstr>תחשיב יחסים</vt:lpstr>
      <vt:lpstr>שפה פרוצדורלית מול הצהרתית</vt:lpstr>
      <vt:lpstr>שפה פרוצדורלית מול שפה הצהרתית</vt:lpstr>
      <vt:lpstr>PowerPoint Presentation</vt:lpstr>
      <vt:lpstr>תחשיב יחסים</vt:lpstr>
      <vt:lpstr>תחשיב לפי שורות</vt:lpstr>
      <vt:lpstr>נוסחה אטומית</vt:lpstr>
      <vt:lpstr>PowerPoint Presentation</vt:lpstr>
      <vt:lpstr>מסד נתונים לדוגמא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תחשיב לפי תחומים/תכונות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תחשיב יחסים</dc:title>
  <dc:creator>Shay</dc:creator>
  <cp:lastModifiedBy>user</cp:lastModifiedBy>
  <cp:revision>86</cp:revision>
  <dcterms:created xsi:type="dcterms:W3CDTF">2006-08-16T00:00:00Z</dcterms:created>
  <dcterms:modified xsi:type="dcterms:W3CDTF">2013-05-04T17:12:13Z</dcterms:modified>
</cp:coreProperties>
</file>