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42A945-1950-4E85-910D-B5DEB24D674C}" type="datetimeFigureOut">
              <a:rPr lang="he-IL" smtClean="0"/>
              <a:t>ט"ז/סיון/תשע"ג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AFBFC-DEE0-4E72-AA85-8CB74380D2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4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3D53-18FE-402B-94A1-DC76FF619DD8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7CAF-0810-4855-BA14-2B5EBE8467C1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8C2-CDEF-4C9B-8F2A-CAF5D03F6412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D1B-39E7-4D11-93D6-CF0E1CF86436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8411-E8B9-47E5-8E2F-8B552B822B70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A1A6-9FE2-445B-9E19-CCF69DF52C21}" type="datetime1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6B84C-C47D-46FE-8DAC-2884DE9D782B}" type="datetime1">
              <a:rPr lang="en-US" smtClean="0"/>
              <a:t>5/25/2013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A79-2DD7-457D-9CC1-B65D86381EE5}" type="datetime1">
              <a:rPr lang="en-US" smtClean="0"/>
              <a:t>5/25/2013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266-62AD-4126-92C7-EDD667C6575E}" type="datetime1">
              <a:rPr lang="en-US" smtClean="0"/>
              <a:t>5/25/2013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B604-A2D6-405F-9E83-CE37DDA4F446}" type="datetime1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1B88-DB2C-429B-96BB-23E9C6F34D96}" type="datetime1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1120-C8BA-4FF6-8E2E-4572DC2E8839}" type="datetime1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תיכון במסד נתונים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שי תבור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5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5814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האם מתקיים </a:t>
            </a:r>
            <a:r>
              <a:rPr lang="en-US" sz="2800" dirty="0" smtClean="0"/>
              <a:t>A--&gt;C</a:t>
            </a:r>
            <a:r>
              <a:rPr lang="he-IL" sz="2800" dirty="0" smtClean="0"/>
              <a:t>?</a:t>
            </a:r>
            <a:endParaRPr lang="he-IL" sz="2800" dirty="0"/>
          </a:p>
        </p:txBody>
      </p:sp>
      <p:sp>
        <p:nvSpPr>
          <p:cNvPr id="6" name="Oval 5"/>
          <p:cNvSpPr/>
          <p:nvPr/>
        </p:nvSpPr>
        <p:spPr>
          <a:xfrm>
            <a:off x="1828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1828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4876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4876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828800" y="10668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1" name="Oval 10"/>
          <p:cNvSpPr/>
          <p:nvPr/>
        </p:nvSpPr>
        <p:spPr>
          <a:xfrm>
            <a:off x="1828800" y="2895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2" name="Oval 11"/>
          <p:cNvSpPr/>
          <p:nvPr/>
        </p:nvSpPr>
        <p:spPr>
          <a:xfrm>
            <a:off x="1828800" y="2514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3" name="Oval 12"/>
          <p:cNvSpPr/>
          <p:nvPr/>
        </p:nvSpPr>
        <p:spPr>
          <a:xfrm>
            <a:off x="4876800" y="2895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4" name="Oval 13"/>
          <p:cNvSpPr/>
          <p:nvPr/>
        </p:nvSpPr>
        <p:spPr>
          <a:xfrm>
            <a:off x="4876800" y="25146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5" name="Oval 14"/>
          <p:cNvSpPr/>
          <p:nvPr/>
        </p:nvSpPr>
        <p:spPr>
          <a:xfrm>
            <a:off x="4876800" y="1066800"/>
            <a:ext cx="457200" cy="381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4114800"/>
            <a:ext cx="7543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כן, בכל שתי שורות בהן ערך </a:t>
            </a:r>
            <a:r>
              <a:rPr lang="en-US" sz="2800" dirty="0" smtClean="0"/>
              <a:t>A</a:t>
            </a:r>
            <a:r>
              <a:rPr lang="he-IL" sz="2800" dirty="0" smtClean="0"/>
              <a:t> זהה, גם ערך </a:t>
            </a:r>
            <a:r>
              <a:rPr lang="en-US" sz="2800" dirty="0" smtClean="0"/>
              <a:t>C</a:t>
            </a:r>
            <a:r>
              <a:rPr lang="he-IL" sz="2800" dirty="0" smtClean="0"/>
              <a:t> זהה.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48006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האם מתקיים </a:t>
            </a:r>
            <a:r>
              <a:rPr lang="en-US" sz="2800" dirty="0" smtClean="0"/>
              <a:t>A--&gt;D</a:t>
            </a:r>
            <a:r>
              <a:rPr lang="he-IL" sz="2800" dirty="0" smtClean="0"/>
              <a:t>?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5334000"/>
            <a:ext cx="7543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כן, בכל שתי שורות בהן ערך </a:t>
            </a:r>
            <a:r>
              <a:rPr lang="en-US" sz="2800" dirty="0" smtClean="0"/>
              <a:t>A</a:t>
            </a:r>
            <a:r>
              <a:rPr lang="he-IL" sz="2800" dirty="0" smtClean="0"/>
              <a:t> זהה, גם ערך </a:t>
            </a:r>
            <a:r>
              <a:rPr lang="en-US" sz="2800" dirty="0" smtClean="0"/>
              <a:t>D</a:t>
            </a:r>
            <a:r>
              <a:rPr lang="he-IL" sz="2800" dirty="0" smtClean="0"/>
              <a:t> זהה.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5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3581400"/>
            <a:ext cx="3124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האם מתקיים </a:t>
            </a:r>
            <a:r>
              <a:rPr lang="en-US" sz="2800" dirty="0" smtClean="0"/>
              <a:t>C--&gt;A</a:t>
            </a:r>
            <a:r>
              <a:rPr lang="he-IL" sz="2800" dirty="0" smtClean="0"/>
              <a:t>?</a:t>
            </a:r>
            <a:endParaRPr lang="he-IL" sz="2800" dirty="0"/>
          </a:p>
        </p:txBody>
      </p:sp>
      <p:sp>
        <p:nvSpPr>
          <p:cNvPr id="6" name="Oval 5"/>
          <p:cNvSpPr/>
          <p:nvPr/>
        </p:nvSpPr>
        <p:spPr>
          <a:xfrm>
            <a:off x="1828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1828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4876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4876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114800"/>
            <a:ext cx="8534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לא, קיימות שתי שורות בהן ערך </a:t>
            </a:r>
            <a:r>
              <a:rPr lang="en-US" sz="2800" dirty="0" smtClean="0"/>
              <a:t>C</a:t>
            </a:r>
            <a:r>
              <a:rPr lang="he-IL" sz="2800" dirty="0" smtClean="0"/>
              <a:t> זהה אבל ערך </a:t>
            </a:r>
            <a:r>
              <a:rPr lang="en-US" sz="2800" dirty="0" smtClean="0"/>
              <a:t>A</a:t>
            </a:r>
            <a:r>
              <a:rPr lang="he-IL" sz="2800" dirty="0" smtClean="0"/>
              <a:t> לא זהה.</a:t>
            </a:r>
            <a:endParaRPr lang="he-IL" sz="2800" dirty="0"/>
          </a:p>
        </p:txBody>
      </p:sp>
      <p:sp>
        <p:nvSpPr>
          <p:cNvPr id="20" name="Left-Right Arrow 19"/>
          <p:cNvSpPr/>
          <p:nvPr/>
        </p:nvSpPr>
        <p:spPr>
          <a:xfrm>
            <a:off x="2438400" y="1828800"/>
            <a:ext cx="23622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3048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5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00600" y="3581400"/>
            <a:ext cx="3962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האם מתקיים </a:t>
            </a:r>
            <a:r>
              <a:rPr lang="en-US" sz="2800" dirty="0" smtClean="0"/>
              <a:t>BC--&gt;D</a:t>
            </a:r>
            <a:r>
              <a:rPr lang="he-IL" sz="2800" dirty="0" smtClean="0"/>
              <a:t>?</a:t>
            </a:r>
            <a:endParaRPr lang="he-IL" sz="2800" dirty="0"/>
          </a:p>
        </p:txBody>
      </p:sp>
      <p:sp>
        <p:nvSpPr>
          <p:cNvPr id="6" name="Oval 5"/>
          <p:cNvSpPr/>
          <p:nvPr/>
        </p:nvSpPr>
        <p:spPr>
          <a:xfrm>
            <a:off x="6400800" y="6858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6400800" y="13716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200400" y="1371600"/>
            <a:ext cx="2133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3200400" y="685800"/>
            <a:ext cx="21336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ב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4114800"/>
            <a:ext cx="8534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 smtClean="0"/>
              <a:t>כן, עבור כל שתי שורות בהן יש אותו ערך ב-</a:t>
            </a:r>
            <a:r>
              <a:rPr lang="en-US" sz="2800" dirty="0" smtClean="0"/>
              <a:t>B</a:t>
            </a:r>
            <a:r>
              <a:rPr lang="he-IL" sz="2800" dirty="0" smtClean="0"/>
              <a:t> ואותו ערך ב-</a:t>
            </a:r>
            <a:r>
              <a:rPr lang="en-US" sz="2800" dirty="0" smtClean="0"/>
              <a:t>C</a:t>
            </a:r>
            <a:r>
              <a:rPr lang="he-IL" sz="2800" dirty="0" smtClean="0"/>
              <a:t>, יש גם אותו ערך ב-</a:t>
            </a:r>
            <a:r>
              <a:rPr lang="en-US" sz="2800" dirty="0" smtClean="0"/>
              <a:t>D</a:t>
            </a:r>
            <a:r>
              <a:rPr lang="he-IL" sz="2800" dirty="0" smtClean="0"/>
              <a:t>.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 היסק לוגיים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בהנתן קבוצת ת"פ החלות על יחס מסויים, ניתן להסיק ת"פ נוספות שקיימות ביחס באמצעות </a:t>
            </a:r>
            <a:r>
              <a:rPr lang="he-IL" b="1" dirty="0" smtClean="0"/>
              <a:t>כללי היסק לוגיים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המטרה היא לנסות למפות את כל האילוצים הקיימים על היחס, גם המפורשים וגם המרומזים.</a:t>
            </a:r>
          </a:p>
          <a:p>
            <a:pPr algn="r" rtl="1"/>
            <a:r>
              <a:rPr lang="he-IL" dirty="0" smtClean="0"/>
              <a:t>נתון יחס </a:t>
            </a:r>
            <a:r>
              <a:rPr lang="en-US" dirty="0" smtClean="0"/>
              <a:t>R</a:t>
            </a:r>
            <a:r>
              <a:rPr lang="he-IL" dirty="0" smtClean="0"/>
              <a:t> ונתונות קבוצות תכונות </a:t>
            </a:r>
            <a:r>
              <a:rPr lang="en-US" dirty="0" smtClean="0"/>
              <a:t>X, Y, Z</a:t>
            </a:r>
            <a:r>
              <a:rPr lang="he-IL" dirty="0" smtClean="0"/>
              <a:t> כך ש-</a:t>
            </a:r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48768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761760" imgH="203040" progId="Equation.3">
                  <p:embed/>
                </p:oleObj>
              </mc:Choice>
              <mc:Fallback>
                <p:oleObj name="Equation" r:id="rId3" imgW="7617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228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 היסק לוגיים - אקסיומות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 smtClean="0"/>
              <a:t>תלות טריוויאלית </a:t>
            </a:r>
            <a:r>
              <a:rPr lang="he-IL" dirty="0" smtClean="0"/>
              <a:t>– התלות </a:t>
            </a:r>
            <a:r>
              <a:rPr lang="en-US" dirty="0" smtClean="0"/>
              <a:t>X--&gt;Y</a:t>
            </a:r>
            <a:r>
              <a:rPr lang="he-IL" dirty="0" smtClean="0"/>
              <a:t> היא טריוויאלית אמ"מ  </a:t>
            </a:r>
          </a:p>
          <a:p>
            <a:pPr algn="r" rtl="1"/>
            <a:r>
              <a:rPr lang="he-IL" u="sng" dirty="0" smtClean="0"/>
              <a:t>טרנזיטיביות</a:t>
            </a:r>
            <a:r>
              <a:rPr lang="he-IL" dirty="0" smtClean="0"/>
              <a:t> – אם נתונות הת"פ </a:t>
            </a:r>
            <a:r>
              <a:rPr lang="en-US" dirty="0" smtClean="0"/>
              <a:t>X--&gt;Y</a:t>
            </a:r>
            <a:r>
              <a:rPr lang="he-IL" dirty="0" smtClean="0"/>
              <a:t> וגם </a:t>
            </a:r>
            <a:r>
              <a:rPr lang="en-US" dirty="0" smtClean="0"/>
              <a:t>Y--&gt;Z</a:t>
            </a:r>
            <a:r>
              <a:rPr lang="he-IL" dirty="0" smtClean="0"/>
              <a:t> אזי ניתן להסיק את התלות </a:t>
            </a:r>
            <a:r>
              <a:rPr lang="en-US" dirty="0" smtClean="0"/>
              <a:t>X--&gt;Z</a:t>
            </a:r>
            <a:r>
              <a:rPr lang="he-IL" dirty="0" smtClean="0"/>
              <a:t>.</a:t>
            </a:r>
          </a:p>
          <a:p>
            <a:pPr algn="r" rtl="1"/>
            <a:r>
              <a:rPr lang="he-IL" u="sng" dirty="0" smtClean="0"/>
              <a:t>הכללה</a:t>
            </a:r>
            <a:r>
              <a:rPr lang="he-IL" dirty="0" smtClean="0"/>
              <a:t> – אם נתונה ת"פ </a:t>
            </a:r>
            <a:r>
              <a:rPr lang="en-US" dirty="0" smtClean="0"/>
              <a:t>X--&gt;Y</a:t>
            </a:r>
            <a:r>
              <a:rPr lang="he-IL" dirty="0" smtClean="0"/>
              <a:t> אזי ניתן להסיק שהת"פ </a:t>
            </a:r>
            <a:r>
              <a:rPr lang="en-US" dirty="0" smtClean="0"/>
              <a:t>XZ--&gt;YZ</a:t>
            </a:r>
            <a:r>
              <a:rPr lang="he-IL" dirty="0" smtClean="0"/>
              <a:t> גם תקפה.</a:t>
            </a:r>
            <a:endParaRPr lang="he-IL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2133600"/>
          <a:ext cx="1136650" cy="4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444240" imgH="190440" progId="Equation.3">
                  <p:embed/>
                </p:oleObj>
              </mc:Choice>
              <mc:Fallback>
                <p:oleObj name="Equation" r:id="rId3" imgW="44424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33600"/>
                        <a:ext cx="1136650" cy="487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כללי היסק לוגיים נוספים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u="sng" dirty="0" smtClean="0"/>
              <a:t>איחוד</a:t>
            </a:r>
            <a:r>
              <a:rPr lang="he-IL" dirty="0" smtClean="0"/>
              <a:t>– נתונות הת"פ </a:t>
            </a:r>
            <a:r>
              <a:rPr lang="en-US" dirty="0" smtClean="0"/>
              <a:t>X</a:t>
            </a:r>
            <a:r>
              <a:rPr lang="en-US" dirty="0" smtClean="0">
                <a:sym typeface="Wingdings" pitchFamily="2" charset="2"/>
              </a:rPr>
              <a:t>--&gt;Y</a:t>
            </a:r>
            <a:r>
              <a:rPr lang="he-IL" dirty="0" smtClean="0">
                <a:sym typeface="Wingdings" pitchFamily="2" charset="2"/>
              </a:rPr>
              <a:t> וגם </a:t>
            </a:r>
            <a:r>
              <a:rPr lang="en-US" dirty="0" smtClean="0">
                <a:sym typeface="Wingdings" pitchFamily="2" charset="2"/>
              </a:rPr>
              <a:t>X--&gt;Z</a:t>
            </a:r>
            <a:r>
              <a:rPr lang="he-IL" dirty="0" smtClean="0">
                <a:sym typeface="Wingdings" pitchFamily="2" charset="2"/>
              </a:rPr>
              <a:t> אזי ניתן להסיק שגם הת"פ </a:t>
            </a:r>
            <a:r>
              <a:rPr lang="en-US" dirty="0" smtClean="0">
                <a:sym typeface="Wingdings" pitchFamily="2" charset="2"/>
              </a:rPr>
              <a:t>X--&gt;YZ</a:t>
            </a:r>
            <a:r>
              <a:rPr lang="he-IL" dirty="0" smtClean="0">
                <a:sym typeface="Wingdings" pitchFamily="2" charset="2"/>
              </a:rPr>
              <a:t> תקפה.</a:t>
            </a:r>
          </a:p>
          <a:p>
            <a:pPr algn="r" rtl="1"/>
            <a:r>
              <a:rPr lang="he-IL" u="sng" dirty="0" smtClean="0">
                <a:sym typeface="Wingdings" pitchFamily="2" charset="2"/>
              </a:rPr>
              <a:t>פירוק</a:t>
            </a:r>
            <a:r>
              <a:rPr lang="he-IL" dirty="0" smtClean="0">
                <a:sym typeface="Wingdings" pitchFamily="2" charset="2"/>
              </a:rPr>
              <a:t> – נתונה הת"פ </a:t>
            </a:r>
            <a:r>
              <a:rPr lang="en-US" dirty="0" smtClean="0">
                <a:sym typeface="Wingdings" pitchFamily="2" charset="2"/>
              </a:rPr>
              <a:t>X--&gt;YZ</a:t>
            </a:r>
            <a:r>
              <a:rPr lang="he-IL" dirty="0" smtClean="0">
                <a:sym typeface="Wingdings" pitchFamily="2" charset="2"/>
              </a:rPr>
              <a:t> אזי ניתן להסיק שגם הת"פ </a:t>
            </a:r>
            <a:r>
              <a:rPr lang="en-US" dirty="0" smtClean="0">
                <a:sym typeface="Wingdings" pitchFamily="2" charset="2"/>
              </a:rPr>
              <a:t>X--&gt;Y</a:t>
            </a:r>
            <a:r>
              <a:rPr lang="he-IL" dirty="0" smtClean="0">
                <a:sym typeface="Wingdings" pitchFamily="2" charset="2"/>
              </a:rPr>
              <a:t> וגם </a:t>
            </a:r>
            <a:r>
              <a:rPr lang="en-US" dirty="0" smtClean="0">
                <a:sym typeface="Wingdings" pitchFamily="2" charset="2"/>
              </a:rPr>
              <a:t>X--&gt;Z</a:t>
            </a:r>
            <a:r>
              <a:rPr lang="he-IL" dirty="0" smtClean="0">
                <a:sym typeface="Wingdings" pitchFamily="2" charset="2"/>
              </a:rPr>
              <a:t> תקפות.</a:t>
            </a:r>
            <a:endParaRPr lang="he-IL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r" rtl="1"/>
            <a:r>
              <a:rPr lang="he-IL" dirty="0" smtClean="0"/>
              <a:t>הוכיחו את כלל האיחוד.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X--&gt;Y</a:t>
            </a:r>
            <a:r>
              <a:rPr lang="he-IL" dirty="0" smtClean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XZ--&gt;YZ</a:t>
            </a:r>
            <a:r>
              <a:rPr lang="he-IL" dirty="0" smtClean="0"/>
              <a:t> (הכללה).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X--&gt;Z</a:t>
            </a:r>
            <a:r>
              <a:rPr lang="he-IL" dirty="0" smtClean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XX--&gt;ZX</a:t>
            </a:r>
            <a:r>
              <a:rPr lang="he-IL" dirty="0" smtClean="0"/>
              <a:t> (הכללה). 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XX--&gt;YZ</a:t>
            </a:r>
            <a:r>
              <a:rPr lang="he-IL" dirty="0" smtClean="0"/>
              <a:t> (טרנזיטיביות מ-2 ו-4).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X--&gt;YZ</a:t>
            </a:r>
            <a:r>
              <a:rPr lang="he-IL" dirty="0" smtClean="0"/>
              <a:t> (לא נהוג לכתוב </a:t>
            </a:r>
            <a:r>
              <a:rPr lang="en-US" dirty="0" smtClean="0"/>
              <a:t>XX</a:t>
            </a:r>
            <a:r>
              <a:rPr lang="he-IL" dirty="0" smtClean="0"/>
              <a:t> כי זה חסר משמעות).</a:t>
            </a:r>
          </a:p>
          <a:p>
            <a:pPr marL="514350" indent="-514350" algn="r" rtl="1">
              <a:buNone/>
            </a:pPr>
            <a:r>
              <a:rPr lang="he-IL" dirty="0" smtClean="0"/>
              <a:t>מ.ש.ל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השתמשו בכללי ההיסק כדי להוכיח את הטענה הבאה: נתונות </a:t>
            </a:r>
            <a:r>
              <a:rPr lang="en-US" dirty="0" smtClean="0"/>
              <a:t>X, Y, Z, W</a:t>
            </a:r>
            <a:r>
              <a:rPr lang="he-IL" dirty="0" smtClean="0"/>
              <a:t> קב' תכונות שמוכלות ב-</a:t>
            </a:r>
            <a:r>
              <a:rPr lang="en-US" dirty="0" smtClean="0"/>
              <a:t>R</a:t>
            </a:r>
            <a:r>
              <a:rPr lang="he-IL" dirty="0" smtClean="0"/>
              <a:t>, ונתונות הת"פ </a:t>
            </a:r>
            <a:r>
              <a:rPr lang="en-US" dirty="0" smtClean="0"/>
              <a:t>Y--&gt;Z</a:t>
            </a:r>
            <a:r>
              <a:rPr lang="he-IL" dirty="0" smtClean="0"/>
              <a:t> ו- </a:t>
            </a:r>
            <a:r>
              <a:rPr lang="en-US" dirty="0" smtClean="0"/>
              <a:t>W--&gt;X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צריך להוכיח שמתקיים </a:t>
            </a:r>
            <a:r>
              <a:rPr lang="en-US" dirty="0" smtClean="0"/>
              <a:t>WY --&gt; XZ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WY--&gt;Y</a:t>
            </a:r>
            <a:r>
              <a:rPr lang="he-IL" dirty="0" smtClean="0"/>
              <a:t> (תלות טריוויאלית).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Y--&gt;Z</a:t>
            </a:r>
            <a:r>
              <a:rPr lang="he-IL" dirty="0" smtClean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WY--&gt;Z</a:t>
            </a:r>
            <a:r>
              <a:rPr lang="he-IL" dirty="0" smtClean="0"/>
              <a:t> (טרנזיטיביות מ-1 ו-3).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WY--&gt;W</a:t>
            </a:r>
            <a:r>
              <a:rPr lang="he-IL" dirty="0" smtClean="0"/>
              <a:t> (תלות טריוויאלית).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W--&gt;X</a:t>
            </a:r>
            <a:r>
              <a:rPr lang="he-IL" dirty="0" smtClean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WY--&gt;X</a:t>
            </a:r>
            <a:r>
              <a:rPr lang="he-IL" dirty="0" smtClean="0"/>
              <a:t> (טרנזיטיביות מ-4 ו-5).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WY--&gt;XZ</a:t>
            </a:r>
            <a:r>
              <a:rPr lang="he-IL" dirty="0" smtClean="0"/>
              <a:t> (איחוד 3 ו-6). מ.ש.ל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סגור של קב' ת"פ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בהינתן יחס </a:t>
            </a:r>
            <a:r>
              <a:rPr lang="en-US" dirty="0" smtClean="0"/>
              <a:t>R</a:t>
            </a:r>
            <a:r>
              <a:rPr lang="he-IL" dirty="0" smtClean="0"/>
              <a:t> וקב' ת"פ </a:t>
            </a:r>
            <a:r>
              <a:rPr lang="en-US" dirty="0" smtClean="0"/>
              <a:t>F</a:t>
            </a:r>
            <a:r>
              <a:rPr lang="he-IL" dirty="0" smtClean="0"/>
              <a:t> שמתקיימות על </a:t>
            </a:r>
            <a:r>
              <a:rPr lang="en-US" dirty="0" smtClean="0"/>
              <a:t>R</a:t>
            </a:r>
            <a:r>
              <a:rPr lang="he-IL" dirty="0" smtClean="0"/>
              <a:t> (מסומן </a:t>
            </a:r>
            <a:r>
              <a:rPr lang="en-US" dirty="0" smtClean="0"/>
              <a:t>(R, F)</a:t>
            </a:r>
            <a:r>
              <a:rPr lang="he-IL" dirty="0" smtClean="0"/>
              <a:t>) נגדיר את </a:t>
            </a:r>
            <a:r>
              <a:rPr lang="he-IL" b="1" dirty="0" smtClean="0"/>
              <a:t>הסגור של </a:t>
            </a:r>
            <a:r>
              <a:rPr lang="en-US" b="1" dirty="0" smtClean="0"/>
              <a:t>F</a:t>
            </a:r>
            <a:r>
              <a:rPr lang="he-IL" dirty="0" smtClean="0"/>
              <a:t> (מסומן </a:t>
            </a:r>
            <a:r>
              <a:rPr lang="en-US" dirty="0" smtClean="0"/>
              <a:t>F+</a:t>
            </a:r>
            <a:r>
              <a:rPr lang="he-IL" dirty="0" smtClean="0"/>
              <a:t>) כקבוצת כל הת"פ שניתן להסיק מ-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חישוב הסגור הוא תהליך חישובי יקר (מבחינת יעילות).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מפתח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מפתח קביל</a:t>
            </a:r>
            <a:r>
              <a:rPr lang="he-IL" dirty="0" smtClean="0"/>
              <a:t> – בהנתן יחס </a:t>
            </a:r>
            <a:r>
              <a:rPr lang="en-US" dirty="0" smtClean="0"/>
              <a:t>R</a:t>
            </a:r>
            <a:r>
              <a:rPr lang="he-IL" dirty="0" smtClean="0"/>
              <a:t> וקב' ת"פ </a:t>
            </a:r>
            <a:r>
              <a:rPr lang="en-US" dirty="0" smtClean="0"/>
              <a:t>F</a:t>
            </a:r>
            <a:r>
              <a:rPr lang="he-IL" dirty="0" smtClean="0"/>
              <a:t> שמתקיימות על </a:t>
            </a:r>
            <a:r>
              <a:rPr lang="en-US" dirty="0" smtClean="0"/>
              <a:t>R</a:t>
            </a:r>
            <a:r>
              <a:rPr lang="he-IL" dirty="0" smtClean="0"/>
              <a:t> נאמר שקב' תכונות </a:t>
            </a:r>
            <a:r>
              <a:rPr lang="en-US" dirty="0" smtClean="0"/>
              <a:t>X</a:t>
            </a:r>
            <a:r>
              <a:rPr lang="he-IL" dirty="0" smtClean="0"/>
              <a:t> היא מפתח של </a:t>
            </a:r>
            <a:r>
              <a:rPr lang="en-US" dirty="0" smtClean="0"/>
              <a:t>R</a:t>
            </a:r>
            <a:r>
              <a:rPr lang="he-IL" dirty="0" smtClean="0"/>
              <a:t> אם ניתן להסיק מהת"פ שב-</a:t>
            </a:r>
            <a:r>
              <a:rPr lang="en-US" dirty="0" smtClean="0"/>
              <a:t>F</a:t>
            </a:r>
            <a:r>
              <a:rPr lang="he-IL" dirty="0" smtClean="0"/>
              <a:t> את התלות </a:t>
            </a:r>
            <a:r>
              <a:rPr lang="en-US" dirty="0" smtClean="0"/>
              <a:t>X--&gt;R</a:t>
            </a:r>
            <a:r>
              <a:rPr lang="he-IL" dirty="0" smtClean="0"/>
              <a:t>. בנוסף, </a:t>
            </a:r>
            <a:r>
              <a:rPr lang="en-US" dirty="0" smtClean="0"/>
              <a:t>X</a:t>
            </a:r>
            <a:r>
              <a:rPr lang="he-IL" dirty="0" smtClean="0"/>
              <a:t> חייב להיות מינימלי, כלומר אף תת קבוצה של </a:t>
            </a:r>
            <a:r>
              <a:rPr lang="en-US" dirty="0" smtClean="0"/>
              <a:t>X</a:t>
            </a:r>
            <a:r>
              <a:rPr lang="he-IL" dirty="0" smtClean="0"/>
              <a:t> אינה מפתח.</a:t>
            </a:r>
            <a:endParaRPr lang="he-I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תיכון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תיכון במסד נתונים הוא תהליך שבו אנו מנסים להביא את מסד הנתונים ל</a:t>
            </a:r>
            <a:r>
              <a:rPr lang="he-IL" b="1" dirty="0" smtClean="0"/>
              <a:t>צורה נורמלית</a:t>
            </a:r>
            <a:r>
              <a:rPr lang="he-IL" dirty="0" smtClean="0"/>
              <a:t> כלשהי.</a:t>
            </a:r>
          </a:p>
          <a:p>
            <a:pPr algn="r" rtl="1"/>
            <a:r>
              <a:rPr lang="he-IL" dirty="0" smtClean="0"/>
              <a:t>הצורה הנורמלית של מסד הנתונים קובעת מה רמת הכפילויות הצפויה בסכמות, וכתוצאה מכך, מה טיב מסד הנתונים.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סגור של קבוצת תכונות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בהינתן יחס </a:t>
            </a:r>
            <a:r>
              <a:rPr lang="en-US" dirty="0" smtClean="0"/>
              <a:t>(R, F)</a:t>
            </a:r>
            <a:r>
              <a:rPr lang="he-IL" dirty="0" smtClean="0"/>
              <a:t> וקבוצת תכונות </a:t>
            </a:r>
            <a:r>
              <a:rPr lang="en-US" dirty="0" smtClean="0"/>
              <a:t>X</a:t>
            </a:r>
            <a:r>
              <a:rPr lang="he-IL" dirty="0" smtClean="0"/>
              <a:t> מתוך </a:t>
            </a:r>
            <a:r>
              <a:rPr lang="en-US" dirty="0" smtClean="0"/>
              <a:t>R</a:t>
            </a:r>
            <a:r>
              <a:rPr lang="he-IL" dirty="0" smtClean="0"/>
              <a:t> נגדיר את </a:t>
            </a:r>
            <a:r>
              <a:rPr lang="he-IL" b="1" dirty="0" smtClean="0"/>
              <a:t>הסגור של </a:t>
            </a:r>
            <a:r>
              <a:rPr lang="en-US" b="1" dirty="0" smtClean="0"/>
              <a:t>X</a:t>
            </a:r>
            <a:r>
              <a:rPr lang="he-IL" dirty="0" smtClean="0"/>
              <a:t> (מסומן </a:t>
            </a:r>
            <a:r>
              <a:rPr lang="en-US" dirty="0" smtClean="0"/>
              <a:t>X+</a:t>
            </a:r>
            <a:r>
              <a:rPr lang="he-IL" dirty="0" smtClean="0"/>
              <a:t>) ככל התכונות שניתן "להגיע אליהן" מ-</a:t>
            </a:r>
            <a:r>
              <a:rPr lang="en-US" dirty="0" smtClean="0"/>
              <a:t>X</a:t>
            </a:r>
            <a:r>
              <a:rPr lang="he-IL" dirty="0" smtClean="0"/>
              <a:t> תוך שימוש בכללי היסק מ-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באופן פורמלי:</a:t>
            </a:r>
          </a:p>
          <a:p>
            <a:pPr algn="l">
              <a:buNone/>
            </a:pPr>
            <a:r>
              <a:rPr lang="en-US" dirty="0" smtClean="0"/>
              <a:t>X+ = { Y | X --&gt; … --&gt; Y 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אלגוריתם לחישוב סגור של תכונות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נחשב סגור של קבוצת תכונות </a:t>
            </a:r>
            <a:r>
              <a:rPr lang="en-US" dirty="0" smtClean="0"/>
              <a:t>X</a:t>
            </a:r>
            <a:r>
              <a:rPr lang="he-IL" dirty="0" smtClean="0"/>
              <a:t> על </a:t>
            </a:r>
            <a:r>
              <a:rPr lang="en-US" dirty="0" smtClean="0"/>
              <a:t>(R, F)</a:t>
            </a:r>
            <a:r>
              <a:rPr lang="he-IL" dirty="0" smtClean="0"/>
              <a:t>:</a:t>
            </a:r>
          </a:p>
          <a:p>
            <a:pPr algn="r" rtl="1"/>
            <a:r>
              <a:rPr lang="he-IL" dirty="0" smtClean="0"/>
              <a:t>נבנה קבוצה בשם </a:t>
            </a:r>
            <a:r>
              <a:rPr lang="en-US" dirty="0" smtClean="0"/>
              <a:t>C</a:t>
            </a:r>
            <a:r>
              <a:rPr lang="he-IL" dirty="0" smtClean="0"/>
              <a:t> שתכיל את הסגור.</a:t>
            </a:r>
          </a:p>
          <a:p>
            <a:pPr algn="r" rtl="1"/>
            <a:r>
              <a:rPr lang="en-US" dirty="0" smtClean="0"/>
              <a:t>C = { X }</a:t>
            </a:r>
            <a:r>
              <a:rPr lang="he-IL" dirty="0" smtClean="0"/>
              <a:t> – מאתחלים את </a:t>
            </a:r>
            <a:r>
              <a:rPr lang="en-US" dirty="0" smtClean="0"/>
              <a:t>C</a:t>
            </a:r>
            <a:r>
              <a:rPr lang="he-IL" dirty="0" smtClean="0"/>
              <a:t> ב-</a:t>
            </a:r>
            <a:r>
              <a:rPr lang="en-US" dirty="0" smtClean="0"/>
              <a:t>X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בחר ת"פ כלשהי </a:t>
            </a:r>
            <a:r>
              <a:rPr lang="en-US" dirty="0" smtClean="0"/>
              <a:t>f</a:t>
            </a:r>
            <a:r>
              <a:rPr lang="he-IL" dirty="0" smtClean="0"/>
              <a:t> מתוך </a:t>
            </a:r>
            <a:r>
              <a:rPr lang="en-US" dirty="0" smtClean="0"/>
              <a:t>F</a:t>
            </a:r>
            <a:r>
              <a:rPr lang="he-IL" dirty="0" smtClean="0"/>
              <a:t> כך שצד שמאל שלה נמצא בשלמותו בסגור. הכנס את צד ימין לסגור.</a:t>
            </a:r>
          </a:p>
          <a:p>
            <a:pPr algn="r" rtl="1"/>
            <a:r>
              <a:rPr lang="he-IL" dirty="0" smtClean="0"/>
              <a:t>המשך עד שהסגור לא משתנה באיטרציה האחרונה.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{A--&gt;CD, B--&gt;E, C--&gt;AE}</a:t>
            </a:r>
          </a:p>
          <a:p>
            <a:pPr algn="r" rtl="1">
              <a:buNone/>
            </a:pPr>
            <a:r>
              <a:rPr lang="he-IL" dirty="0" smtClean="0"/>
              <a:t>נחשב את </a:t>
            </a:r>
            <a:r>
              <a:rPr lang="en-US" dirty="0" smtClean="0"/>
              <a:t>A+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A+ = {A}</a:t>
            </a:r>
          </a:p>
          <a:p>
            <a:pPr algn="l">
              <a:buNone/>
            </a:pPr>
            <a:r>
              <a:rPr lang="en-US" dirty="0" smtClean="0"/>
              <a:t>A+ = {A, C, D}</a:t>
            </a:r>
          </a:p>
          <a:p>
            <a:pPr algn="l">
              <a:buNone/>
            </a:pPr>
            <a:r>
              <a:rPr lang="en-US" dirty="0" smtClean="0"/>
              <a:t>A+ = {A, C, D, E}</a:t>
            </a:r>
          </a:p>
          <a:p>
            <a:pPr algn="r" rtl="1">
              <a:buNone/>
            </a:pPr>
            <a:r>
              <a:rPr lang="he-IL" dirty="0" smtClean="0"/>
              <a:t>כעת לא נשארו עוד ת"פ שניתן להשתמש בהן, ולכן זהו הסגור של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  <a:endParaRPr lang="en-US" dirty="0" smtClean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{A--&gt;CD, B--&gt;E, C--&gt;AE}</a:t>
            </a:r>
          </a:p>
          <a:p>
            <a:pPr algn="r" rtl="1">
              <a:buNone/>
            </a:pPr>
            <a:r>
              <a:rPr lang="he-IL" dirty="0" smtClean="0"/>
              <a:t>חשבו את </a:t>
            </a:r>
            <a:r>
              <a:rPr lang="en-US" dirty="0" smtClean="0"/>
              <a:t>AB+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AB+ = {A, B}</a:t>
            </a:r>
          </a:p>
          <a:p>
            <a:pPr algn="l">
              <a:buNone/>
            </a:pPr>
            <a:r>
              <a:rPr lang="en-US" dirty="0" smtClean="0"/>
              <a:t>AB+ = {A, B, C, D}</a:t>
            </a:r>
          </a:p>
          <a:p>
            <a:pPr algn="l">
              <a:buNone/>
            </a:pPr>
            <a:r>
              <a:rPr lang="en-US" dirty="0" smtClean="0"/>
              <a:t>AB+ = {A, B, C, D, E} = R</a:t>
            </a:r>
          </a:p>
          <a:p>
            <a:pPr algn="r" rtl="1">
              <a:buNone/>
            </a:pPr>
            <a:r>
              <a:rPr lang="he-IL" dirty="0" smtClean="0"/>
              <a:t>הסגור של </a:t>
            </a:r>
            <a:r>
              <a:rPr lang="en-US" dirty="0" smtClean="0"/>
              <a:t>AB</a:t>
            </a:r>
            <a:r>
              <a:rPr lang="he-IL" dirty="0" smtClean="0"/>
              <a:t> מכיל את כל התכונות ב-</a:t>
            </a:r>
            <a:r>
              <a:rPr lang="en-US" dirty="0" smtClean="0"/>
              <a:t>R</a:t>
            </a:r>
            <a:r>
              <a:rPr lang="he-IL" dirty="0" smtClean="0"/>
              <a:t> ולכן </a:t>
            </a:r>
            <a:r>
              <a:rPr lang="en-US" dirty="0" smtClean="0"/>
              <a:t>AB</a:t>
            </a:r>
            <a:r>
              <a:rPr lang="he-IL" dirty="0" smtClean="0"/>
              <a:t> הוא מפתח של 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  <a:endParaRPr lang="en-US" dirty="0" smtClean="0"/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657600" y="1371600"/>
            <a:ext cx="1066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חישוב סגור של קב' ת"פ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ניתן לחשב סגור של קב' ת"פ </a:t>
            </a:r>
            <a:r>
              <a:rPr lang="en-US" dirty="0" smtClean="0"/>
              <a:t>F</a:t>
            </a:r>
            <a:r>
              <a:rPr lang="he-IL" dirty="0" smtClean="0"/>
              <a:t> ע"י שימוש בסגורים של התכונות.</a:t>
            </a:r>
          </a:p>
          <a:p>
            <a:pPr algn="r" rtl="1"/>
            <a:r>
              <a:rPr lang="he-IL" dirty="0" smtClean="0"/>
              <a:t>עבור כל תת קבוצה </a:t>
            </a:r>
            <a:r>
              <a:rPr lang="en-US" dirty="0" smtClean="0"/>
              <a:t>X</a:t>
            </a:r>
            <a:r>
              <a:rPr lang="he-IL" dirty="0" smtClean="0"/>
              <a:t> של תכונות חשב את הסגור שלה.</a:t>
            </a:r>
          </a:p>
          <a:p>
            <a:pPr algn="r" rtl="1"/>
            <a:r>
              <a:rPr lang="he-IL" dirty="0" smtClean="0"/>
              <a:t>צור ת"פ חדשה שצד שמאל שלה הוא </a:t>
            </a:r>
            <a:r>
              <a:rPr lang="en-US" dirty="0" smtClean="0"/>
              <a:t>X</a:t>
            </a:r>
            <a:r>
              <a:rPr lang="he-IL" dirty="0" smtClean="0"/>
              <a:t> וצד ימין הוא כל תת קבוצה של תכונות מהסגור של </a:t>
            </a:r>
            <a:r>
              <a:rPr lang="en-US" dirty="0" smtClean="0"/>
              <a:t>X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 = (A, B)</a:t>
            </a:r>
          </a:p>
          <a:p>
            <a:pPr>
              <a:buNone/>
            </a:pPr>
            <a:r>
              <a:rPr lang="en-US" dirty="0" smtClean="0"/>
              <a:t>F = {B--&gt;A}</a:t>
            </a:r>
          </a:p>
          <a:p>
            <a:pPr algn="r" rtl="1">
              <a:buNone/>
            </a:pPr>
            <a:r>
              <a:rPr lang="he-IL" dirty="0" smtClean="0"/>
              <a:t>חשבו את </a:t>
            </a:r>
            <a:r>
              <a:rPr lang="en-US" dirty="0" smtClean="0"/>
              <a:t>F+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נחשב את הסגורים של כל תתי הקב' של התכונות:</a:t>
            </a:r>
          </a:p>
          <a:p>
            <a:pPr algn="l">
              <a:buNone/>
            </a:pPr>
            <a:r>
              <a:rPr lang="en-US" dirty="0" smtClean="0"/>
              <a:t>A+ = {A}</a:t>
            </a:r>
          </a:p>
          <a:p>
            <a:pPr algn="l">
              <a:buNone/>
            </a:pPr>
            <a:r>
              <a:rPr lang="en-US" dirty="0" smtClean="0"/>
              <a:t>B+ = {A, B}</a:t>
            </a:r>
          </a:p>
          <a:p>
            <a:pPr algn="l">
              <a:buNone/>
            </a:pPr>
            <a:r>
              <a:rPr lang="en-US" dirty="0" smtClean="0"/>
              <a:t>AB+ = {A, B}</a:t>
            </a:r>
          </a:p>
          <a:p>
            <a:pPr algn="l">
              <a:buNone/>
            </a:pPr>
            <a:r>
              <a:rPr lang="en-US" dirty="0" smtClean="0"/>
              <a:t>F+ = {A--&gt;A, B--&gt;A, B--&gt;B, B--&gt;AB, </a:t>
            </a:r>
          </a:p>
          <a:p>
            <a:pPr algn="l">
              <a:buNone/>
            </a:pPr>
            <a:r>
              <a:rPr lang="en-US" dirty="0" smtClean="0"/>
              <a:t>		AB--&gt;A, AB--&gt;B, AB--&gt;AB}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981200" y="2819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895600" y="2667000"/>
            <a:ext cx="1219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A--&gt;A</a:t>
            </a:r>
            <a:endParaRPr lang="he-IL" sz="2800" dirty="0"/>
          </a:p>
        </p:txBody>
      </p:sp>
      <p:sp>
        <p:nvSpPr>
          <p:cNvPr id="7" name="Right Arrow 6"/>
          <p:cNvSpPr/>
          <p:nvPr/>
        </p:nvSpPr>
        <p:spPr>
          <a:xfrm>
            <a:off x="2362200" y="34290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3276600" y="3276600"/>
            <a:ext cx="33528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B--&gt;A, B--&gt;B, B--&gt;AB</a:t>
            </a:r>
            <a:endParaRPr lang="he-IL" sz="2800" dirty="0"/>
          </a:p>
        </p:txBody>
      </p:sp>
      <p:sp>
        <p:nvSpPr>
          <p:cNvPr id="9" name="Right Arrow 8"/>
          <p:cNvSpPr/>
          <p:nvPr/>
        </p:nvSpPr>
        <p:spPr>
          <a:xfrm>
            <a:off x="2590800" y="3962400"/>
            <a:ext cx="762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3505200" y="3810000"/>
            <a:ext cx="51054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AB--&gt;A, AB--&gt;B, AB--&gt;AB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מציאת כל המפתחות של יחס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באופן כללי, כדי למצוא את כל המפתחות של יחס כלשהו עלינו לחשב את הסגורים של כל תת קבוצה של </a:t>
            </a:r>
            <a:r>
              <a:rPr lang="en-US" dirty="0" smtClean="0"/>
              <a:t>R</a:t>
            </a:r>
            <a:r>
              <a:rPr lang="he-IL" dirty="0" smtClean="0"/>
              <a:t>, אבל ישנם כמה כללי אצבע – </a:t>
            </a:r>
          </a:p>
          <a:p>
            <a:pPr lvl="1" algn="r" rtl="1"/>
            <a:r>
              <a:rPr lang="he-IL" dirty="0" smtClean="0"/>
              <a:t>אם יש תכונה מ-</a:t>
            </a:r>
            <a:r>
              <a:rPr lang="en-US" dirty="0" smtClean="0"/>
              <a:t>R</a:t>
            </a:r>
            <a:r>
              <a:rPr lang="he-IL" dirty="0" smtClean="0"/>
              <a:t> שאינה מופיעה בצד ימין של אף תלות ב-</a:t>
            </a:r>
            <a:r>
              <a:rPr lang="en-US" dirty="0" smtClean="0"/>
              <a:t>F</a:t>
            </a:r>
            <a:r>
              <a:rPr lang="he-IL" dirty="0" smtClean="0"/>
              <a:t> היא חייבת להיות חלק מכל מפתח קביל.</a:t>
            </a:r>
          </a:p>
          <a:p>
            <a:pPr lvl="1" algn="r" rtl="1"/>
            <a:r>
              <a:rPr lang="he-IL" dirty="0" smtClean="0"/>
              <a:t>אם יש תכונה מ-</a:t>
            </a:r>
            <a:r>
              <a:rPr lang="en-US" dirty="0" smtClean="0"/>
              <a:t>R</a:t>
            </a:r>
            <a:r>
              <a:rPr lang="he-IL" dirty="0" smtClean="0"/>
              <a:t> שמופיעה בצד ימין של תלות כלשהי אך אינה מפיעה בצד שמאל של אף תלות, היא בטוח לא חלק מאף מפתח קביל.</a:t>
            </a:r>
          </a:p>
          <a:p>
            <a:pPr lvl="1" algn="r" rtl="1"/>
            <a:r>
              <a:rPr lang="he-IL" dirty="0" smtClean="0"/>
              <a:t>מתחילים לחשב מתתי הקבוצות הקטנות.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{A--&gt;CD, B--&gt;E, C--&gt;AE}</a:t>
            </a:r>
          </a:p>
          <a:p>
            <a:pPr algn="r" rtl="1">
              <a:buNone/>
            </a:pPr>
            <a:r>
              <a:rPr lang="he-IL" dirty="0" smtClean="0"/>
              <a:t>מצאו את כל המפתחות הקבילים של 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</a:p>
          <a:p>
            <a:pPr algn="r" rtl="1">
              <a:buFontTx/>
              <a:buChar char="-"/>
            </a:pPr>
            <a:r>
              <a:rPr lang="en-US" dirty="0" smtClean="0"/>
              <a:t>B</a:t>
            </a:r>
            <a:r>
              <a:rPr lang="he-IL" dirty="0" smtClean="0"/>
              <a:t> לא נמצאת בצד ימין של אף תלות, לכן היא חייבת להיות חלק מכל מפתח קביל.</a:t>
            </a:r>
          </a:p>
          <a:p>
            <a:pPr algn="r" rtl="1">
              <a:buFontTx/>
              <a:buChar char="-"/>
            </a:pPr>
            <a:r>
              <a:rPr lang="en-US" dirty="0" smtClean="0"/>
              <a:t>D</a:t>
            </a:r>
            <a:r>
              <a:rPr lang="he-IL" dirty="0" smtClean="0"/>
              <a:t> ו- </a:t>
            </a:r>
            <a:r>
              <a:rPr lang="en-US" dirty="0" smtClean="0"/>
              <a:t>E</a:t>
            </a:r>
            <a:r>
              <a:rPr lang="he-IL" dirty="0" smtClean="0"/>
              <a:t> נמצאות בצד ימין אבל לא בצד שמאל של אף תלות, ולכן הן בטוח לא חלק מאף מפתח.</a:t>
            </a:r>
          </a:p>
          <a:p>
            <a:pPr algn="r" rtl="1">
              <a:buFontTx/>
              <a:buChar char="-"/>
            </a:pPr>
            <a:r>
              <a:rPr lang="he-IL" dirty="0" smtClean="0"/>
              <a:t>כלומר, עלינו לבדוק את כל תתי הקבוצות שמכילות את </a:t>
            </a:r>
            <a:r>
              <a:rPr lang="en-US" dirty="0" smtClean="0"/>
              <a:t>B</a:t>
            </a:r>
            <a:r>
              <a:rPr lang="he-IL" dirty="0" smtClean="0"/>
              <a:t> ולא מכילות את </a:t>
            </a:r>
            <a:r>
              <a:rPr lang="en-US" dirty="0" smtClean="0"/>
              <a:t>E</a:t>
            </a:r>
            <a:r>
              <a:rPr lang="he-IL" dirty="0" smtClean="0"/>
              <a:t> ו- </a:t>
            </a:r>
            <a:r>
              <a:rPr lang="en-US" dirty="0" smtClean="0"/>
              <a:t>D</a:t>
            </a:r>
            <a:r>
              <a:rPr lang="he-IL" dirty="0" smtClean="0"/>
              <a:t>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R = (A, B, C, D, E)</a:t>
            </a:r>
          </a:p>
          <a:p>
            <a:pPr algn="l">
              <a:buNone/>
            </a:pPr>
            <a:r>
              <a:rPr lang="en-US" dirty="0" smtClean="0"/>
              <a:t>F = {A--&gt;CD, B--&gt;E, C--&gt;AE}</a:t>
            </a:r>
          </a:p>
          <a:p>
            <a:pPr algn="r" rtl="1">
              <a:buFontTx/>
              <a:buChar char="-"/>
            </a:pPr>
            <a:r>
              <a:rPr lang="he-IL" dirty="0" smtClean="0"/>
              <a:t>נתחיל בחישוב </a:t>
            </a:r>
            <a:r>
              <a:rPr lang="en-US" dirty="0" smtClean="0"/>
              <a:t>B+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B+ = {B, E}</a:t>
            </a:r>
          </a:p>
          <a:p>
            <a:pPr algn="r" rtl="1">
              <a:buNone/>
            </a:pPr>
            <a:r>
              <a:rPr lang="he-IL" dirty="0" smtClean="0"/>
              <a:t>כלומר, </a:t>
            </a:r>
            <a:r>
              <a:rPr lang="en-US" dirty="0" smtClean="0"/>
              <a:t>B</a:t>
            </a:r>
            <a:r>
              <a:rPr lang="he-IL" dirty="0" smtClean="0"/>
              <a:t> לבדו אינו מפתח. נוסיף תכונה, למשל </a:t>
            </a:r>
            <a:r>
              <a:rPr lang="en-US" dirty="0" smtClean="0"/>
              <a:t>A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AB+ = {A, B, C, D, E}</a:t>
            </a: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ולכן </a:t>
            </a:r>
            <a:r>
              <a:rPr lang="en-US" dirty="0" smtClean="0"/>
              <a:t>AB</a:t>
            </a:r>
            <a:r>
              <a:rPr lang="he-IL" dirty="0" smtClean="0"/>
              <a:t> הוא מפתח. אין צורך לבדוק את </a:t>
            </a:r>
            <a:r>
              <a:rPr lang="en-US" dirty="0" smtClean="0"/>
              <a:t>ABC</a:t>
            </a:r>
            <a:r>
              <a:rPr lang="he-IL" dirty="0" smtClean="0"/>
              <a:t>!</a:t>
            </a:r>
          </a:p>
          <a:p>
            <a:pPr algn="r" rtl="1">
              <a:buNone/>
            </a:pPr>
            <a:r>
              <a:rPr lang="he-IL" dirty="0" smtClean="0"/>
              <a:t>האם יש עוד מפתחות? נבדוק את </a:t>
            </a:r>
            <a:r>
              <a:rPr lang="en-US" dirty="0" smtClean="0"/>
              <a:t>CB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BC+ = {A, B, C, D}</a:t>
            </a:r>
          </a:p>
          <a:p>
            <a:pPr algn="r" rtl="1">
              <a:buNone/>
            </a:pPr>
            <a:r>
              <a:rPr lang="he-IL" dirty="0" smtClean="0"/>
              <a:t>ולכן גם הוא מפתח.</a:t>
            </a:r>
          </a:p>
          <a:p>
            <a:pPr algn="l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כיסוי קנוני (מינימלי)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נתון </a:t>
            </a:r>
            <a:r>
              <a:rPr lang="en-US" dirty="0" smtClean="0"/>
              <a:t>(R, F)</a:t>
            </a:r>
            <a:r>
              <a:rPr lang="he-IL" dirty="0" smtClean="0"/>
              <a:t>. נגדיר </a:t>
            </a:r>
            <a:r>
              <a:rPr lang="en-US" dirty="0" err="1" smtClean="0"/>
              <a:t>Fc</a:t>
            </a:r>
            <a:r>
              <a:rPr lang="he-IL" dirty="0" smtClean="0"/>
              <a:t> הוא כיסוי קנוני ל-</a:t>
            </a:r>
            <a:r>
              <a:rPr lang="en-US" dirty="0" smtClean="0"/>
              <a:t>F</a:t>
            </a:r>
            <a:r>
              <a:rPr lang="he-IL" dirty="0" smtClean="0"/>
              <a:t> א.מ.מ:</a:t>
            </a:r>
          </a:p>
          <a:p>
            <a:pPr lvl="1" algn="r" rtl="1"/>
            <a:r>
              <a:rPr lang="en-US" dirty="0" err="1" smtClean="0"/>
              <a:t>Fc</a:t>
            </a:r>
            <a:r>
              <a:rPr lang="en-US" dirty="0" smtClean="0"/>
              <a:t>+ = F+</a:t>
            </a:r>
            <a:endParaRPr lang="he-IL" dirty="0" smtClean="0"/>
          </a:p>
          <a:p>
            <a:pPr lvl="1" algn="r" rtl="1"/>
            <a:r>
              <a:rPr lang="he-IL" dirty="0" smtClean="0"/>
              <a:t>אין תכונות עודפות באף תלות ב- </a:t>
            </a:r>
            <a:r>
              <a:rPr lang="en-US" dirty="0" err="1" smtClean="0"/>
              <a:t>Fc</a:t>
            </a:r>
            <a:endParaRPr lang="he-IL" dirty="0" smtClean="0"/>
          </a:p>
          <a:p>
            <a:pPr lvl="1" algn="r" rtl="1"/>
            <a:r>
              <a:rPr lang="he-IL" dirty="0" smtClean="0"/>
              <a:t>אין שתי תלויות ב-</a:t>
            </a:r>
            <a:r>
              <a:rPr lang="en-US" dirty="0" err="1" smtClean="0"/>
              <a:t>Fc</a:t>
            </a:r>
            <a:r>
              <a:rPr lang="he-IL" dirty="0" smtClean="0"/>
              <a:t> כך שצד שמאל שלהן זהה.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תלות פונקציונלית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תלות פונקציונלית – </a:t>
            </a:r>
            <a:r>
              <a:rPr lang="en-US" dirty="0" smtClean="0"/>
              <a:t>Functional Dependency</a:t>
            </a:r>
            <a:r>
              <a:rPr lang="he-IL" dirty="0" smtClean="0"/>
              <a:t> – היא סוג של אילוץ שבאמצעותו ניתן לבטא אילוצים שונים כמו אילוצי מפתח, מידות ריבוי ואילוצים אחרים.</a:t>
            </a:r>
          </a:p>
          <a:p>
            <a:pPr algn="r" rtl="1"/>
            <a:r>
              <a:rPr lang="he-IL" dirty="0" smtClean="0"/>
              <a:t>ניתוח סך כל התלויות הפונקציונליות (ת"פ)</a:t>
            </a:r>
            <a:r>
              <a:rPr lang="en-US" dirty="0" smtClean="0"/>
              <a:t> </a:t>
            </a:r>
            <a:r>
              <a:rPr lang="he-IL" dirty="0" smtClean="0"/>
              <a:t>החלות על בסיס הנתונים מסייע בתיכון בסיס הנתונים.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אלגוריתם לחישוב כיסוי קנוני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אם צד שמאל של שתי תלויות זהה, מאחדים את שתי התלויות.</a:t>
            </a:r>
          </a:p>
          <a:p>
            <a:pPr algn="r" rtl="1"/>
            <a:r>
              <a:rPr lang="he-IL" dirty="0" smtClean="0"/>
              <a:t>עבור כל תלות בנפרד, יש לבדוק האם </a:t>
            </a:r>
            <a:r>
              <a:rPr lang="en-US" dirty="0" smtClean="0"/>
              <a:t>A</a:t>
            </a:r>
            <a:r>
              <a:rPr lang="he-IL" dirty="0" smtClean="0"/>
              <a:t> עודפת:</a:t>
            </a:r>
          </a:p>
          <a:p>
            <a:pPr algn="r" rtl="1"/>
            <a:r>
              <a:rPr lang="he-IL" dirty="0" smtClean="0"/>
              <a:t>עודפות מצד ימין – קיימת תלות </a:t>
            </a:r>
            <a:r>
              <a:rPr lang="en-US" dirty="0" smtClean="0"/>
              <a:t>X--&gt;Y</a:t>
            </a:r>
            <a:r>
              <a:rPr lang="he-IL" dirty="0" smtClean="0"/>
              <a:t> ותכונה </a:t>
            </a:r>
            <a:r>
              <a:rPr lang="en-US" dirty="0" smtClean="0"/>
              <a:t>A</a:t>
            </a:r>
            <a:r>
              <a:rPr lang="he-IL" dirty="0" smtClean="0"/>
              <a:t> ששייכת ל-</a:t>
            </a:r>
            <a:r>
              <a:rPr lang="en-US" dirty="0" smtClean="0"/>
              <a:t>Y</a:t>
            </a:r>
            <a:r>
              <a:rPr lang="he-IL" dirty="0" smtClean="0"/>
              <a:t>. </a:t>
            </a:r>
            <a:r>
              <a:rPr lang="en-US" dirty="0" smtClean="0"/>
              <a:t>A</a:t>
            </a:r>
            <a:r>
              <a:rPr lang="he-IL" dirty="0" smtClean="0"/>
              <a:t> עודפת אם נוכל להוריד את התלות מ-</a:t>
            </a:r>
            <a:r>
              <a:rPr lang="en-US" dirty="0" smtClean="0"/>
              <a:t>F</a:t>
            </a:r>
            <a:r>
              <a:rPr lang="he-IL" dirty="0" smtClean="0"/>
              <a:t> ולהוסיף לה את התלות </a:t>
            </a:r>
            <a:r>
              <a:rPr lang="en-US" dirty="0" smtClean="0"/>
              <a:t>X--&gt;Y-A</a:t>
            </a:r>
            <a:r>
              <a:rPr lang="he-IL" dirty="0" smtClean="0"/>
              <a:t> ולקבל </a:t>
            </a:r>
            <a:r>
              <a:rPr lang="en-US" dirty="0" smtClean="0"/>
              <a:t>F’</a:t>
            </a:r>
            <a:r>
              <a:rPr lang="he-IL" dirty="0" smtClean="0"/>
              <a:t>, ולהסיק את התלות </a:t>
            </a:r>
            <a:r>
              <a:rPr lang="en-US" dirty="0" smtClean="0"/>
              <a:t>X--&gt;A</a:t>
            </a:r>
            <a:r>
              <a:rPr lang="he-IL" dirty="0" smtClean="0"/>
              <a:t> תוך שימוש בתלויות מ-</a:t>
            </a:r>
            <a:r>
              <a:rPr lang="en-US" dirty="0" smtClean="0"/>
              <a:t>F’</a:t>
            </a:r>
            <a:r>
              <a:rPr lang="he-IL" dirty="0" smtClean="0"/>
              <a:t> בלבד. כלומר, נחשב את הסגור של </a:t>
            </a:r>
            <a:r>
              <a:rPr lang="en-US" dirty="0" smtClean="0"/>
              <a:t>X</a:t>
            </a:r>
            <a:r>
              <a:rPr lang="he-IL" dirty="0" smtClean="0"/>
              <a:t> ונראה אם </a:t>
            </a:r>
            <a:r>
              <a:rPr lang="en-US" dirty="0" smtClean="0"/>
              <a:t>A</a:t>
            </a:r>
            <a:r>
              <a:rPr lang="he-IL" dirty="0" smtClean="0"/>
              <a:t> נמצאת בו.</a:t>
            </a:r>
          </a:p>
          <a:p>
            <a:pPr algn="r" rtl="1"/>
            <a:r>
              <a:rPr lang="he-IL" dirty="0" smtClean="0"/>
              <a:t>בעצם שואלים האם ניתן להגיע לתכונה </a:t>
            </a:r>
            <a:r>
              <a:rPr lang="en-US" dirty="0" smtClean="0"/>
              <a:t>A</a:t>
            </a:r>
            <a:r>
              <a:rPr lang="he-IL" dirty="0" smtClean="0"/>
              <a:t> בלעדיה?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עודפות מצד שמאל – בהינתן התלות </a:t>
            </a:r>
            <a:r>
              <a:rPr lang="en-US" dirty="0" smtClean="0"/>
              <a:t>X--&gt;Y</a:t>
            </a:r>
            <a:r>
              <a:rPr lang="he-IL" dirty="0" smtClean="0"/>
              <a:t> ותכונה </a:t>
            </a:r>
            <a:r>
              <a:rPr lang="en-US" dirty="0" smtClean="0"/>
              <a:t>A</a:t>
            </a:r>
            <a:r>
              <a:rPr lang="he-IL" dirty="0" smtClean="0"/>
              <a:t> ששייכת ל-</a:t>
            </a:r>
            <a:r>
              <a:rPr lang="en-US" dirty="0" smtClean="0"/>
              <a:t>X</a:t>
            </a:r>
            <a:r>
              <a:rPr lang="he-IL" dirty="0" smtClean="0"/>
              <a:t>, </a:t>
            </a:r>
            <a:r>
              <a:rPr lang="en-US" dirty="0" smtClean="0"/>
              <a:t>A</a:t>
            </a:r>
            <a:r>
              <a:rPr lang="he-IL" dirty="0" smtClean="0"/>
              <a:t> היא עודפת אם ניתן להסיק את התלות </a:t>
            </a:r>
            <a:r>
              <a:rPr lang="en-US" dirty="0" smtClean="0"/>
              <a:t>X-A--&gt;Y</a:t>
            </a:r>
            <a:r>
              <a:rPr lang="he-IL" dirty="0" smtClean="0"/>
              <a:t> תוך שימוש ב-</a:t>
            </a:r>
            <a:r>
              <a:rPr lang="en-US" dirty="0" smtClean="0"/>
              <a:t>F</a:t>
            </a:r>
            <a:r>
              <a:rPr lang="he-IL" dirty="0" smtClean="0"/>
              <a:t> המקורית.</a:t>
            </a:r>
          </a:p>
          <a:p>
            <a:pPr algn="r" rtl="1"/>
            <a:r>
              <a:rPr lang="he-IL" dirty="0" smtClean="0"/>
              <a:t>כלומר, נחשב את הסגור של </a:t>
            </a:r>
            <a:r>
              <a:rPr lang="en-US" dirty="0" smtClean="0"/>
              <a:t>X-A</a:t>
            </a:r>
            <a:r>
              <a:rPr lang="he-IL" dirty="0" smtClean="0"/>
              <a:t> ונראה אם </a:t>
            </a:r>
            <a:r>
              <a:rPr lang="en-US" dirty="0" smtClean="0"/>
              <a:t>Y</a:t>
            </a:r>
            <a:r>
              <a:rPr lang="he-IL" dirty="0" smtClean="0"/>
              <a:t> מוכל בו.</a:t>
            </a:r>
          </a:p>
          <a:p>
            <a:pPr algn="r" rtl="1"/>
            <a:r>
              <a:rPr lang="he-IL" dirty="0" smtClean="0"/>
              <a:t>למעשה אנחנו שואלים האם ניתן להגיע ל-</a:t>
            </a:r>
            <a:r>
              <a:rPr lang="en-US" dirty="0" smtClean="0"/>
              <a:t>Y</a:t>
            </a:r>
            <a:r>
              <a:rPr lang="he-IL" dirty="0" smtClean="0"/>
              <a:t> גם ללא </a:t>
            </a:r>
            <a:r>
              <a:rPr lang="en-US" dirty="0" smtClean="0"/>
              <a:t>A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אם מצד שמאל יש תכונה יחידה היא לא יכולה להיות עודפת, אבל אם מצד ימין יש תכונה יחידה היא יכולה להיות עודפת ואז כל התלות עודפת.</a:t>
            </a:r>
          </a:p>
          <a:p>
            <a:pPr algn="r" rtl="1"/>
            <a:r>
              <a:rPr lang="he-IL" dirty="0" smtClean="0"/>
              <a:t>אם איחדנו שתי תלויות יש לבדוק שוב עודפות.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r>
              <a:rPr lang="he-IL" dirty="0" smtClean="0"/>
              <a:t>חשבו כיסוי קנוני ל-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AB--&gt;CDE</a:t>
            </a:r>
            <a:r>
              <a:rPr lang="he-IL" dirty="0" smtClean="0"/>
              <a:t>. האם </a:t>
            </a:r>
            <a:r>
              <a:rPr lang="en-US" dirty="0" smtClean="0"/>
              <a:t>C</a:t>
            </a:r>
            <a:r>
              <a:rPr lang="he-IL" dirty="0" smtClean="0"/>
              <a:t> עודפת?</a:t>
            </a:r>
          </a:p>
          <a:p>
            <a:pPr algn="r" rtl="1">
              <a:buNone/>
            </a:pPr>
            <a:r>
              <a:rPr lang="he-IL" dirty="0" smtClean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 smtClean="0"/>
              <a:t>AB--&gt;DE</a:t>
            </a:r>
            <a:r>
              <a:rPr lang="he-IL" dirty="0" smtClean="0"/>
              <a:t> ונבדוק האם ניתן להסיק את </a:t>
            </a:r>
            <a:r>
              <a:rPr lang="en-US" dirty="0" smtClean="0"/>
              <a:t>AB--&gt;C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נחשב לפי כללי הסקה: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B--&gt;CE</a:t>
            </a:r>
            <a:r>
              <a:rPr lang="he-IL" dirty="0" smtClean="0"/>
              <a:t> (נתון).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AB--&gt;ACE</a:t>
            </a:r>
            <a:r>
              <a:rPr lang="he-IL" dirty="0" smtClean="0"/>
              <a:t> (הוספה).</a:t>
            </a:r>
          </a:p>
          <a:p>
            <a:pPr marL="514350" indent="-514350" algn="r" rtl="1">
              <a:buAutoNum type="arabicPeriod"/>
            </a:pPr>
            <a:r>
              <a:rPr lang="en-US" dirty="0" smtClean="0"/>
              <a:t>AB--&gt;C</a:t>
            </a:r>
            <a:r>
              <a:rPr lang="he-IL" dirty="0" smtClean="0"/>
              <a:t> (פירוק).</a:t>
            </a:r>
          </a:p>
          <a:p>
            <a:pPr marL="514350" indent="-514350" algn="r" rtl="1">
              <a:buNone/>
            </a:pPr>
            <a:r>
              <a:rPr lang="he-IL" dirty="0" smtClean="0"/>
              <a:t>כלומר, </a:t>
            </a:r>
            <a:r>
              <a:rPr lang="en-US" dirty="0" smtClean="0"/>
              <a:t>C</a:t>
            </a:r>
            <a:r>
              <a:rPr lang="he-IL" dirty="0" smtClean="0"/>
              <a:t> עודפת בתלות </a:t>
            </a:r>
            <a:r>
              <a:rPr lang="en-US" dirty="0" smtClean="0"/>
              <a:t>AB--&gt;CDE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0668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192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AB--&gt;DE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AB--&gt;CDE</a:t>
            </a:r>
            <a:r>
              <a:rPr lang="he-IL" dirty="0" smtClean="0"/>
              <a:t>. האם </a:t>
            </a:r>
            <a:r>
              <a:rPr lang="en-US" dirty="0" smtClean="0"/>
              <a:t>D</a:t>
            </a:r>
            <a:r>
              <a:rPr lang="he-IL" dirty="0" smtClean="0"/>
              <a:t> עודפת?</a:t>
            </a:r>
          </a:p>
          <a:p>
            <a:pPr algn="r" rtl="1">
              <a:buNone/>
            </a:pPr>
            <a:r>
              <a:rPr lang="he-IL" dirty="0" smtClean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 smtClean="0"/>
              <a:t>AB--&gt;CE</a:t>
            </a:r>
            <a:r>
              <a:rPr lang="he-IL" dirty="0" smtClean="0"/>
              <a:t> ונבדוק האם ניתן להסיק את </a:t>
            </a:r>
            <a:r>
              <a:rPr lang="en-US" dirty="0" smtClean="0"/>
              <a:t>AB--&gt;D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נחשב את הסגור של </a:t>
            </a:r>
            <a:r>
              <a:rPr lang="en-US" dirty="0" smtClean="0"/>
              <a:t>AB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AB+ = {A, B, C, E, B, D}</a:t>
            </a:r>
          </a:p>
          <a:p>
            <a:pPr algn="r" rtl="1">
              <a:buNone/>
            </a:pPr>
            <a:r>
              <a:rPr lang="he-IL" dirty="0" smtClean="0"/>
              <a:t>הסגור מכיל את </a:t>
            </a:r>
            <a:r>
              <a:rPr lang="en-US" dirty="0" smtClean="0"/>
              <a:t>D</a:t>
            </a:r>
            <a:r>
              <a:rPr lang="he-IL" dirty="0" smtClean="0"/>
              <a:t> כלומר התכונה עודפת.</a:t>
            </a:r>
          </a:p>
          <a:p>
            <a:pPr algn="r" rtl="1">
              <a:buNone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2192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954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AB--&gt;CE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AB--&gt;CDE</a:t>
            </a:r>
            <a:r>
              <a:rPr lang="he-IL" dirty="0" smtClean="0"/>
              <a:t>. האם </a:t>
            </a:r>
            <a:r>
              <a:rPr lang="en-US" dirty="0" smtClean="0"/>
              <a:t>E</a:t>
            </a:r>
            <a:r>
              <a:rPr lang="he-IL" dirty="0" smtClean="0"/>
              <a:t> עודפת?</a:t>
            </a:r>
          </a:p>
          <a:p>
            <a:pPr algn="r" rtl="1">
              <a:buNone/>
            </a:pPr>
            <a:r>
              <a:rPr lang="he-IL" dirty="0" smtClean="0"/>
              <a:t>כלומר, במקום התלות הקיימת נשים את התלות </a:t>
            </a:r>
          </a:p>
          <a:p>
            <a:pPr algn="r" rtl="1">
              <a:buNone/>
            </a:pPr>
            <a:r>
              <a:rPr lang="en-US" dirty="0" smtClean="0"/>
              <a:t>AB--&gt;DE</a:t>
            </a:r>
            <a:r>
              <a:rPr lang="he-IL" dirty="0" smtClean="0"/>
              <a:t> ונבדוק האם ניתן להסיק את </a:t>
            </a:r>
            <a:r>
              <a:rPr lang="en-US" dirty="0" smtClean="0"/>
              <a:t>AB--&gt;E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נחשב את הסגור של </a:t>
            </a:r>
            <a:r>
              <a:rPr lang="en-US" dirty="0" smtClean="0"/>
              <a:t>AB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AB+ = {A, B, C, E, B, D}</a:t>
            </a:r>
          </a:p>
          <a:p>
            <a:pPr algn="r" rtl="1">
              <a:buNone/>
            </a:pPr>
            <a:r>
              <a:rPr lang="he-IL" dirty="0" smtClean="0"/>
              <a:t>הסגור מכיל את </a:t>
            </a:r>
            <a:r>
              <a:rPr lang="en-US" dirty="0" smtClean="0"/>
              <a:t>E</a:t>
            </a:r>
            <a:r>
              <a:rPr lang="he-IL" dirty="0" smtClean="0"/>
              <a:t> כלומר התכונה עודפת.</a:t>
            </a:r>
          </a:p>
          <a:p>
            <a:pPr algn="r" rtl="1">
              <a:buNone/>
            </a:pPr>
            <a:r>
              <a:rPr lang="he-IL" dirty="0" smtClean="0"/>
              <a:t>ראינו שכל צד ימין עודף, ולכן כל התלות מיותרת.</a:t>
            </a:r>
          </a:p>
          <a:p>
            <a:pPr algn="r" rtl="1">
              <a:buNone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2192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295400"/>
            <a:ext cx="1981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AB--&gt;DE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AC--&gt;DEB</a:t>
            </a:r>
            <a:r>
              <a:rPr lang="he-IL" dirty="0" smtClean="0"/>
              <a:t>. </a:t>
            </a:r>
          </a:p>
          <a:p>
            <a:pPr algn="r" rtl="1">
              <a:buNone/>
            </a:pPr>
            <a:r>
              <a:rPr lang="he-IL" dirty="0" smtClean="0"/>
              <a:t>אם נחשב את הסגור של </a:t>
            </a:r>
            <a:r>
              <a:rPr lang="en-US" dirty="0" smtClean="0"/>
              <a:t>AC</a:t>
            </a:r>
            <a:r>
              <a:rPr lang="he-IL" dirty="0" smtClean="0"/>
              <a:t> גם בלי התלות הזאת נראה שהוא מכיל את </a:t>
            </a:r>
            <a:r>
              <a:rPr lang="en-US" dirty="0" smtClean="0"/>
              <a:t>D</a:t>
            </a:r>
            <a:r>
              <a:rPr lang="he-IL" dirty="0" smtClean="0"/>
              <a:t> </a:t>
            </a:r>
            <a:r>
              <a:rPr lang="en-US" dirty="0" smtClean="0"/>
              <a:t>E</a:t>
            </a:r>
            <a:r>
              <a:rPr lang="he-IL" dirty="0" smtClean="0"/>
              <a:t> ו-</a:t>
            </a:r>
            <a:r>
              <a:rPr lang="en-US" dirty="0" smtClean="0"/>
              <a:t>B</a:t>
            </a:r>
            <a:r>
              <a:rPr lang="he-IL" dirty="0" smtClean="0"/>
              <a:t> ולכן כל התלות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B--&gt;CE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האם </a:t>
            </a:r>
            <a:r>
              <a:rPr lang="en-US" dirty="0" smtClean="0"/>
              <a:t>C</a:t>
            </a:r>
            <a:r>
              <a:rPr lang="he-IL" dirty="0" smtClean="0"/>
              <a:t> עודפת?</a:t>
            </a:r>
            <a:r>
              <a:rPr lang="en-US" dirty="0" smtClean="0"/>
              <a:t> </a:t>
            </a:r>
            <a:r>
              <a:rPr lang="he-IL" dirty="0" smtClean="0"/>
              <a:t>נחשב את הסגור של </a:t>
            </a:r>
            <a:r>
              <a:rPr lang="en-US" dirty="0" smtClean="0"/>
              <a:t>B</a:t>
            </a:r>
            <a:r>
              <a:rPr lang="he-IL" dirty="0" smtClean="0"/>
              <a:t> וננסה להגיע ל-</a:t>
            </a:r>
            <a:r>
              <a:rPr lang="en-US" dirty="0" smtClean="0"/>
              <a:t>C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B+ = {B, E}</a:t>
            </a:r>
          </a:p>
          <a:p>
            <a:pPr algn="r" rtl="1">
              <a:buNone/>
            </a:pPr>
            <a:r>
              <a:rPr lang="he-IL" dirty="0" smtClean="0"/>
              <a:t>כלומר, </a:t>
            </a:r>
            <a:r>
              <a:rPr lang="en-US" dirty="0" smtClean="0"/>
              <a:t>C</a:t>
            </a:r>
            <a:r>
              <a:rPr lang="he-IL" dirty="0" smtClean="0"/>
              <a:t> לא עודפת. האם </a:t>
            </a:r>
            <a:r>
              <a:rPr lang="en-US" dirty="0" smtClean="0"/>
              <a:t>E</a:t>
            </a:r>
            <a:r>
              <a:rPr lang="he-IL" dirty="0" smtClean="0"/>
              <a:t> עודפת?</a:t>
            </a:r>
            <a:r>
              <a:rPr lang="en-US" dirty="0" smtClean="0"/>
              <a:t> </a:t>
            </a:r>
            <a:r>
              <a:rPr lang="he-IL" dirty="0" smtClean="0"/>
              <a:t>שוב נחשב את הסגור של </a:t>
            </a:r>
            <a:r>
              <a:rPr lang="en-US" dirty="0" smtClean="0"/>
              <a:t>B</a:t>
            </a:r>
            <a:r>
              <a:rPr lang="he-IL" dirty="0" smtClean="0"/>
              <a:t> ונראה שהוא לא מכיל את </a:t>
            </a:r>
            <a:r>
              <a:rPr lang="en-US" dirty="0" smtClean="0"/>
              <a:t>E</a:t>
            </a:r>
            <a:r>
              <a:rPr lang="he-IL" dirty="0" smtClean="0"/>
              <a:t>, לכן גם היא לא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18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smtClean="0"/>
              <a:t>F = {AB--&gt;CDE, AC--&gt;DEB, B--&gt;CE, C--&gt;BD}</a:t>
            </a:r>
          </a:p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dirty="0" smtClean="0"/>
              <a:t>נבדוק עודפות בתלות </a:t>
            </a:r>
            <a:r>
              <a:rPr lang="en-US" dirty="0" smtClean="0"/>
              <a:t>C--&gt;BD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האם </a:t>
            </a:r>
            <a:r>
              <a:rPr lang="en-US" dirty="0" smtClean="0"/>
              <a:t>B</a:t>
            </a:r>
            <a:r>
              <a:rPr lang="he-IL" dirty="0" smtClean="0"/>
              <a:t> עודפת?</a:t>
            </a:r>
            <a:r>
              <a:rPr lang="en-US" dirty="0" smtClean="0"/>
              <a:t> </a:t>
            </a:r>
            <a:r>
              <a:rPr lang="he-IL" dirty="0" smtClean="0"/>
              <a:t>נחשב את הסגור של </a:t>
            </a:r>
            <a:r>
              <a:rPr lang="en-US" dirty="0" smtClean="0"/>
              <a:t>C</a:t>
            </a:r>
            <a:r>
              <a:rPr lang="he-IL" dirty="0" smtClean="0"/>
              <a:t> וננסה להגיע ל-</a:t>
            </a:r>
            <a:r>
              <a:rPr lang="en-US" dirty="0" smtClean="0"/>
              <a:t>B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C+ = {C, D}</a:t>
            </a:r>
          </a:p>
          <a:p>
            <a:pPr algn="r" rtl="1">
              <a:buNone/>
            </a:pPr>
            <a:r>
              <a:rPr lang="he-IL" dirty="0" smtClean="0"/>
              <a:t>כלומר, </a:t>
            </a:r>
            <a:r>
              <a:rPr lang="en-US" dirty="0" smtClean="0"/>
              <a:t>B</a:t>
            </a:r>
            <a:r>
              <a:rPr lang="he-IL" dirty="0" smtClean="0"/>
              <a:t> לא עודפת. האם </a:t>
            </a:r>
            <a:r>
              <a:rPr lang="en-US" dirty="0" smtClean="0"/>
              <a:t>D</a:t>
            </a:r>
            <a:r>
              <a:rPr lang="he-IL" dirty="0" smtClean="0"/>
              <a:t> עודפת?</a:t>
            </a:r>
            <a:r>
              <a:rPr lang="en-US" dirty="0" smtClean="0"/>
              <a:t> </a:t>
            </a:r>
            <a:r>
              <a:rPr lang="he-IL" dirty="0" smtClean="0"/>
              <a:t>שוב נחשב את הסגור של </a:t>
            </a:r>
            <a:r>
              <a:rPr lang="en-US" dirty="0" smtClean="0"/>
              <a:t>C</a:t>
            </a:r>
            <a:r>
              <a:rPr lang="he-IL" dirty="0" smtClean="0"/>
              <a:t> ונראה שהוא לא מכיל את </a:t>
            </a:r>
            <a:r>
              <a:rPr lang="en-US" dirty="0" smtClean="0"/>
              <a:t>D</a:t>
            </a:r>
            <a:r>
              <a:rPr lang="he-IL" dirty="0" smtClean="0"/>
              <a:t>, לכן גם היא לא עודפת.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1800" y="1219200"/>
            <a:ext cx="167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R = (A, B, C, D, E)</a:t>
            </a:r>
          </a:p>
          <a:p>
            <a:pPr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{B--&gt;CE, C--&gt;BD}</a:t>
            </a:r>
          </a:p>
          <a:p>
            <a:pPr algn="r" rtl="1">
              <a:buNone/>
            </a:pPr>
            <a:r>
              <a:rPr lang="he-IL" dirty="0" smtClean="0"/>
              <a:t>זה הכיסוי הקנוני.</a:t>
            </a:r>
          </a:p>
          <a:p>
            <a:pPr algn="r" rtl="1">
              <a:buNone/>
            </a:pPr>
            <a:r>
              <a:rPr lang="he-IL" dirty="0" smtClean="0"/>
              <a:t>חשבו את כל המפתחות של 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en-US" dirty="0" smtClean="0"/>
              <a:t>A</a:t>
            </a:r>
            <a:r>
              <a:rPr lang="he-IL" dirty="0" smtClean="0"/>
              <a:t> לא מופיעה באף צד ימין, לכן חייבת להיות בכל מפתח.</a:t>
            </a:r>
          </a:p>
          <a:p>
            <a:pPr algn="r" rtl="1">
              <a:buNone/>
            </a:pPr>
            <a:r>
              <a:rPr lang="en-US" dirty="0" smtClean="0"/>
              <a:t>E</a:t>
            </a:r>
            <a:r>
              <a:rPr lang="he-IL" dirty="0" smtClean="0"/>
              <a:t> ו-</a:t>
            </a:r>
            <a:r>
              <a:rPr lang="en-US" dirty="0" smtClean="0"/>
              <a:t>D</a:t>
            </a:r>
            <a:r>
              <a:rPr lang="he-IL" dirty="0" smtClean="0"/>
              <a:t> נמצאות בצד ימין אבל לא בשמאל, לכן הן לא חלק מאף מפתח.</a:t>
            </a:r>
          </a:p>
          <a:p>
            <a:pPr algn="r" rtl="1">
              <a:buNone/>
            </a:pPr>
            <a:r>
              <a:rPr lang="he-IL" dirty="0" smtClean="0"/>
              <a:t>נבדוק האם </a:t>
            </a:r>
            <a:r>
              <a:rPr lang="en-US" dirty="0" smtClean="0"/>
              <a:t>A</a:t>
            </a:r>
            <a:r>
              <a:rPr lang="he-IL" dirty="0" smtClean="0"/>
              <a:t> הוא מפתח – </a:t>
            </a:r>
            <a:r>
              <a:rPr lang="en-US" dirty="0" smtClean="0"/>
              <a:t>A+ = {A}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נבדוק את </a:t>
            </a:r>
            <a:r>
              <a:rPr lang="en-US" dirty="0" smtClean="0"/>
              <a:t>AB</a:t>
            </a:r>
            <a:r>
              <a:rPr lang="he-IL" dirty="0" smtClean="0"/>
              <a:t> – </a:t>
            </a:r>
            <a:r>
              <a:rPr lang="en-US" dirty="0" smtClean="0"/>
              <a:t>AB+ = {A, B, C, E, D}</a:t>
            </a:r>
            <a:r>
              <a:rPr lang="he-IL" dirty="0" smtClean="0"/>
              <a:t> והוא מפתח.</a:t>
            </a:r>
          </a:p>
          <a:p>
            <a:pPr algn="r" rtl="1">
              <a:buNone/>
            </a:pPr>
            <a:r>
              <a:rPr lang="he-IL" dirty="0" smtClean="0"/>
              <a:t>נבדוק את </a:t>
            </a:r>
            <a:r>
              <a:rPr lang="en-US" dirty="0" smtClean="0"/>
              <a:t>AC</a:t>
            </a:r>
            <a:r>
              <a:rPr lang="he-IL" dirty="0" smtClean="0"/>
              <a:t> – </a:t>
            </a:r>
            <a:r>
              <a:rPr lang="en-US" dirty="0" smtClean="0"/>
              <a:t>AC+ = {A, C, B, D, E}</a:t>
            </a:r>
            <a:r>
              <a:rPr lang="he-IL" dirty="0" smtClean="0"/>
              <a:t> וגם הוא מפתח.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D)</a:t>
            </a:r>
          </a:p>
          <a:p>
            <a:pPr algn="l">
              <a:buNone/>
            </a:pPr>
            <a:r>
              <a:rPr lang="en-US" dirty="0" smtClean="0"/>
              <a:t>F = {A--&gt;B, CE--&gt;A, B--&gt;C, AC--&gt;D}</a:t>
            </a:r>
          </a:p>
          <a:p>
            <a:pPr algn="r" rtl="1">
              <a:buNone/>
            </a:pPr>
            <a:r>
              <a:rPr lang="he-IL" dirty="0" smtClean="0"/>
              <a:t>חשבו את הכיסוי הקנוני של 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נבדוק את התלות </a:t>
            </a:r>
            <a:r>
              <a:rPr lang="en-US" dirty="0" smtClean="0"/>
              <a:t>CE--&gt;A</a:t>
            </a:r>
            <a:r>
              <a:rPr lang="he-IL" dirty="0" smtClean="0"/>
              <a:t>. האם </a:t>
            </a:r>
            <a:r>
              <a:rPr lang="en-US" dirty="0" smtClean="0"/>
              <a:t>C</a:t>
            </a:r>
            <a:r>
              <a:rPr lang="he-IL" dirty="0" smtClean="0"/>
              <a:t> עודפת?</a:t>
            </a:r>
          </a:p>
          <a:p>
            <a:pPr algn="r" rtl="1">
              <a:buNone/>
            </a:pPr>
            <a:r>
              <a:rPr lang="he-IL" dirty="0" smtClean="0"/>
              <a:t>כלומר, האם </a:t>
            </a:r>
            <a:r>
              <a:rPr lang="en-US" dirty="0" smtClean="0"/>
              <a:t>E--&gt;A</a:t>
            </a:r>
            <a:r>
              <a:rPr lang="he-IL" dirty="0" smtClean="0"/>
              <a:t> ניתנת להסקה. נחשב את הסגור של </a:t>
            </a:r>
            <a:r>
              <a:rPr lang="en-US" dirty="0" smtClean="0"/>
              <a:t>E</a:t>
            </a:r>
            <a:r>
              <a:rPr lang="he-IL" dirty="0" smtClean="0"/>
              <a:t> ונראה שהוא רק </a:t>
            </a:r>
            <a:r>
              <a:rPr lang="en-US" dirty="0" smtClean="0"/>
              <a:t>{E}</a:t>
            </a:r>
            <a:r>
              <a:rPr lang="he-IL" dirty="0" smtClean="0"/>
              <a:t> ולכן </a:t>
            </a:r>
            <a:r>
              <a:rPr lang="en-US" dirty="0" smtClean="0"/>
              <a:t>C</a:t>
            </a:r>
            <a:r>
              <a:rPr lang="he-IL" dirty="0" smtClean="0"/>
              <a:t> לא עודפת.</a:t>
            </a:r>
          </a:p>
          <a:p>
            <a:pPr algn="r" rtl="1">
              <a:buNone/>
            </a:pPr>
            <a:r>
              <a:rPr lang="he-IL" dirty="0" smtClean="0"/>
              <a:t>האם </a:t>
            </a:r>
            <a:r>
              <a:rPr lang="en-US" dirty="0" smtClean="0"/>
              <a:t>E</a:t>
            </a:r>
            <a:r>
              <a:rPr lang="he-IL" dirty="0" smtClean="0"/>
              <a:t> עודפת?</a:t>
            </a:r>
            <a:r>
              <a:rPr lang="en-US" dirty="0" smtClean="0"/>
              <a:t> </a:t>
            </a:r>
            <a:r>
              <a:rPr lang="he-IL" dirty="0" smtClean="0"/>
              <a:t>באותה דרך, נחשב את הסגור של </a:t>
            </a:r>
            <a:r>
              <a:rPr lang="en-US" dirty="0" smtClean="0"/>
              <a:t>C </a:t>
            </a:r>
            <a:r>
              <a:rPr lang="he-IL" dirty="0" smtClean="0"/>
              <a:t>ונראה שהוא </a:t>
            </a:r>
            <a:r>
              <a:rPr lang="en-US" dirty="0" smtClean="0"/>
              <a:t>{C}</a:t>
            </a:r>
            <a:r>
              <a:rPr lang="he-IL" dirty="0" smtClean="0"/>
              <a:t> ולכן </a:t>
            </a:r>
            <a:r>
              <a:rPr lang="en-US" dirty="0" smtClean="0"/>
              <a:t>E</a:t>
            </a:r>
            <a:r>
              <a:rPr lang="he-IL" dirty="0" smtClean="0"/>
              <a:t> לא עודפת.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ת"פ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תהא </a:t>
            </a:r>
            <a:r>
              <a:rPr lang="en-US" dirty="0" smtClean="0"/>
              <a:t>R</a:t>
            </a:r>
            <a:r>
              <a:rPr lang="he-IL" dirty="0" smtClean="0"/>
              <a:t> סכמה ויהיו </a:t>
            </a:r>
            <a:r>
              <a:rPr lang="en-US" dirty="0" smtClean="0"/>
              <a:t>X</a:t>
            </a:r>
            <a:r>
              <a:rPr lang="he-IL" dirty="0" smtClean="0"/>
              <a:t> ו-</a:t>
            </a:r>
            <a:r>
              <a:rPr lang="en-US" dirty="0" smtClean="0"/>
              <a:t>Y</a:t>
            </a:r>
            <a:r>
              <a:rPr lang="he-IL" dirty="0" smtClean="0"/>
              <a:t> קבוצות של תכונות מתוך </a:t>
            </a:r>
            <a:r>
              <a:rPr lang="en-US" dirty="0" smtClean="0"/>
              <a:t>R</a:t>
            </a:r>
            <a:r>
              <a:rPr lang="he-IL" dirty="0" smtClean="0"/>
              <a:t> כך ש-                   . נאמר ש </a:t>
            </a:r>
            <a:r>
              <a:rPr lang="en-US" dirty="0" smtClean="0"/>
              <a:t>X --&gt; Y</a:t>
            </a:r>
            <a:r>
              <a:rPr lang="he-IL" dirty="0" smtClean="0"/>
              <a:t> (</a:t>
            </a:r>
            <a:r>
              <a:rPr lang="en-US" dirty="0" smtClean="0"/>
              <a:t>Y</a:t>
            </a:r>
            <a:r>
              <a:rPr lang="he-IL" dirty="0" smtClean="0"/>
              <a:t> תלוי פונקציונלית ב-</a:t>
            </a:r>
            <a:r>
              <a:rPr lang="en-US" dirty="0" smtClean="0"/>
              <a:t>X</a:t>
            </a:r>
            <a:r>
              <a:rPr lang="he-IL" dirty="0" smtClean="0"/>
              <a:t>) אם לכל ערך של </a:t>
            </a:r>
            <a:r>
              <a:rPr lang="en-US" dirty="0" smtClean="0"/>
              <a:t>X</a:t>
            </a:r>
            <a:r>
              <a:rPr lang="he-IL" dirty="0" smtClean="0"/>
              <a:t> מתאים ערך יחיד של </a:t>
            </a:r>
            <a:r>
              <a:rPr lang="en-US" dirty="0" smtClean="0"/>
              <a:t>Y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באופן פורמלי – </a:t>
            </a:r>
            <a:r>
              <a:rPr lang="en-US" dirty="0" smtClean="0"/>
              <a:t>X --&gt; Y</a:t>
            </a:r>
            <a:r>
              <a:rPr lang="he-IL" dirty="0" smtClean="0"/>
              <a:t> אם ורק אם לכל שתי שורות                   שבהן מתקיים </a:t>
            </a:r>
            <a:r>
              <a:rPr lang="en-US" dirty="0" smtClean="0"/>
              <a:t>t1[X]=t2[X]</a:t>
            </a:r>
            <a:r>
              <a:rPr lang="he-IL" dirty="0" smtClean="0"/>
              <a:t> מתקיים גם </a:t>
            </a:r>
            <a:r>
              <a:rPr lang="en-US" dirty="0" smtClean="0"/>
              <a:t>t1[Y] = t2[Y]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00600" y="2209800"/>
          <a:ext cx="2111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888840" imgH="203040" progId="Equation.3">
                  <p:embed/>
                </p:oleObj>
              </mc:Choice>
              <mc:Fallback>
                <p:oleObj name="Equation" r:id="rId3" imgW="8888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1113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57800" y="4267200"/>
          <a:ext cx="1879600" cy="46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825480" imgH="203040" progId="Equation.3">
                  <p:embed/>
                </p:oleObj>
              </mc:Choice>
              <mc:Fallback>
                <p:oleObj name="Equation" r:id="rId5" imgW="8254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1879600" cy="462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D)</a:t>
            </a:r>
          </a:p>
          <a:p>
            <a:pPr algn="l">
              <a:buNone/>
            </a:pPr>
            <a:r>
              <a:rPr lang="en-US" dirty="0" smtClean="0"/>
              <a:t>F = {A--&gt;B, CE--&gt;A, B--&gt;C, AC--&gt;D}</a:t>
            </a:r>
          </a:p>
          <a:p>
            <a:pPr algn="r" rtl="1">
              <a:buNone/>
            </a:pPr>
            <a:r>
              <a:rPr lang="he-IL" dirty="0" smtClean="0"/>
              <a:t>חשבו את הכיסוי הקנוני של 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נבדוק את התלות </a:t>
            </a:r>
            <a:r>
              <a:rPr lang="en-US" dirty="0" smtClean="0"/>
              <a:t>AC--&gt;D</a:t>
            </a:r>
            <a:r>
              <a:rPr lang="he-IL" dirty="0" smtClean="0"/>
              <a:t>. האם </a:t>
            </a:r>
            <a:r>
              <a:rPr lang="en-US" dirty="0" smtClean="0"/>
              <a:t>A</a:t>
            </a:r>
            <a:r>
              <a:rPr lang="he-IL" dirty="0" smtClean="0"/>
              <a:t> עודפת?</a:t>
            </a:r>
          </a:p>
          <a:p>
            <a:pPr algn="r" rtl="1">
              <a:buNone/>
            </a:pPr>
            <a:r>
              <a:rPr lang="he-IL" dirty="0" smtClean="0"/>
              <a:t>כלומר, האם </a:t>
            </a:r>
            <a:r>
              <a:rPr lang="en-US" dirty="0" smtClean="0"/>
              <a:t>C--&gt;D</a:t>
            </a:r>
            <a:r>
              <a:rPr lang="he-IL" dirty="0" smtClean="0"/>
              <a:t>ניתנת להסקה. נחשב את הסגור של </a:t>
            </a:r>
            <a:r>
              <a:rPr lang="en-US" dirty="0" smtClean="0"/>
              <a:t>C</a:t>
            </a:r>
            <a:r>
              <a:rPr lang="he-IL" dirty="0" smtClean="0"/>
              <a:t> וכבר ראינו שהוא </a:t>
            </a:r>
            <a:r>
              <a:rPr lang="en-US" dirty="0" smtClean="0"/>
              <a:t>{C}</a:t>
            </a:r>
            <a:r>
              <a:rPr lang="he-IL" dirty="0" smtClean="0"/>
              <a:t> ולכן </a:t>
            </a:r>
            <a:r>
              <a:rPr lang="en-US" dirty="0" smtClean="0"/>
              <a:t>A</a:t>
            </a:r>
            <a:r>
              <a:rPr lang="he-IL" dirty="0" smtClean="0"/>
              <a:t> לא עודפת.</a:t>
            </a:r>
          </a:p>
          <a:p>
            <a:pPr algn="r" rtl="1">
              <a:buNone/>
            </a:pPr>
            <a:r>
              <a:rPr lang="he-IL" dirty="0" smtClean="0"/>
              <a:t>האם </a:t>
            </a:r>
            <a:r>
              <a:rPr lang="en-US" dirty="0" smtClean="0"/>
              <a:t>C</a:t>
            </a:r>
            <a:r>
              <a:rPr lang="he-IL" dirty="0" smtClean="0"/>
              <a:t> עודפת? נחשב את הסגור של </a:t>
            </a:r>
            <a:r>
              <a:rPr lang="en-US" dirty="0" smtClean="0"/>
              <a:t>A</a:t>
            </a:r>
            <a:r>
              <a:rPr lang="he-IL" dirty="0" smtClean="0"/>
              <a:t>:</a:t>
            </a:r>
          </a:p>
          <a:p>
            <a:pPr algn="l">
              <a:buNone/>
            </a:pPr>
            <a:r>
              <a:rPr lang="en-US" dirty="0" smtClean="0"/>
              <a:t>A+ = {A, B, C, D}</a:t>
            </a:r>
          </a:p>
          <a:p>
            <a:pPr algn="r" rtl="1">
              <a:buNone/>
            </a:pPr>
            <a:r>
              <a:rPr lang="he-IL" dirty="0" smtClean="0"/>
              <a:t>כיוון ש-</a:t>
            </a:r>
            <a:r>
              <a:rPr lang="en-US" dirty="0" smtClean="0"/>
              <a:t>D</a:t>
            </a:r>
            <a:r>
              <a:rPr lang="he-IL" dirty="0" smtClean="0"/>
              <a:t> נמצא בסגור, </a:t>
            </a:r>
            <a:r>
              <a:rPr lang="en-US" dirty="0" smtClean="0"/>
              <a:t>C</a:t>
            </a:r>
            <a:r>
              <a:rPr lang="he-IL" dirty="0" smtClean="0"/>
              <a:t> עודפת.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l">
              <a:buNone/>
            </a:pPr>
            <a:r>
              <a:rPr lang="en-US" dirty="0" smtClean="0"/>
              <a:t>R = (A, B, C, D)</a:t>
            </a:r>
          </a:p>
          <a:p>
            <a:pPr algn="l"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</a:t>
            </a:r>
            <a:r>
              <a:rPr lang="en-US" dirty="0" smtClean="0">
                <a:solidFill>
                  <a:srgbClr val="FF0000"/>
                </a:solidFill>
              </a:rPr>
              <a:t>A--&gt;B</a:t>
            </a:r>
            <a:r>
              <a:rPr lang="en-US" dirty="0" smtClean="0"/>
              <a:t>, CE--&gt;A, B--&gt;C, </a:t>
            </a:r>
            <a:r>
              <a:rPr lang="en-US" dirty="0" smtClean="0">
                <a:solidFill>
                  <a:srgbClr val="FF0000"/>
                </a:solidFill>
              </a:rPr>
              <a:t>A--&gt;D</a:t>
            </a:r>
            <a:r>
              <a:rPr lang="en-US" dirty="0" smtClean="0"/>
              <a:t>}</a:t>
            </a:r>
          </a:p>
          <a:p>
            <a:pPr algn="r" rtl="1">
              <a:buNone/>
            </a:pPr>
            <a:r>
              <a:rPr lang="he-IL" dirty="0" smtClean="0"/>
              <a:t>חשבו את הכיסוי הקנוני של </a:t>
            </a:r>
            <a:r>
              <a:rPr lang="en-US" dirty="0" smtClean="0"/>
              <a:t>F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he-IL" dirty="0" smtClean="0"/>
              <a:t>כעת יש שתי תלויות עם צד שמאל זהה, ולכן צריך לאחד אותן:</a:t>
            </a:r>
          </a:p>
          <a:p>
            <a:pPr algn="l"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{A--&gt;BD, CE--&gt;A, B--&gt;C}</a:t>
            </a:r>
          </a:p>
          <a:p>
            <a:pPr algn="r" rtl="1">
              <a:buNone/>
            </a:pPr>
            <a:r>
              <a:rPr lang="he-IL" dirty="0" smtClean="0"/>
              <a:t>נבדוק בתלות </a:t>
            </a:r>
            <a:r>
              <a:rPr lang="en-US" dirty="0" smtClean="0"/>
              <a:t>A--&gt;BD</a:t>
            </a:r>
            <a:r>
              <a:rPr lang="he-IL" dirty="0" smtClean="0"/>
              <a:t> אם </a:t>
            </a:r>
            <a:r>
              <a:rPr lang="en-US" dirty="0" smtClean="0"/>
              <a:t>B</a:t>
            </a:r>
            <a:r>
              <a:rPr lang="he-IL" dirty="0" smtClean="0"/>
              <a:t> או </a:t>
            </a:r>
            <a:r>
              <a:rPr lang="en-US" dirty="0" smtClean="0"/>
              <a:t>D</a:t>
            </a:r>
            <a:r>
              <a:rPr lang="he-IL" dirty="0" smtClean="0"/>
              <a:t> עודפות. שתיהן לא עודפות ולכן זהו הכיסוי הקנוני.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5745163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/>
              <a:t>R = (A, B, C, D)</a:t>
            </a:r>
          </a:p>
          <a:p>
            <a:pPr>
              <a:buNone/>
            </a:pPr>
            <a:r>
              <a:rPr lang="en-US" dirty="0" err="1" smtClean="0"/>
              <a:t>Fc</a:t>
            </a:r>
            <a:r>
              <a:rPr lang="en-US" dirty="0" smtClean="0"/>
              <a:t> = {A--&gt;BD, CE--&gt;A, B--&gt;C}</a:t>
            </a:r>
          </a:p>
          <a:p>
            <a:pPr algn="r" rtl="1">
              <a:buNone/>
            </a:pPr>
            <a:r>
              <a:rPr lang="he-IL" dirty="0" smtClean="0"/>
              <a:t>חשבו את כל המפתחות של </a:t>
            </a:r>
            <a:r>
              <a:rPr lang="en-US" dirty="0" smtClean="0"/>
              <a:t>R</a:t>
            </a:r>
            <a:r>
              <a:rPr lang="he-IL" dirty="0" smtClean="0"/>
              <a:t>.</a:t>
            </a:r>
          </a:p>
          <a:p>
            <a:pPr algn="r" rtl="1">
              <a:buNone/>
            </a:pPr>
            <a:r>
              <a:rPr lang="en-US" dirty="0" smtClean="0"/>
              <a:t>E</a:t>
            </a:r>
            <a:r>
              <a:rPr lang="he-IL" dirty="0" smtClean="0"/>
              <a:t> מופיעה בצד שמאל אבל לא בימין לכן היא חייבת להיות חלק מכל מפתח.</a:t>
            </a:r>
          </a:p>
          <a:p>
            <a:pPr algn="r" rtl="1">
              <a:buNone/>
            </a:pPr>
            <a:r>
              <a:rPr lang="en-US" dirty="0" smtClean="0"/>
              <a:t>D</a:t>
            </a:r>
            <a:r>
              <a:rPr lang="he-IL" dirty="0" smtClean="0"/>
              <a:t> מופיעה בימין אבל לא בשמאל, ולכן היא לא חלק מאף מפתח.</a:t>
            </a:r>
          </a:p>
          <a:p>
            <a:pPr algn="r" rtl="1">
              <a:buNone/>
            </a:pPr>
            <a:r>
              <a:rPr lang="he-IL" dirty="0" smtClean="0"/>
              <a:t>נחשב את הסגור של </a:t>
            </a:r>
            <a:r>
              <a:rPr lang="en-US" dirty="0" smtClean="0"/>
              <a:t>E</a:t>
            </a:r>
            <a:r>
              <a:rPr lang="he-IL" dirty="0" smtClean="0"/>
              <a:t> – </a:t>
            </a:r>
            <a:r>
              <a:rPr lang="en-US" dirty="0" smtClean="0"/>
              <a:t>E+ = {E}</a:t>
            </a:r>
            <a:r>
              <a:rPr lang="he-IL" dirty="0" smtClean="0"/>
              <a:t> והוא לא מפתח.</a:t>
            </a:r>
          </a:p>
          <a:p>
            <a:pPr algn="r" rtl="1">
              <a:buNone/>
            </a:pPr>
            <a:r>
              <a:rPr lang="he-IL" dirty="0" smtClean="0"/>
              <a:t>ננסה את </a:t>
            </a:r>
            <a:r>
              <a:rPr lang="en-US" dirty="0" smtClean="0"/>
              <a:t>AE</a:t>
            </a:r>
            <a:r>
              <a:rPr lang="he-IL" dirty="0" smtClean="0"/>
              <a:t> – </a:t>
            </a:r>
            <a:r>
              <a:rPr lang="en-US" dirty="0" smtClean="0"/>
              <a:t>AE+ = {A, E, B, D, C}</a:t>
            </a:r>
            <a:r>
              <a:rPr lang="he-IL" dirty="0" smtClean="0"/>
              <a:t> והוא מפתח.</a:t>
            </a:r>
          </a:p>
          <a:p>
            <a:pPr algn="r" rtl="1">
              <a:buNone/>
            </a:pPr>
            <a:r>
              <a:rPr lang="he-IL" dirty="0" smtClean="0"/>
              <a:t>באופן דומה אפשר לראות שגם </a:t>
            </a:r>
            <a:r>
              <a:rPr lang="en-US" dirty="0" smtClean="0"/>
              <a:t>BE</a:t>
            </a:r>
            <a:r>
              <a:rPr lang="he-IL" dirty="0" smtClean="0"/>
              <a:t> ו-</a:t>
            </a:r>
            <a:r>
              <a:rPr lang="en-US" dirty="0" smtClean="0"/>
              <a:t>CE</a:t>
            </a:r>
            <a:r>
              <a:rPr lang="he-IL" dirty="0" smtClean="0"/>
              <a:t> הם מפתחות.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r" rtl="1"/>
            <a:r>
              <a:rPr lang="he-IL" dirty="0" smtClean="0"/>
              <a:t>נניח שנתון היחס – </a:t>
            </a:r>
          </a:p>
          <a:p>
            <a:pPr algn="l">
              <a:buNone/>
            </a:pPr>
            <a:r>
              <a:rPr lang="en-US" dirty="0" smtClean="0"/>
              <a:t>Employees(</a:t>
            </a:r>
            <a:r>
              <a:rPr lang="en-US" dirty="0" err="1" smtClean="0"/>
              <a:t>eid</a:t>
            </a:r>
            <a:r>
              <a:rPr lang="en-US" dirty="0" smtClean="0"/>
              <a:t>, did, mid)</a:t>
            </a:r>
          </a:p>
          <a:p>
            <a:pPr algn="r" rtl="1">
              <a:buNone/>
            </a:pPr>
            <a:r>
              <a:rPr lang="he-IL" dirty="0" smtClean="0"/>
              <a:t>שמתאר עובדים. לכל עובד יש מספר ת.ז., מספר מחלקה בה הוא עובד ומספר מנהל שאליו הוא כפוף.</a:t>
            </a:r>
          </a:p>
          <a:p>
            <a:pPr algn="r" rtl="1"/>
            <a:r>
              <a:rPr lang="he-IL" dirty="0" smtClean="0"/>
              <a:t>נרצה לענות על השאלות – </a:t>
            </a:r>
          </a:p>
          <a:p>
            <a:pPr lvl="1" algn="r" rtl="1"/>
            <a:r>
              <a:rPr lang="he-IL" dirty="0" smtClean="0"/>
              <a:t>האם עובד יכול לעבוד בשתי מחלקות?</a:t>
            </a:r>
          </a:p>
          <a:p>
            <a:pPr lvl="1" algn="r" rtl="1"/>
            <a:r>
              <a:rPr lang="he-IL" dirty="0" smtClean="0"/>
              <a:t>האם לכל מחלקה יש מנהל יחיד?</a:t>
            </a:r>
          </a:p>
          <a:p>
            <a:pPr lvl="1" algn="r" rtl="1"/>
            <a:r>
              <a:rPr lang="he-IL" dirty="0" smtClean="0"/>
              <a:t>האם עובד יכול לנהל יותר ממחלקה אחת?</a:t>
            </a:r>
          </a:p>
          <a:p>
            <a:pPr lvl="1" algn="r" rtl="1"/>
            <a:r>
              <a:rPr lang="he-IL" dirty="0" smtClean="0"/>
              <a:t>האם עובד יכול להיות כפוף לשני מנהלים באותה מחלקה?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נניח שנתונות שתי הת"פ הבאות: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 --&gt; did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 --&gt; mid</a:t>
            </a:r>
          </a:p>
          <a:p>
            <a:pPr algn="r" rtl="1"/>
            <a:r>
              <a:rPr lang="he-IL" dirty="0" smtClean="0"/>
              <a:t>כלומר, לא יתכן שיהיו שתי שורות עם אותו מספר </a:t>
            </a:r>
            <a:r>
              <a:rPr lang="en-US" dirty="0" err="1" smtClean="0"/>
              <a:t>eid</a:t>
            </a:r>
            <a:r>
              <a:rPr lang="he-IL" dirty="0" smtClean="0"/>
              <a:t> אבל עם שני ערכי </a:t>
            </a:r>
            <a:r>
              <a:rPr lang="en-US" dirty="0" smtClean="0"/>
              <a:t>did</a:t>
            </a:r>
            <a:r>
              <a:rPr lang="he-IL" dirty="0" smtClean="0"/>
              <a:t> שונים. מכאן נובע שכל עובד יכול לעבוד רק במחלקה אחת.</a:t>
            </a:r>
          </a:p>
          <a:p>
            <a:pPr algn="r" rtl="1"/>
            <a:r>
              <a:rPr lang="he-IL" dirty="0" smtClean="0"/>
              <a:t>בנוסף לא יכול להיות שיהיו שתי שורות עם אותו מספר </a:t>
            </a:r>
            <a:r>
              <a:rPr lang="en-US" dirty="0" err="1" smtClean="0"/>
              <a:t>eid</a:t>
            </a:r>
            <a:r>
              <a:rPr lang="he-IL" dirty="0" smtClean="0"/>
              <a:t> אבל שני ערכי </a:t>
            </a:r>
            <a:r>
              <a:rPr lang="en-US" dirty="0" smtClean="0"/>
              <a:t>mid</a:t>
            </a:r>
            <a:r>
              <a:rPr lang="he-IL" dirty="0" smtClean="0"/>
              <a:t> שונים, ולכן כל עובד יכול להיות כפוף רק למנהל אחד.</a:t>
            </a:r>
          </a:p>
          <a:p>
            <a:pPr algn="r" rtl="1"/>
            <a:r>
              <a:rPr lang="he-IL" dirty="0" smtClean="0"/>
              <a:t>האם למחלקה יכול להיות יותר ממנהל אחד?</a:t>
            </a:r>
            <a:r>
              <a:rPr lang="en-US" dirty="0" smtClean="0"/>
              <a:t> </a:t>
            </a:r>
            <a:r>
              <a:rPr lang="he-IL" dirty="0" smtClean="0"/>
              <a:t>אין ת"פ שמגבילה זאת, ולכן התשובה היא כן.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נניח שנתונות שתי הת"פ הבאות: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 --&gt; did</a:t>
            </a:r>
          </a:p>
          <a:p>
            <a:pPr algn="l">
              <a:buNone/>
            </a:pPr>
            <a:r>
              <a:rPr lang="en-US" dirty="0" smtClean="0"/>
              <a:t>did --&gt; mid</a:t>
            </a:r>
          </a:p>
          <a:p>
            <a:pPr algn="r" rtl="1"/>
            <a:r>
              <a:rPr lang="he-IL" dirty="0" smtClean="0"/>
              <a:t>כמו בדוגמא הקודמת, כל עובד יכול לעבוד במחלקה אחת. בנוסף, לפי הת"פ השניה, כל מחלקה מנוהלת ע"י מנהל אחד בלבד.</a:t>
            </a:r>
          </a:p>
          <a:p>
            <a:pPr algn="r" rtl="1"/>
            <a:r>
              <a:rPr lang="he-IL" dirty="0" smtClean="0"/>
              <a:t>האם עובד יכול להיות כפוף לשני מנהלים?</a:t>
            </a:r>
          </a:p>
          <a:p>
            <a:pPr algn="r" rtl="1"/>
            <a:r>
              <a:rPr lang="he-IL" dirty="0" smtClean="0"/>
              <a:t>אין ת"פ ישירה שמראה את התשובה, אבל אפשר לראות שאם כל עובד עובד במחלקה אחת, וכל מחלקה מנוהלת ע"י מנהל אחד, לא יכול להיות שעובד יהיה כפוף לשני מנהלים.</a:t>
            </a:r>
          </a:p>
          <a:p>
            <a:pPr algn="r" rtl="1"/>
            <a:r>
              <a:rPr lang="he-IL" dirty="0" smtClean="0"/>
              <a:t>לכן ניתן </a:t>
            </a:r>
            <a:r>
              <a:rPr lang="he-IL" b="1" dirty="0" smtClean="0"/>
              <a:t>להסיק</a:t>
            </a:r>
            <a:r>
              <a:rPr lang="he-IL" dirty="0" smtClean="0"/>
              <a:t> ת"פ נוספת – 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 --&gt; mid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נניח שנתונה הת"פ הבאה: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, did --&gt; mid</a:t>
            </a:r>
          </a:p>
          <a:p>
            <a:pPr algn="r" rtl="1"/>
            <a:r>
              <a:rPr lang="he-IL" dirty="0" smtClean="0"/>
              <a:t>כלומר, צירוף של עובד ומספר מחלקה יכול להתאים למנהל אחד בלבד.</a:t>
            </a:r>
          </a:p>
          <a:p>
            <a:pPr algn="r" rtl="1"/>
            <a:r>
              <a:rPr lang="he-IL" dirty="0" smtClean="0"/>
              <a:t>האם עובד יכול להיות כפוף לשני מנהלים?</a:t>
            </a:r>
          </a:p>
          <a:p>
            <a:pPr algn="r" rtl="1"/>
            <a:r>
              <a:rPr lang="he-IL" dirty="0" smtClean="0"/>
              <a:t>כן, כיוון שהת"פ מתייחסת לצירוף של שתי תכונות. ולכן חשוב לשים לב ש</a:t>
            </a:r>
            <a:r>
              <a:rPr lang="he-IL" b="1" dirty="0" smtClean="0"/>
              <a:t>אי אפשר</a:t>
            </a:r>
            <a:r>
              <a:rPr lang="he-IL" dirty="0" smtClean="0"/>
              <a:t> להסיק את הת"פ</a:t>
            </a:r>
          </a:p>
          <a:p>
            <a:pPr algn="l">
              <a:buNone/>
            </a:pPr>
            <a:r>
              <a:rPr lang="en-US" dirty="0" err="1" smtClean="0"/>
              <a:t>eid</a:t>
            </a:r>
            <a:r>
              <a:rPr lang="en-US" dirty="0" smtClean="0"/>
              <a:t> --&gt; mid</a:t>
            </a: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219200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A</a:t>
                      </a:r>
                      <a:endParaRPr lang="he-IL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mtClean="0"/>
                        <a:t>5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0" y="304800"/>
            <a:ext cx="4267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600" dirty="0" smtClean="0"/>
              <a:t>נתון יחס </a:t>
            </a:r>
            <a:r>
              <a:rPr lang="en-US" sz="3600" dirty="0" smtClean="0"/>
              <a:t>R(A, B, C , D)</a:t>
            </a:r>
            <a:r>
              <a:rPr lang="he-IL" sz="3600" dirty="0" smtClean="0"/>
              <a:t>. </a:t>
            </a:r>
            <a:endParaRPr lang="he-I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3151</Words>
  <Application>Microsoft Office PowerPoint</Application>
  <PresentationFormat>On-screen Show (4:3)</PresentationFormat>
  <Paragraphs>434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תיכון במסד נתונים</vt:lpstr>
      <vt:lpstr>תיכון</vt:lpstr>
      <vt:lpstr>תלות פונקציונלית</vt:lpstr>
      <vt:lpstr>הגדרת ת"פ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כללי היסק לוגיים</vt:lpstr>
      <vt:lpstr>כללי היסק לוגיים - אקסיומות</vt:lpstr>
      <vt:lpstr>כללי היסק לוגיים נוספים</vt:lpstr>
      <vt:lpstr>PowerPoint Presentation</vt:lpstr>
      <vt:lpstr>PowerPoint Presentation</vt:lpstr>
      <vt:lpstr>סגור של קב' ת"פ</vt:lpstr>
      <vt:lpstr>מפתח</vt:lpstr>
      <vt:lpstr>סגור של קבוצת תכונות</vt:lpstr>
      <vt:lpstr>אלגוריתם לחישוב סגור של תכונות</vt:lpstr>
      <vt:lpstr>PowerPoint Presentation</vt:lpstr>
      <vt:lpstr>PowerPoint Presentation</vt:lpstr>
      <vt:lpstr>חישוב סגור של קב' ת"פ</vt:lpstr>
      <vt:lpstr>PowerPoint Presentation</vt:lpstr>
      <vt:lpstr>מציאת כל המפתחות של יחס</vt:lpstr>
      <vt:lpstr>PowerPoint Presentation</vt:lpstr>
      <vt:lpstr>PowerPoint Presentation</vt:lpstr>
      <vt:lpstr>כיסוי קנוני (מינימלי)</vt:lpstr>
      <vt:lpstr>אלגוריתם לחישוב כיסוי קנוני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תיכון במסד נתונים</dc:title>
  <dc:creator>Shay</dc:creator>
  <cp:lastModifiedBy>user</cp:lastModifiedBy>
  <cp:revision>60</cp:revision>
  <dcterms:created xsi:type="dcterms:W3CDTF">2006-08-16T00:00:00Z</dcterms:created>
  <dcterms:modified xsi:type="dcterms:W3CDTF">2013-05-25T17:22:32Z</dcterms:modified>
</cp:coreProperties>
</file>