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72BEF55-3F69-40DB-B91F-FAD17AA9B2A6}" type="datetimeFigureOut">
              <a:rPr lang="he-IL" smtClean="0"/>
              <a:t>ל'/אב/תש"ע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427F7D9-7E32-4E91-9D35-EC5550F567F8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5D64-EA6C-4D68-A008-8F02B52E107A}" type="datetime1">
              <a:rPr lang="en-US" smtClean="0"/>
              <a:t>8/10/2010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3D82-0460-4D0B-9969-061D813EFAB6}" type="datetime1">
              <a:rPr lang="en-US" smtClean="0"/>
              <a:t>8/10/2010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D795-1B20-483C-B226-21D7EEDA35B3}" type="datetime1">
              <a:rPr lang="en-US" smtClean="0"/>
              <a:t>8/10/2010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757-CCFF-4E4A-A376-BE0770FFE0BE}" type="datetime1">
              <a:rPr lang="en-US" smtClean="0"/>
              <a:t>8/10/2010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1D51-9198-4B66-8615-05445CF4D481}" type="datetime1">
              <a:rPr lang="en-US" smtClean="0"/>
              <a:t>8/10/2010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4A35-7610-4E9A-ABC1-A00DDA592429}" type="datetime1">
              <a:rPr lang="en-US" smtClean="0"/>
              <a:t>8/10/2010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2B38-BF4A-41C1-9F33-6C234B54033A}" type="datetime1">
              <a:rPr lang="en-US" smtClean="0"/>
              <a:t>8/10/2010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DE2F-10E6-4554-B1AD-325413377B6C}" type="datetime1">
              <a:rPr lang="en-US" smtClean="0"/>
              <a:t>8/10/2010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756D-57F6-4517-BA6C-5AF11133E374}" type="datetime1">
              <a:rPr lang="en-US" smtClean="0"/>
              <a:t>8/10/2010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2F5A-04A4-42A8-A7F9-158D1322976A}" type="datetime1">
              <a:rPr lang="en-US" smtClean="0"/>
              <a:t>8/10/2010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5EC1-BBB0-4253-8C7D-A91C234040BF}" type="datetime1">
              <a:rPr lang="en-US" smtClean="0"/>
              <a:t>8/10/2010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82FB4-5602-4594-800E-5B45AE19DBF8}" type="datetime1">
              <a:rPr lang="en-US" smtClean="0"/>
              <a:t>8/10/2010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2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שי תבור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 smtClean="0"/>
              <a:t>כתבו שאילתה שמוצאת עבור כל עיר כמה ספקים עם אותו שם גרים בה.</a:t>
            </a:r>
          </a:p>
          <a:p>
            <a:pPr algn="l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s.sname</a:t>
            </a:r>
            <a:r>
              <a:rPr lang="en-US" dirty="0" smtClean="0"/>
              <a:t>, </a:t>
            </a:r>
            <a:r>
              <a:rPr lang="en-US" dirty="0" err="1" smtClean="0"/>
              <a:t>s.city</a:t>
            </a:r>
            <a:r>
              <a:rPr lang="en-US" dirty="0" smtClean="0"/>
              <a:t>, count(*)</a:t>
            </a:r>
          </a:p>
          <a:p>
            <a:pPr algn="l">
              <a:buNone/>
            </a:pPr>
            <a:r>
              <a:rPr lang="en-US" dirty="0" smtClean="0"/>
              <a:t>from Supplier s</a:t>
            </a:r>
          </a:p>
          <a:p>
            <a:pPr algn="l"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s.sname</a:t>
            </a:r>
            <a:r>
              <a:rPr lang="en-US" dirty="0" smtClean="0"/>
              <a:t>, </a:t>
            </a:r>
            <a:r>
              <a:rPr lang="en-US" dirty="0" err="1" smtClean="0"/>
              <a:t>s.city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לפעמים נרצה לפסול קבוצות שלמות מהתוצאה.</a:t>
            </a:r>
          </a:p>
          <a:p>
            <a:pPr algn="r" rtl="1"/>
            <a:r>
              <a:rPr lang="he-IL" dirty="0" smtClean="0"/>
              <a:t>ניתן לעשות זאת ע"י הוספת פקודת </a:t>
            </a:r>
            <a:r>
              <a:rPr lang="en-US" dirty="0" smtClean="0"/>
              <a:t>having</a:t>
            </a:r>
            <a:r>
              <a:rPr lang="he-IL" dirty="0" smtClean="0"/>
              <a:t> לשאילתה.</a:t>
            </a:r>
          </a:p>
          <a:p>
            <a:pPr algn="r" rtl="1"/>
            <a:r>
              <a:rPr lang="he-IL" dirty="0" smtClean="0"/>
              <a:t>הפקודה מנסחת תנאי שנבדק עבור כל קבוצה בנפרד.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 smtClean="0"/>
              <a:t>השאילתה הבאה מוצאת עבור כל מוצר שמסופק ע"י לפחות שני ספקים, את הכמות המינימלית שבה הוא מסופק.</a:t>
            </a:r>
          </a:p>
          <a:p>
            <a:pPr algn="l">
              <a:buNone/>
            </a:pPr>
            <a:r>
              <a:rPr lang="en-US" dirty="0" smtClean="0"/>
              <a:t>select d.pid, min(</a:t>
            </a:r>
            <a:r>
              <a:rPr lang="en-US" dirty="0" err="1" smtClean="0"/>
              <a:t>d.quantity</a:t>
            </a:r>
            <a:r>
              <a:rPr lang="en-US" dirty="0" smtClean="0"/>
              <a:t>) as </a:t>
            </a:r>
            <a:r>
              <a:rPr lang="en-US" dirty="0" err="1" smtClean="0"/>
              <a:t>minQ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from Delivery d</a:t>
            </a:r>
          </a:p>
          <a:p>
            <a:pPr algn="l">
              <a:buNone/>
            </a:pPr>
            <a:r>
              <a:rPr lang="en-US" dirty="0" smtClean="0"/>
              <a:t>group by d.pid</a:t>
            </a:r>
          </a:p>
          <a:p>
            <a:pPr algn="l">
              <a:buNone/>
            </a:pPr>
            <a:r>
              <a:rPr lang="en-US" dirty="0" smtClean="0"/>
              <a:t>having count(*) &gt;= 2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2286000"/>
          <a:ext cx="6096000" cy="25958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quantity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pid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sid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111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222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111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111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222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90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333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228600"/>
            <a:ext cx="594360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select d.pid, min(</a:t>
            </a:r>
            <a:r>
              <a:rPr lang="en-US" sz="2800" dirty="0" err="1" smtClean="0"/>
              <a:t>d.quantity</a:t>
            </a:r>
            <a:r>
              <a:rPr lang="en-US" sz="2800" dirty="0" smtClean="0"/>
              <a:t>) as </a:t>
            </a:r>
            <a:r>
              <a:rPr lang="en-US" sz="2800" dirty="0" err="1" smtClean="0"/>
              <a:t>minQ</a:t>
            </a:r>
            <a:endParaRPr lang="en-US" sz="2800" dirty="0" smtClean="0"/>
          </a:p>
          <a:p>
            <a:r>
              <a:rPr lang="en-US" sz="2800" dirty="0" smtClean="0"/>
              <a:t>from Delivery d</a:t>
            </a:r>
          </a:p>
          <a:p>
            <a:r>
              <a:rPr lang="en-US" sz="2800" dirty="0" smtClean="0"/>
              <a:t>group by d.pid</a:t>
            </a:r>
          </a:p>
          <a:p>
            <a:r>
              <a:rPr lang="en-US" sz="2800" dirty="0" smtClean="0"/>
              <a:t>having count(*) &gt;= 2</a:t>
            </a:r>
            <a:endParaRPr lang="he-IL" sz="2800" dirty="0" smtClean="0"/>
          </a:p>
        </p:txBody>
      </p:sp>
      <p:sp>
        <p:nvSpPr>
          <p:cNvPr id="5" name="Right Brace 4"/>
          <p:cNvSpPr/>
          <p:nvPr/>
        </p:nvSpPr>
        <p:spPr>
          <a:xfrm>
            <a:off x="6553200" y="2667000"/>
            <a:ext cx="381000" cy="7620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ight Brace 5"/>
          <p:cNvSpPr/>
          <p:nvPr/>
        </p:nvSpPr>
        <p:spPr>
          <a:xfrm>
            <a:off x="6553200" y="3429000"/>
            <a:ext cx="381000" cy="3810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ight Brace 6"/>
          <p:cNvSpPr/>
          <p:nvPr/>
        </p:nvSpPr>
        <p:spPr>
          <a:xfrm>
            <a:off x="6553200" y="3810000"/>
            <a:ext cx="381000" cy="10668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7010400" y="2819400"/>
            <a:ext cx="533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2</a:t>
            </a:r>
            <a:endParaRPr lang="he-IL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010400" y="4114800"/>
            <a:ext cx="533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3</a:t>
            </a:r>
            <a:endParaRPr lang="he-IL" sz="32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04800" y="3563256"/>
            <a:ext cx="6248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animBg="1"/>
      <p:bldP spid="6" grpId="0" animBg="1"/>
      <p:bldP spid="7" grpId="0" animBg="1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 smtClean="0"/>
              <a:t>דרך אחרת:</a:t>
            </a:r>
          </a:p>
          <a:p>
            <a:pPr algn="l">
              <a:buNone/>
            </a:pPr>
            <a:r>
              <a:rPr lang="en-US" dirty="0" smtClean="0"/>
              <a:t>select d.pid, min(</a:t>
            </a:r>
            <a:r>
              <a:rPr lang="en-US" dirty="0" err="1" smtClean="0"/>
              <a:t>d.quantity</a:t>
            </a:r>
            <a:r>
              <a:rPr lang="en-US" dirty="0" smtClean="0"/>
              <a:t>) as </a:t>
            </a:r>
            <a:r>
              <a:rPr lang="en-US" dirty="0" err="1" smtClean="0"/>
              <a:t>minQ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from Delivery d</a:t>
            </a:r>
          </a:p>
          <a:p>
            <a:pPr algn="l">
              <a:buNone/>
            </a:pPr>
            <a:r>
              <a:rPr lang="en-US" dirty="0" smtClean="0"/>
              <a:t>group by d.pid</a:t>
            </a:r>
          </a:p>
          <a:p>
            <a:pPr algn="l">
              <a:buNone/>
            </a:pPr>
            <a:r>
              <a:rPr lang="en-US" dirty="0" smtClean="0"/>
              <a:t>having 1 &lt; </a:t>
            </a:r>
          </a:p>
          <a:p>
            <a:pPr algn="l">
              <a:buNone/>
            </a:pPr>
            <a:r>
              <a:rPr lang="en-US" dirty="0" smtClean="0"/>
              <a:t>	</a:t>
            </a:r>
            <a:r>
              <a:rPr lang="en-US" dirty="0" smtClean="0"/>
              <a:t>		( select count(*)</a:t>
            </a:r>
          </a:p>
          <a:p>
            <a:pPr algn="l">
              <a:buNone/>
            </a:pPr>
            <a:r>
              <a:rPr lang="en-US" dirty="0" smtClean="0"/>
              <a:t>	</a:t>
            </a:r>
            <a:r>
              <a:rPr lang="en-US" dirty="0" smtClean="0"/>
              <a:t>		  from Delivery d2</a:t>
            </a:r>
          </a:p>
          <a:p>
            <a:pPr algn="l">
              <a:buNone/>
            </a:pPr>
            <a:r>
              <a:rPr lang="en-US" dirty="0" smtClean="0"/>
              <a:t>	</a:t>
            </a:r>
            <a:r>
              <a:rPr lang="en-US" dirty="0" smtClean="0"/>
              <a:t>		  where d2.pid = d.pid)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 smtClean="0"/>
              <a:t>כתבו שאילתה שמוצאת את שמות המוצרים שמופיעים בשלושה צבעים לפחות. מצאו את שם המוצר ואת מספר הצבעים שהוא מופיע בהם.</a:t>
            </a:r>
          </a:p>
          <a:p>
            <a:pPr algn="l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p.pname</a:t>
            </a:r>
            <a:r>
              <a:rPr lang="en-US" dirty="0" smtClean="0"/>
              <a:t>, count(*) as num</a:t>
            </a:r>
          </a:p>
          <a:p>
            <a:pPr algn="l">
              <a:buNone/>
            </a:pPr>
            <a:r>
              <a:rPr lang="en-US" dirty="0" smtClean="0"/>
              <a:t>from Product p</a:t>
            </a:r>
          </a:p>
          <a:p>
            <a:pPr algn="l"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p.pname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having count(*) &gt;= 3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 smtClean="0"/>
              <a:t>כתבו שאילתה שמוצאת את מספרי המוצרים שהכמות הממוצעת שלהם היא הקטנה ביותר מבין הכמויות הממוצעות של כל שאר המוצרים.</a:t>
            </a:r>
          </a:p>
          <a:p>
            <a:pPr algn="l">
              <a:buNone/>
            </a:pPr>
            <a:r>
              <a:rPr lang="en-US" dirty="0" smtClean="0"/>
              <a:t>select Temp.id, </a:t>
            </a:r>
            <a:r>
              <a:rPr lang="en-US" dirty="0" err="1" smtClean="0"/>
              <a:t>Temp.q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from ( select d.pid as id, </a:t>
            </a:r>
            <a:r>
              <a:rPr lang="en-US" dirty="0" err="1" smtClean="0"/>
              <a:t>avg</a:t>
            </a:r>
            <a:r>
              <a:rPr lang="en-US" dirty="0" smtClean="0"/>
              <a:t>(</a:t>
            </a:r>
            <a:r>
              <a:rPr lang="en-US" dirty="0" err="1" smtClean="0"/>
              <a:t>d.quantity</a:t>
            </a:r>
            <a:r>
              <a:rPr lang="en-US" dirty="0" smtClean="0"/>
              <a:t>) as q</a:t>
            </a:r>
          </a:p>
          <a:p>
            <a:pPr algn="l">
              <a:buNone/>
            </a:pPr>
            <a:r>
              <a:rPr lang="en-US" dirty="0" smtClean="0"/>
              <a:t>	</a:t>
            </a:r>
            <a:r>
              <a:rPr lang="en-US" dirty="0" smtClean="0"/>
              <a:t>	  from Delivery d</a:t>
            </a:r>
          </a:p>
          <a:p>
            <a:pPr algn="l">
              <a:buNone/>
            </a:pPr>
            <a:r>
              <a:rPr lang="en-US" dirty="0" smtClean="0"/>
              <a:t>	</a:t>
            </a:r>
            <a:r>
              <a:rPr lang="en-US" dirty="0" smtClean="0"/>
              <a:t>	  group by d.pid) as Temp</a:t>
            </a:r>
          </a:p>
          <a:p>
            <a:pPr algn="l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Temp.q</a:t>
            </a:r>
            <a:r>
              <a:rPr lang="en-US" dirty="0" smtClean="0"/>
              <a:t> = </a:t>
            </a:r>
          </a:p>
          <a:p>
            <a:pPr algn="l">
              <a:buNone/>
            </a:pPr>
            <a:r>
              <a:rPr lang="en-US" dirty="0" smtClean="0"/>
              <a:t>	</a:t>
            </a:r>
            <a:r>
              <a:rPr lang="en-US" dirty="0" smtClean="0"/>
              <a:t>	( select min(</a:t>
            </a:r>
            <a:r>
              <a:rPr lang="en-US" dirty="0" err="1" smtClean="0"/>
              <a:t>Temp.q</a:t>
            </a:r>
            <a:r>
              <a:rPr lang="en-US" dirty="0" smtClean="0"/>
              <a:t>) from Temp)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 smtClean="0"/>
              <a:t>כתבו שאילתה שמוצאת את מספר המוצר שמסופק בכמות מקסימלית, ואת הכמות.</a:t>
            </a:r>
          </a:p>
          <a:p>
            <a:pPr algn="l">
              <a:buNone/>
            </a:pPr>
            <a:r>
              <a:rPr lang="en-US" dirty="0" smtClean="0"/>
              <a:t>select T.id, </a:t>
            </a:r>
            <a:r>
              <a:rPr lang="en-US" dirty="0" err="1" smtClean="0"/>
              <a:t>T.q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from ( select d.pid as id, max(</a:t>
            </a:r>
            <a:r>
              <a:rPr lang="en-US" dirty="0" err="1" smtClean="0"/>
              <a:t>d.quantity</a:t>
            </a:r>
            <a:r>
              <a:rPr lang="en-US" dirty="0" smtClean="0"/>
              <a:t>) as q</a:t>
            </a:r>
          </a:p>
          <a:p>
            <a:pPr algn="l">
              <a:buNone/>
            </a:pPr>
            <a:r>
              <a:rPr lang="en-US" dirty="0" smtClean="0"/>
              <a:t>	</a:t>
            </a:r>
            <a:r>
              <a:rPr lang="en-US" dirty="0" smtClean="0"/>
              <a:t>	  from Delivery d</a:t>
            </a:r>
          </a:p>
          <a:p>
            <a:pPr algn="l">
              <a:buNone/>
            </a:pPr>
            <a:r>
              <a:rPr lang="en-US" dirty="0" smtClean="0"/>
              <a:t>	</a:t>
            </a:r>
            <a:r>
              <a:rPr lang="en-US" dirty="0" smtClean="0"/>
              <a:t>	  group by d.pid ) as T</a:t>
            </a:r>
          </a:p>
          <a:p>
            <a:pPr algn="l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T.q</a:t>
            </a:r>
            <a:r>
              <a:rPr lang="en-US" dirty="0" smtClean="0"/>
              <a:t> = </a:t>
            </a:r>
          </a:p>
          <a:p>
            <a:pPr algn="l">
              <a:buNone/>
            </a:pPr>
            <a:r>
              <a:rPr lang="en-US" dirty="0" smtClean="0"/>
              <a:t>	</a:t>
            </a:r>
            <a:r>
              <a:rPr lang="en-US" dirty="0" smtClean="0"/>
              <a:t>	( select max(</a:t>
            </a:r>
            <a:r>
              <a:rPr lang="en-US" dirty="0" err="1" smtClean="0"/>
              <a:t>T.q</a:t>
            </a:r>
            <a:r>
              <a:rPr lang="en-US" dirty="0" smtClean="0"/>
              <a:t>) from T)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 smtClean="0"/>
              <a:t>כתבו שאילתה שמוצאת עבור כל שם של ספק בכמה ערים שונות השם הזה מופיע.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2286000"/>
          <a:ext cx="6096000" cy="25958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city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sname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sid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Jerusalem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David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111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David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222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David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333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Yossi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444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Jerusalem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Yossi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555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Yossi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666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 smtClean="0"/>
              <a:t>ראשית נחלק את טבלת הספקים לפי שם ספק ועיר, כך אם יש כמה ספקים עם אותו שם באותה עיר הם יופיעו בקבוצה אחת.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3886200" cy="25958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city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sname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sid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Jerusalem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David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111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David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222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David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333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Yossi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444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Jerusalem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Yossi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555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Yossi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666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91200" y="2362200"/>
          <a:ext cx="2590800" cy="18542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city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sname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Jerusalem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David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David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Yossi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Jerusalem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Yossi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572000" y="3124200"/>
            <a:ext cx="990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לפעמים נרצה לבצע פעולה שחוזרת על עצמה על קבוצות של איברים.</a:t>
            </a:r>
          </a:p>
          <a:p>
            <a:pPr algn="r" rtl="1"/>
            <a:r>
              <a:rPr lang="he-IL" dirty="0" smtClean="0"/>
              <a:t>נוכל לעשות זאת בצירוף המשפט </a:t>
            </a:r>
            <a:r>
              <a:rPr lang="en-US" dirty="0" smtClean="0"/>
              <a:t>group by</a:t>
            </a:r>
          </a:p>
          <a:p>
            <a:pPr algn="l">
              <a:buNone/>
            </a:pPr>
            <a:r>
              <a:rPr lang="en-US" dirty="0" smtClean="0"/>
              <a:t>select …</a:t>
            </a:r>
          </a:p>
          <a:p>
            <a:pPr algn="l">
              <a:buNone/>
            </a:pPr>
            <a:r>
              <a:rPr lang="en-US" dirty="0" smtClean="0"/>
              <a:t>from …</a:t>
            </a:r>
          </a:p>
          <a:p>
            <a:pPr algn="l">
              <a:buNone/>
            </a:pPr>
            <a:r>
              <a:rPr lang="en-US" dirty="0" smtClean="0"/>
              <a:t>where …</a:t>
            </a:r>
          </a:p>
          <a:p>
            <a:pPr algn="l">
              <a:buNone/>
            </a:pPr>
            <a:r>
              <a:rPr lang="en-US" dirty="0" smtClean="0"/>
              <a:t>group by fields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 smtClean="0"/>
              <a:t>כעת נחלק את התוצאה לקבוצות לפי שם, ונספור כמה שורות יש בכל קבוצה.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676400"/>
          <a:ext cx="3886200" cy="25958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city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sname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sid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Jerusalem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David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111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David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222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David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333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Yossi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444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Jerusalem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Yossi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555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Yossi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666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91200" y="1752600"/>
          <a:ext cx="2590800" cy="18542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city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sname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Jerusalem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David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David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Yossi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Jerusalem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Yossi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572000" y="2514600"/>
            <a:ext cx="990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91200" y="4419600"/>
          <a:ext cx="2590800" cy="11125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count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sname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David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Yossi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own Arrow 8"/>
          <p:cNvSpPr/>
          <p:nvPr/>
        </p:nvSpPr>
        <p:spPr>
          <a:xfrm>
            <a:off x="6934200" y="37338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T.n</a:t>
            </a:r>
            <a:r>
              <a:rPr lang="en-US" dirty="0" smtClean="0"/>
              <a:t>, count(*) as </a:t>
            </a:r>
            <a:r>
              <a:rPr lang="en-US" dirty="0" err="1" smtClean="0"/>
              <a:t>countNames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( select </a:t>
            </a:r>
            <a:r>
              <a:rPr lang="en-US" dirty="0" err="1" smtClean="0"/>
              <a:t>s.sname</a:t>
            </a:r>
            <a:r>
              <a:rPr lang="en-US" dirty="0" smtClean="0"/>
              <a:t> as n, </a:t>
            </a:r>
            <a:r>
              <a:rPr lang="en-US" dirty="0" err="1" smtClean="0"/>
              <a:t>s.city</a:t>
            </a:r>
            <a:r>
              <a:rPr lang="en-US" dirty="0" smtClean="0"/>
              <a:t> as c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  from Supplier 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  group by </a:t>
            </a:r>
            <a:r>
              <a:rPr lang="en-US" dirty="0" err="1" smtClean="0"/>
              <a:t>s.sname</a:t>
            </a:r>
            <a:r>
              <a:rPr lang="en-US" dirty="0" smtClean="0"/>
              <a:t>, </a:t>
            </a:r>
            <a:r>
              <a:rPr lang="en-US" dirty="0" err="1" smtClean="0"/>
              <a:t>s.city</a:t>
            </a:r>
            <a:r>
              <a:rPr lang="en-US" dirty="0" smtClean="0"/>
              <a:t> ) as T</a:t>
            </a:r>
          </a:p>
          <a:p>
            <a:pPr>
              <a:buNone/>
            </a:pPr>
            <a:r>
              <a:rPr lang="en-US" dirty="0" err="1" smtClean="0"/>
              <a:t>gropu</a:t>
            </a:r>
            <a:r>
              <a:rPr lang="en-US" dirty="0" smtClean="0"/>
              <a:t> by </a:t>
            </a:r>
            <a:r>
              <a:rPr lang="en-US" dirty="0" err="1" smtClean="0"/>
              <a:t>T.n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 smtClean="0"/>
              <a:t>כתבו שאילתה שמוצאת מספרי מוצרים אדומים שמסופקים ע"י לפחות שני ספקים.</a:t>
            </a:r>
          </a:p>
          <a:p>
            <a:pPr algn="l">
              <a:buNone/>
            </a:pPr>
            <a:r>
              <a:rPr lang="en-US" dirty="0" smtClean="0"/>
              <a:t>select p.pid</a:t>
            </a:r>
          </a:p>
          <a:p>
            <a:pPr algn="l">
              <a:buNone/>
            </a:pPr>
            <a:r>
              <a:rPr lang="en-US" dirty="0" smtClean="0"/>
              <a:t>from Delivery d, Product p</a:t>
            </a:r>
          </a:p>
          <a:p>
            <a:pPr algn="l">
              <a:buNone/>
            </a:pPr>
            <a:r>
              <a:rPr lang="en-US" dirty="0" smtClean="0"/>
              <a:t>where d.pid = p.pid AND </a:t>
            </a:r>
            <a:r>
              <a:rPr lang="en-US" dirty="0" err="1" smtClean="0"/>
              <a:t>p.color</a:t>
            </a:r>
            <a:r>
              <a:rPr lang="en-US" dirty="0" smtClean="0"/>
              <a:t> = ‘red’</a:t>
            </a:r>
          </a:p>
          <a:p>
            <a:pPr algn="l">
              <a:buNone/>
            </a:pPr>
            <a:r>
              <a:rPr lang="en-US" dirty="0" smtClean="0"/>
              <a:t>group by d.pid</a:t>
            </a:r>
          </a:p>
          <a:p>
            <a:pPr algn="l">
              <a:buNone/>
            </a:pPr>
            <a:r>
              <a:rPr lang="en-US" dirty="0" smtClean="0"/>
              <a:t>having count(*) &gt;=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 smtClean="0"/>
              <a:t>כתבו שאילתה שמוצאת את הכמות הממוצעת של כל המוצרים מאותו צבע.</a:t>
            </a:r>
          </a:p>
          <a:p>
            <a:pPr algn="l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avg</a:t>
            </a:r>
            <a:r>
              <a:rPr lang="en-US" dirty="0" smtClean="0"/>
              <a:t>(</a:t>
            </a:r>
            <a:r>
              <a:rPr lang="en-US" dirty="0" err="1" smtClean="0"/>
              <a:t>d.quantity</a:t>
            </a:r>
            <a:r>
              <a:rPr lang="en-US" dirty="0" smtClean="0"/>
              <a:t>)</a:t>
            </a:r>
          </a:p>
          <a:p>
            <a:pPr algn="l">
              <a:buNone/>
            </a:pPr>
            <a:r>
              <a:rPr lang="en-US" dirty="0" smtClean="0"/>
              <a:t>from Delivery d, Product p</a:t>
            </a:r>
          </a:p>
          <a:p>
            <a:pPr algn="l">
              <a:buNone/>
            </a:pPr>
            <a:r>
              <a:rPr lang="en-US" dirty="0" smtClean="0"/>
              <a:t>where d.pid = p.pid</a:t>
            </a:r>
          </a:p>
          <a:p>
            <a:pPr algn="l"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p.color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 smtClean="0"/>
              <a:t>כתבו שאילתה שמוצאת עבור כל שם של מוצר, את הכמות הכוללת שהמוצר סופק (בכל הצבעים).</a:t>
            </a:r>
          </a:p>
          <a:p>
            <a:pPr algn="l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p.pname</a:t>
            </a:r>
            <a:r>
              <a:rPr lang="en-US" dirty="0" smtClean="0"/>
              <a:t>, sum(</a:t>
            </a:r>
            <a:r>
              <a:rPr lang="en-US" dirty="0" err="1" smtClean="0"/>
              <a:t>d.quantity</a:t>
            </a:r>
            <a:r>
              <a:rPr lang="en-US" dirty="0" smtClean="0"/>
              <a:t>)</a:t>
            </a:r>
          </a:p>
          <a:p>
            <a:pPr algn="l">
              <a:buNone/>
            </a:pPr>
            <a:r>
              <a:rPr lang="en-US" dirty="0" smtClean="0"/>
              <a:t>from Delivery d, Product p</a:t>
            </a:r>
          </a:p>
          <a:p>
            <a:pPr algn="l">
              <a:buNone/>
            </a:pPr>
            <a:r>
              <a:rPr lang="en-US" dirty="0" smtClean="0"/>
              <a:t>where d.pid = p.pid</a:t>
            </a:r>
          </a:p>
          <a:p>
            <a:pPr algn="l"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p.pname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 smtClean="0"/>
              <a:t>כתבו שאילתה שמוצאת עבור כל מספר ספק את מספר המוצרים האדומים שהוא מספק</a:t>
            </a:r>
          </a:p>
          <a:p>
            <a:pPr algn="l">
              <a:buNone/>
            </a:pPr>
            <a:r>
              <a:rPr lang="en-US" dirty="0" smtClean="0"/>
              <a:t>select d.sid, count(*)</a:t>
            </a:r>
          </a:p>
          <a:p>
            <a:pPr algn="l">
              <a:buNone/>
            </a:pPr>
            <a:r>
              <a:rPr lang="en-US" dirty="0" smtClean="0"/>
              <a:t>from Delivery d, Product p</a:t>
            </a:r>
          </a:p>
          <a:p>
            <a:pPr algn="l">
              <a:buNone/>
            </a:pPr>
            <a:r>
              <a:rPr lang="en-US" dirty="0" smtClean="0"/>
              <a:t>where d.pid = p.pid AND </a:t>
            </a:r>
            <a:r>
              <a:rPr lang="en-US" dirty="0" err="1" smtClean="0"/>
              <a:t>p.color</a:t>
            </a:r>
            <a:r>
              <a:rPr lang="en-US" dirty="0" smtClean="0"/>
              <a:t> = ‘red’</a:t>
            </a:r>
          </a:p>
          <a:p>
            <a:pPr algn="l">
              <a:buNone/>
            </a:pPr>
            <a:r>
              <a:rPr lang="en-US" dirty="0" smtClean="0"/>
              <a:t>group by d.sid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הפקודה </a:t>
            </a:r>
            <a:r>
              <a:rPr lang="en-US" dirty="0" smtClean="0"/>
              <a:t>group by</a:t>
            </a:r>
            <a:r>
              <a:rPr lang="he-IL" dirty="0" smtClean="0"/>
              <a:t> מחלקת את השורות בטבלה לקבוצות ("אשכולות") כך שכל השורות שיש להן ערך זהה בשדה המבוקש יהיו באותה קבוצה.</a:t>
            </a:r>
          </a:p>
          <a:p>
            <a:pPr algn="r" rtl="1"/>
            <a:r>
              <a:rPr lang="he-IL" dirty="0" smtClean="0"/>
              <a:t>אחרי החלוקה ניתן לבצע פעולות אגרגטיביות על כל קבוצה בנפרד.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 smtClean="0"/>
              <a:t>השאילתה הבאה מוצאת כמה מוצרים יש מכל צבע. עבור כל צבע יוצג הצבע ומספר המוצרים.</a:t>
            </a:r>
          </a:p>
          <a:p>
            <a:pPr algn="l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p.color</a:t>
            </a:r>
            <a:r>
              <a:rPr lang="en-US" dirty="0" smtClean="0"/>
              <a:t>, count(*) as num</a:t>
            </a:r>
          </a:p>
          <a:p>
            <a:pPr algn="l">
              <a:buNone/>
            </a:pPr>
            <a:r>
              <a:rPr lang="en-US" dirty="0" smtClean="0"/>
              <a:t>from Product p</a:t>
            </a:r>
          </a:p>
          <a:p>
            <a:pPr algn="l"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p.color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2286000"/>
          <a:ext cx="6096000" cy="25958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Color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Pname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Pid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Table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Chair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Desk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Green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Table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Blue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Table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Blue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Chair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8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2286000"/>
          <a:ext cx="6096000" cy="25958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Color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Pname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Pid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Red</a:t>
                      </a:r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Table</a:t>
                      </a:r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Red</a:t>
                      </a:r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Chair</a:t>
                      </a:r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Red</a:t>
                      </a:r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Desk</a:t>
                      </a:r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Green</a:t>
                      </a:r>
                      <a:endParaRPr lang="he-IL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Table</a:t>
                      </a:r>
                      <a:endParaRPr lang="he-IL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Blue</a:t>
                      </a:r>
                      <a:endParaRPr lang="he-IL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Table</a:t>
                      </a:r>
                      <a:endParaRPr lang="he-IL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Blue</a:t>
                      </a:r>
                      <a:endParaRPr lang="he-IL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Chair</a:t>
                      </a:r>
                      <a:endParaRPr lang="he-IL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8</a:t>
                      </a:r>
                      <a:endParaRPr lang="he-IL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381000"/>
            <a:ext cx="48768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select </a:t>
            </a:r>
            <a:r>
              <a:rPr lang="en-US" sz="2800" dirty="0" err="1" smtClean="0"/>
              <a:t>p.color</a:t>
            </a:r>
            <a:r>
              <a:rPr lang="en-US" sz="2800" dirty="0" smtClean="0"/>
              <a:t>, count(*) as num</a:t>
            </a:r>
          </a:p>
          <a:p>
            <a:r>
              <a:rPr lang="en-US" sz="2800" dirty="0" smtClean="0"/>
              <a:t>from Product p</a:t>
            </a:r>
          </a:p>
          <a:p>
            <a:r>
              <a:rPr lang="en-US" sz="2800" dirty="0" smtClean="0"/>
              <a:t>group by </a:t>
            </a:r>
            <a:r>
              <a:rPr lang="en-US" sz="2800" dirty="0" err="1" smtClean="0"/>
              <a:t>p.color</a:t>
            </a:r>
            <a:endParaRPr lang="he-IL" sz="2800" dirty="0"/>
          </a:p>
        </p:txBody>
      </p:sp>
      <p:sp>
        <p:nvSpPr>
          <p:cNvPr id="5" name="Right Brace 4"/>
          <p:cNvSpPr/>
          <p:nvPr/>
        </p:nvSpPr>
        <p:spPr>
          <a:xfrm>
            <a:off x="6553200" y="2667000"/>
            <a:ext cx="381000" cy="10668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ight Brace 5"/>
          <p:cNvSpPr/>
          <p:nvPr/>
        </p:nvSpPr>
        <p:spPr>
          <a:xfrm>
            <a:off x="6553200" y="3733800"/>
            <a:ext cx="381000" cy="3810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ight Brace 6"/>
          <p:cNvSpPr/>
          <p:nvPr/>
        </p:nvSpPr>
        <p:spPr>
          <a:xfrm>
            <a:off x="6553200" y="4114800"/>
            <a:ext cx="381000" cy="7620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7010400" y="2895600"/>
            <a:ext cx="533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3</a:t>
            </a:r>
            <a:endParaRPr lang="he-IL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3581400"/>
            <a:ext cx="533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1</a:t>
            </a:r>
            <a:endParaRPr lang="he-IL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010400" y="4191000"/>
            <a:ext cx="533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2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 smtClean="0"/>
              <a:t>כשיש משפט </a:t>
            </a:r>
            <a:r>
              <a:rPr lang="en-US" dirty="0" smtClean="0"/>
              <a:t>Group by</a:t>
            </a:r>
            <a:r>
              <a:rPr lang="he-IL" dirty="0" smtClean="0"/>
              <a:t> בשאילתה, מותר לערבב ב-</a:t>
            </a:r>
            <a:r>
              <a:rPr lang="en-US" dirty="0" smtClean="0"/>
              <a:t>select</a:t>
            </a:r>
            <a:r>
              <a:rPr lang="he-IL" dirty="0" smtClean="0"/>
              <a:t> פקודות אגרגטיביות עם שדות רגילים, בתנאי שהשדות מופיעים גם ב-</a:t>
            </a:r>
            <a:r>
              <a:rPr lang="en-US" dirty="0" smtClean="0"/>
              <a:t>Group by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הפעולות האגרגטיביות עובדות על כל קבוצה בנפרד.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 smtClean="0"/>
              <a:t>השאילתה הבאה מוצאת עבור כל מספר מוצר את הכמות המינימלית בה הוא מסופק.</a:t>
            </a:r>
          </a:p>
          <a:p>
            <a:pPr algn="l">
              <a:buNone/>
            </a:pPr>
            <a:r>
              <a:rPr lang="en-US" dirty="0" smtClean="0"/>
              <a:t>select d.pid, min(</a:t>
            </a:r>
            <a:r>
              <a:rPr lang="en-US" dirty="0" err="1" smtClean="0"/>
              <a:t>d.quantity</a:t>
            </a:r>
            <a:r>
              <a:rPr lang="en-US" dirty="0" smtClean="0"/>
              <a:t>) as </a:t>
            </a:r>
            <a:r>
              <a:rPr lang="en-US" dirty="0" err="1" smtClean="0"/>
              <a:t>minQ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from Delivery d</a:t>
            </a:r>
          </a:p>
          <a:p>
            <a:pPr algn="l">
              <a:buNone/>
            </a:pPr>
            <a:r>
              <a:rPr lang="en-US" dirty="0" smtClean="0"/>
              <a:t>group by d.pid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 smtClean="0"/>
              <a:t>כתבו שאילתה שמוצאת עבור כל חלק אדום את הכמות המקסימלית והמינימלית שבה הוא מסופק.</a:t>
            </a:r>
          </a:p>
          <a:p>
            <a:pPr algn="l">
              <a:buNone/>
            </a:pPr>
            <a:r>
              <a:rPr lang="en-US" dirty="0" smtClean="0"/>
              <a:t>select d.pid, min(</a:t>
            </a:r>
            <a:r>
              <a:rPr lang="en-US" dirty="0" err="1" smtClean="0"/>
              <a:t>d.quantity</a:t>
            </a:r>
            <a:r>
              <a:rPr lang="en-US" dirty="0" smtClean="0"/>
              <a:t>) as </a:t>
            </a:r>
            <a:r>
              <a:rPr lang="en-US" dirty="0" err="1" smtClean="0"/>
              <a:t>minQ</a:t>
            </a:r>
            <a:r>
              <a:rPr lang="en-US" dirty="0" smtClean="0"/>
              <a:t>,</a:t>
            </a:r>
          </a:p>
          <a:p>
            <a:pPr algn="l">
              <a:buNone/>
            </a:pPr>
            <a:r>
              <a:rPr lang="en-US" dirty="0" smtClean="0"/>
              <a:t>	</a:t>
            </a:r>
            <a:r>
              <a:rPr lang="en-US" dirty="0" smtClean="0"/>
              <a:t>		max(</a:t>
            </a:r>
            <a:r>
              <a:rPr lang="en-US" dirty="0" err="1" smtClean="0"/>
              <a:t>d.quantity</a:t>
            </a:r>
            <a:r>
              <a:rPr lang="en-US" dirty="0" smtClean="0"/>
              <a:t>) as </a:t>
            </a:r>
            <a:r>
              <a:rPr lang="en-US" dirty="0" err="1" smtClean="0"/>
              <a:t>maxQ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from Delivery d, Product p</a:t>
            </a:r>
          </a:p>
          <a:p>
            <a:pPr algn="l">
              <a:buNone/>
            </a:pPr>
            <a:r>
              <a:rPr lang="en-US" dirty="0" smtClean="0"/>
              <a:t>where p.pid = d.pid AND </a:t>
            </a:r>
            <a:r>
              <a:rPr lang="en-US" dirty="0" err="1" smtClean="0"/>
              <a:t>p.colr</a:t>
            </a:r>
            <a:r>
              <a:rPr lang="en-US" dirty="0" smtClean="0"/>
              <a:t> = ‘red’</a:t>
            </a:r>
          </a:p>
          <a:p>
            <a:pPr algn="l">
              <a:buNone/>
            </a:pPr>
            <a:r>
              <a:rPr lang="en-US" dirty="0" smtClean="0"/>
              <a:t>group by d.pid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821</Words>
  <Application>Microsoft Office PowerPoint</Application>
  <PresentationFormat>On-screen Show (4:3)</PresentationFormat>
  <Paragraphs>286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SQL 2</vt:lpstr>
      <vt:lpstr>Group By</vt:lpstr>
      <vt:lpstr>Group By</vt:lpstr>
      <vt:lpstr>Slide 4</vt:lpstr>
      <vt:lpstr>Slide 5</vt:lpstr>
      <vt:lpstr>Slide 6</vt:lpstr>
      <vt:lpstr>Slide 7</vt:lpstr>
      <vt:lpstr>Slide 8</vt:lpstr>
      <vt:lpstr>Slide 9</vt:lpstr>
      <vt:lpstr>Slide 10</vt:lpstr>
      <vt:lpstr>Having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2</dc:title>
  <dc:creator>Shay</dc:creator>
  <cp:lastModifiedBy>Shay Tavor</cp:lastModifiedBy>
  <cp:revision>27</cp:revision>
  <dcterms:created xsi:type="dcterms:W3CDTF">2006-08-16T00:00:00Z</dcterms:created>
  <dcterms:modified xsi:type="dcterms:W3CDTF">2010-08-10T19:30:02Z</dcterms:modified>
</cp:coreProperties>
</file>