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Raleway"/>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37FF52C-0D10-4C8B-BFEC-488FE83F5543}">
  <a:tblStyle styleId="{C37FF52C-0D10-4C8B-BFEC-488FE83F554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aleway-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Lato-regular.fntdata"/><Relationship Id="rId27" Type="http://schemas.openxmlformats.org/officeDocument/2006/relationships/font" Target="fonts/Raleway-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86b187570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86b187570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8eea1a49d6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8eea1a49d6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86b187570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86b187570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8eea1a49d6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8eea1a49d6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86b187570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86b187570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86b1875704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86b187570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86b187570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86b187570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86b1875704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86b1875704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8eea1a49d6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8eea1a49d6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86b1875704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86b1875704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8e2185f14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e2185f14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8eea1a49d6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eea1a49d6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8eea1a49d6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eea1a49d6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8eea1a49d6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8eea1a49d6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8eea1a49d6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8eea1a49d6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8eea1a49d6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8eea1a49d6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image" Target="../media/image6.png"/><Relationship Id="rId5"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1.png"/><Relationship Id="rId5"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hyperlink" Target="https://towardsdatascience.com/mnist-handwritten-digits-classification-using-a-convolutional-neural-network-cnn-af5fafbc35e9"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9.png"/><Relationship Id="rId4" Type="http://schemas.openxmlformats.org/officeDocument/2006/relationships/hyperlink" Target="https://www.wandb.com/tutorial/convolutional-neural-network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keras.io/api/optimizers" TargetMode="External"/><Relationship Id="rId4" Type="http://schemas.openxmlformats.org/officeDocument/2006/relationships/image" Target="../media/image10.png"/><Relationship Id="rId5" Type="http://schemas.openxmlformats.org/officeDocument/2006/relationships/hyperlink" Target="https://machinelearningmastery.com/adam-optimization-algorithm-for-deep-learn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lnSpc>
                <a:spcPct val="125000"/>
              </a:lnSpc>
              <a:spcBef>
                <a:spcPts val="0"/>
              </a:spcBef>
              <a:spcAft>
                <a:spcPts val="600"/>
              </a:spcAft>
              <a:buNone/>
            </a:pPr>
            <a:r>
              <a:rPr lang="en" sz="3200">
                <a:solidFill>
                  <a:srgbClr val="000000"/>
                </a:solidFill>
                <a:latin typeface="Arial"/>
                <a:ea typeface="Arial"/>
                <a:cs typeface="Arial"/>
                <a:sym typeface="Arial"/>
              </a:rPr>
              <a:t>Facial Keypoints Detection </a:t>
            </a:r>
            <a:endParaRPr/>
          </a:p>
        </p:txBody>
      </p:sp>
      <p:sp>
        <p:nvSpPr>
          <p:cNvPr id="87" name="Google Shape;87;p13"/>
          <p:cNvSpPr txBox="1"/>
          <p:nvPr>
            <p:ph idx="1" type="subTitle"/>
          </p:nvPr>
        </p:nvSpPr>
        <p:spPr>
          <a:xfrm>
            <a:off x="1577725" y="4505025"/>
            <a:ext cx="2207400" cy="54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Ernesto Oropeza</a:t>
            </a:r>
            <a:endParaRPr sz="2000"/>
          </a:p>
        </p:txBody>
      </p:sp>
      <p:pic>
        <p:nvPicPr>
          <p:cNvPr id="88" name="Google Shape;88;p13"/>
          <p:cNvPicPr preferRelativeResize="0"/>
          <p:nvPr/>
        </p:nvPicPr>
        <p:blipFill>
          <a:blip r:embed="rId3">
            <a:alphaModFix/>
          </a:blip>
          <a:stretch>
            <a:fillRect/>
          </a:stretch>
        </p:blipFill>
        <p:spPr>
          <a:xfrm>
            <a:off x="1486150" y="2193250"/>
            <a:ext cx="2340050" cy="2340076"/>
          </a:xfrm>
          <a:prstGeom prst="rect">
            <a:avLst/>
          </a:prstGeom>
          <a:noFill/>
          <a:ln>
            <a:noFill/>
          </a:ln>
        </p:spPr>
      </p:pic>
      <p:pic>
        <p:nvPicPr>
          <p:cNvPr id="89" name="Google Shape;89;p13"/>
          <p:cNvPicPr preferRelativeResize="0"/>
          <p:nvPr/>
        </p:nvPicPr>
        <p:blipFill>
          <a:blip r:embed="rId4">
            <a:alphaModFix/>
          </a:blip>
          <a:stretch>
            <a:fillRect/>
          </a:stretch>
        </p:blipFill>
        <p:spPr>
          <a:xfrm>
            <a:off x="5336125" y="2164950"/>
            <a:ext cx="2340050" cy="2340075"/>
          </a:xfrm>
          <a:prstGeom prst="rect">
            <a:avLst/>
          </a:prstGeom>
          <a:noFill/>
          <a:ln>
            <a:noFill/>
          </a:ln>
        </p:spPr>
      </p:pic>
      <p:sp>
        <p:nvSpPr>
          <p:cNvPr id="90" name="Google Shape;90;p13"/>
          <p:cNvSpPr txBox="1"/>
          <p:nvPr>
            <p:ph idx="1" type="subTitle"/>
          </p:nvPr>
        </p:nvSpPr>
        <p:spPr>
          <a:xfrm>
            <a:off x="5582175" y="4505025"/>
            <a:ext cx="19455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Michael Hubert</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Masked Model Performance</a:t>
            </a:r>
            <a:endParaRPr/>
          </a:p>
          <a:p>
            <a:pPr indent="0" lvl="0" marL="0" rtl="0" algn="l">
              <a:spcBef>
                <a:spcPts val="0"/>
              </a:spcBef>
              <a:spcAft>
                <a:spcPts val="0"/>
              </a:spcAft>
              <a:buNone/>
            </a:pPr>
            <a:r>
              <a:t/>
            </a:r>
            <a:endParaRPr/>
          </a:p>
        </p:txBody>
      </p:sp>
      <p:pic>
        <p:nvPicPr>
          <p:cNvPr id="231" name="Google Shape;231;p22"/>
          <p:cNvPicPr preferRelativeResize="0"/>
          <p:nvPr/>
        </p:nvPicPr>
        <p:blipFill>
          <a:blip r:embed="rId3">
            <a:alphaModFix/>
          </a:blip>
          <a:stretch>
            <a:fillRect/>
          </a:stretch>
        </p:blipFill>
        <p:spPr>
          <a:xfrm>
            <a:off x="304275" y="1989000"/>
            <a:ext cx="3997325" cy="2658125"/>
          </a:xfrm>
          <a:prstGeom prst="rect">
            <a:avLst/>
          </a:prstGeom>
          <a:noFill/>
          <a:ln>
            <a:noFill/>
          </a:ln>
        </p:spPr>
      </p:pic>
      <p:pic>
        <p:nvPicPr>
          <p:cNvPr id="232" name="Google Shape;232;p22"/>
          <p:cNvPicPr preferRelativeResize="0"/>
          <p:nvPr/>
        </p:nvPicPr>
        <p:blipFill>
          <a:blip r:embed="rId4">
            <a:alphaModFix/>
          </a:blip>
          <a:stretch>
            <a:fillRect/>
          </a:stretch>
        </p:blipFill>
        <p:spPr>
          <a:xfrm>
            <a:off x="4301600" y="2157775"/>
            <a:ext cx="4742274" cy="2320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Masked Model </a:t>
            </a:r>
            <a:r>
              <a:rPr lang="en"/>
              <a:t>Performance</a:t>
            </a:r>
            <a:endParaRPr/>
          </a:p>
        </p:txBody>
      </p:sp>
      <p:pic>
        <p:nvPicPr>
          <p:cNvPr id="238" name="Google Shape;238;p23"/>
          <p:cNvPicPr preferRelativeResize="0"/>
          <p:nvPr/>
        </p:nvPicPr>
        <p:blipFill>
          <a:blip r:embed="rId3">
            <a:alphaModFix/>
          </a:blip>
          <a:stretch>
            <a:fillRect/>
          </a:stretch>
        </p:blipFill>
        <p:spPr>
          <a:xfrm>
            <a:off x="646944" y="2647950"/>
            <a:ext cx="1501100" cy="1501100"/>
          </a:xfrm>
          <a:prstGeom prst="rect">
            <a:avLst/>
          </a:prstGeom>
          <a:noFill/>
          <a:ln>
            <a:noFill/>
          </a:ln>
        </p:spPr>
      </p:pic>
      <p:pic>
        <p:nvPicPr>
          <p:cNvPr id="239" name="Google Shape;239;p23"/>
          <p:cNvPicPr preferRelativeResize="0"/>
          <p:nvPr/>
        </p:nvPicPr>
        <p:blipFill>
          <a:blip r:embed="rId4">
            <a:alphaModFix/>
          </a:blip>
          <a:stretch>
            <a:fillRect/>
          </a:stretch>
        </p:blipFill>
        <p:spPr>
          <a:xfrm>
            <a:off x="2877137" y="2455354"/>
            <a:ext cx="3239650" cy="1764450"/>
          </a:xfrm>
          <a:prstGeom prst="rect">
            <a:avLst/>
          </a:prstGeom>
          <a:noFill/>
          <a:ln>
            <a:noFill/>
          </a:ln>
        </p:spPr>
      </p:pic>
      <p:pic>
        <p:nvPicPr>
          <p:cNvPr id="240" name="Google Shape;240;p23"/>
          <p:cNvPicPr preferRelativeResize="0"/>
          <p:nvPr/>
        </p:nvPicPr>
        <p:blipFill>
          <a:blip r:embed="rId5">
            <a:alphaModFix/>
          </a:blip>
          <a:stretch>
            <a:fillRect/>
          </a:stretch>
        </p:blipFill>
        <p:spPr>
          <a:xfrm>
            <a:off x="6874174" y="2647949"/>
            <a:ext cx="1501100" cy="1501100"/>
          </a:xfrm>
          <a:prstGeom prst="rect">
            <a:avLst/>
          </a:prstGeom>
          <a:noFill/>
          <a:ln>
            <a:noFill/>
          </a:ln>
        </p:spPr>
      </p:pic>
      <p:sp>
        <p:nvSpPr>
          <p:cNvPr id="241" name="Google Shape;241;p23"/>
          <p:cNvSpPr txBox="1"/>
          <p:nvPr/>
        </p:nvSpPr>
        <p:spPr>
          <a:xfrm>
            <a:off x="743050" y="4299950"/>
            <a:ext cx="1308900" cy="47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MSE = 0.85</a:t>
            </a:r>
            <a:endParaRPr>
              <a:latin typeface="Lato"/>
              <a:ea typeface="Lato"/>
              <a:cs typeface="Lato"/>
              <a:sym typeface="Lato"/>
            </a:endParaRPr>
          </a:p>
        </p:txBody>
      </p:sp>
      <p:sp>
        <p:nvSpPr>
          <p:cNvPr id="242" name="Google Shape;242;p23"/>
          <p:cNvSpPr txBox="1"/>
          <p:nvPr/>
        </p:nvSpPr>
        <p:spPr>
          <a:xfrm>
            <a:off x="3711475" y="4299950"/>
            <a:ext cx="1444500" cy="47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MSE </a:t>
            </a:r>
            <a:r>
              <a:rPr lang="en">
                <a:latin typeface="Lato"/>
                <a:ea typeface="Lato"/>
                <a:cs typeface="Lato"/>
                <a:sym typeface="Lato"/>
              </a:rPr>
              <a:t>= 2378.88</a:t>
            </a:r>
            <a:endParaRPr>
              <a:latin typeface="Lato"/>
              <a:ea typeface="Lato"/>
              <a:cs typeface="Lato"/>
              <a:sym typeface="Lato"/>
            </a:endParaRPr>
          </a:p>
        </p:txBody>
      </p:sp>
      <p:sp>
        <p:nvSpPr>
          <p:cNvPr id="243" name="Google Shape;243;p23"/>
          <p:cNvSpPr txBox="1"/>
          <p:nvPr/>
        </p:nvSpPr>
        <p:spPr>
          <a:xfrm>
            <a:off x="6930775" y="4299950"/>
            <a:ext cx="1444500" cy="47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MSE </a:t>
            </a:r>
            <a:r>
              <a:rPr lang="en">
                <a:latin typeface="Lato"/>
                <a:ea typeface="Lato"/>
                <a:cs typeface="Lato"/>
                <a:sym typeface="Lato"/>
              </a:rPr>
              <a:t>= 6.15</a:t>
            </a:r>
            <a:endParaRPr>
              <a:latin typeface="Lato"/>
              <a:ea typeface="Lato"/>
              <a:cs typeface="Lato"/>
              <a:sym typeface="Lato"/>
            </a:endParaRPr>
          </a:p>
        </p:txBody>
      </p:sp>
      <p:cxnSp>
        <p:nvCxnSpPr>
          <p:cNvPr id="244" name="Google Shape;244;p23"/>
          <p:cNvCxnSpPr/>
          <p:nvPr/>
        </p:nvCxnSpPr>
        <p:spPr>
          <a:xfrm flipH="1" rot="10800000">
            <a:off x="3811775" y="2658625"/>
            <a:ext cx="806700" cy="573000"/>
          </a:xfrm>
          <a:prstGeom prst="straightConnector1">
            <a:avLst/>
          </a:prstGeom>
          <a:noFill/>
          <a:ln cap="flat" cmpd="sng" w="9525">
            <a:solidFill>
              <a:srgbClr val="000000"/>
            </a:solidFill>
            <a:prstDash val="solid"/>
            <a:round/>
            <a:headEnd len="med" w="med" type="none"/>
            <a:tailEnd len="med" w="med" type="none"/>
          </a:ln>
        </p:spPr>
      </p:cxnSp>
      <p:cxnSp>
        <p:nvCxnSpPr>
          <p:cNvPr id="245" name="Google Shape;245;p23"/>
          <p:cNvCxnSpPr/>
          <p:nvPr/>
        </p:nvCxnSpPr>
        <p:spPr>
          <a:xfrm>
            <a:off x="3797625" y="3557075"/>
            <a:ext cx="827700" cy="552000"/>
          </a:xfrm>
          <a:prstGeom prst="straightConnector1">
            <a:avLst/>
          </a:prstGeom>
          <a:noFill/>
          <a:ln cap="flat" cmpd="sng" w="9525">
            <a:solidFill>
              <a:srgbClr val="000000"/>
            </a:solidFill>
            <a:prstDash val="solid"/>
            <a:round/>
            <a:headEnd len="med" w="med" type="none"/>
            <a:tailEnd len="med" w="med" type="none"/>
          </a:ln>
        </p:spPr>
      </p:cxnSp>
      <p:sp>
        <p:nvSpPr>
          <p:cNvPr id="246" name="Google Shape;246;p23"/>
          <p:cNvSpPr txBox="1"/>
          <p:nvPr/>
        </p:nvSpPr>
        <p:spPr>
          <a:xfrm>
            <a:off x="646950" y="1931475"/>
            <a:ext cx="1602900" cy="47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Lato"/>
                <a:ea typeface="Lato"/>
                <a:cs typeface="Lato"/>
                <a:sym typeface="Lato"/>
              </a:rPr>
              <a:t>Best Prediction</a:t>
            </a:r>
            <a:endParaRPr sz="1200">
              <a:latin typeface="Lato"/>
              <a:ea typeface="Lato"/>
              <a:cs typeface="Lato"/>
              <a:sym typeface="Lato"/>
            </a:endParaRPr>
          </a:p>
        </p:txBody>
      </p:sp>
      <p:sp>
        <p:nvSpPr>
          <p:cNvPr id="247" name="Google Shape;247;p23"/>
          <p:cNvSpPr txBox="1"/>
          <p:nvPr/>
        </p:nvSpPr>
        <p:spPr>
          <a:xfrm>
            <a:off x="3603600" y="1931475"/>
            <a:ext cx="1602900" cy="47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Lato"/>
                <a:ea typeface="Lato"/>
                <a:cs typeface="Lato"/>
                <a:sym typeface="Lato"/>
              </a:rPr>
              <a:t>Worst </a:t>
            </a:r>
            <a:r>
              <a:rPr lang="en" sz="1200">
                <a:latin typeface="Lato"/>
                <a:ea typeface="Lato"/>
                <a:cs typeface="Lato"/>
                <a:sym typeface="Lato"/>
              </a:rPr>
              <a:t>Prediction</a:t>
            </a:r>
            <a:endParaRPr sz="1200">
              <a:latin typeface="Lato"/>
              <a:ea typeface="Lato"/>
              <a:cs typeface="Lato"/>
              <a:sym typeface="Lato"/>
            </a:endParaRPr>
          </a:p>
        </p:txBody>
      </p:sp>
      <p:sp>
        <p:nvSpPr>
          <p:cNvPr id="248" name="Google Shape;248;p23"/>
          <p:cNvSpPr txBox="1"/>
          <p:nvPr/>
        </p:nvSpPr>
        <p:spPr>
          <a:xfrm>
            <a:off x="6531450" y="1931475"/>
            <a:ext cx="2115300" cy="47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Lato"/>
                <a:ea typeface="Lato"/>
                <a:cs typeface="Lato"/>
                <a:sym typeface="Lato"/>
              </a:rPr>
              <a:t>Improvement</a:t>
            </a:r>
            <a:r>
              <a:rPr lang="en" sz="1200">
                <a:latin typeface="Lato"/>
                <a:ea typeface="Lato"/>
                <a:cs typeface="Lato"/>
                <a:sym typeface="Lato"/>
              </a:rPr>
              <a:t> Example</a:t>
            </a:r>
            <a:endParaRPr sz="1200">
              <a:latin typeface="Lato"/>
              <a:ea typeface="Lato"/>
              <a:cs typeface="Lato"/>
              <a:sym typeface="Lato"/>
            </a:endParaRPr>
          </a:p>
        </p:txBody>
      </p:sp>
      <p:sp>
        <p:nvSpPr>
          <p:cNvPr id="249" name="Google Shape;249;p23"/>
          <p:cNvSpPr txBox="1"/>
          <p:nvPr/>
        </p:nvSpPr>
        <p:spPr>
          <a:xfrm>
            <a:off x="6657525" y="4598725"/>
            <a:ext cx="2157900" cy="4755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50">
                <a:highlight>
                  <a:srgbClr val="FFFFFF"/>
                </a:highlight>
              </a:rPr>
              <a:t>3.61 e+06 Base Extended Model</a:t>
            </a:r>
            <a:endParaRPr sz="1050">
              <a:highlight>
                <a:srgbClr val="FFFFFF"/>
              </a:highlight>
            </a:endParaRPr>
          </a:p>
          <a:p>
            <a:pPr indent="0" lvl="0" marL="0" rtl="0" algn="ctr">
              <a:lnSpc>
                <a:spcPct val="115000"/>
              </a:lnSpc>
              <a:spcBef>
                <a:spcPts val="0"/>
              </a:spcBef>
              <a:spcAft>
                <a:spcPts val="0"/>
              </a:spcAft>
              <a:buNone/>
            </a:pPr>
            <a:r>
              <a:rPr lang="en" sz="1050">
                <a:highlight>
                  <a:srgbClr val="FFFFFF"/>
                </a:highlight>
              </a:rPr>
              <a:t>9.21 e+07 Base Model</a:t>
            </a:r>
            <a:endParaRPr sz="1050">
              <a:highlight>
                <a:srgbClr val="FFFFFF"/>
              </a:highlight>
            </a:endParaRPr>
          </a:p>
          <a:p>
            <a:pPr indent="0" lvl="0" marL="0" rtl="0" algn="ctr">
              <a:lnSpc>
                <a:spcPct val="115000"/>
              </a:lnSpc>
              <a:spcBef>
                <a:spcPts val="0"/>
              </a:spcBef>
              <a:spcAft>
                <a:spcPts val="0"/>
              </a:spcAft>
              <a:buNone/>
            </a:pPr>
            <a:r>
              <a:t/>
            </a:r>
            <a:endParaRPr sz="1050">
              <a:highlight>
                <a:srgbClr val="FFFFFF"/>
              </a:highlight>
            </a:endParaRPr>
          </a:p>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id="254" name="Google Shape;254;p24"/>
          <p:cNvPicPr preferRelativeResize="0"/>
          <p:nvPr/>
        </p:nvPicPr>
        <p:blipFill>
          <a:blip r:embed="rId3">
            <a:alphaModFix/>
          </a:blip>
          <a:stretch>
            <a:fillRect/>
          </a:stretch>
        </p:blipFill>
        <p:spPr>
          <a:xfrm>
            <a:off x="1947875" y="1950375"/>
            <a:ext cx="5695950" cy="2800350"/>
          </a:xfrm>
          <a:prstGeom prst="rect">
            <a:avLst/>
          </a:prstGeom>
          <a:noFill/>
          <a:ln>
            <a:noFill/>
          </a:ln>
        </p:spPr>
      </p:pic>
      <p:sp>
        <p:nvSpPr>
          <p:cNvPr id="255" name="Google Shape;255;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Error Comparison</a:t>
            </a:r>
            <a:endParaRPr/>
          </a:p>
        </p:txBody>
      </p:sp>
      <p:sp>
        <p:nvSpPr>
          <p:cNvPr id="256" name="Google Shape;256;p24"/>
          <p:cNvSpPr txBox="1"/>
          <p:nvPr/>
        </p:nvSpPr>
        <p:spPr>
          <a:xfrm rot="-5400000">
            <a:off x="853150" y="3134425"/>
            <a:ext cx="2081100" cy="47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Lato"/>
                <a:ea typeface="Lato"/>
                <a:cs typeface="Lato"/>
                <a:sym typeface="Lato"/>
              </a:rPr>
              <a:t>Mean Squared Error (Log) </a:t>
            </a:r>
            <a:endParaRPr sz="1200">
              <a:latin typeface="Lato"/>
              <a:ea typeface="Lato"/>
              <a:cs typeface="Lato"/>
              <a:sym typeface="Lato"/>
            </a:endParaRPr>
          </a:p>
        </p:txBody>
      </p:sp>
      <p:sp>
        <p:nvSpPr>
          <p:cNvPr id="257" name="Google Shape;257;p24"/>
          <p:cNvSpPr txBox="1"/>
          <p:nvPr/>
        </p:nvSpPr>
        <p:spPr>
          <a:xfrm>
            <a:off x="2667250" y="2000525"/>
            <a:ext cx="2214600" cy="37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Lato"/>
                <a:ea typeface="Lato"/>
                <a:cs typeface="Lato"/>
                <a:sym typeface="Lato"/>
              </a:rPr>
              <a:t>Base Model (RMSE = 258.34)</a:t>
            </a:r>
            <a:endParaRPr sz="1050">
              <a:highlight>
                <a:srgbClr val="FFFFFF"/>
              </a:highlight>
            </a:endParaRPr>
          </a:p>
          <a:p>
            <a:pPr indent="0" lvl="0" marL="0" rtl="0" algn="ctr">
              <a:spcBef>
                <a:spcPts val="0"/>
              </a:spcBef>
              <a:spcAft>
                <a:spcPts val="0"/>
              </a:spcAft>
              <a:buNone/>
            </a:pPr>
            <a:r>
              <a:t/>
            </a:r>
            <a:endParaRPr sz="1200">
              <a:latin typeface="Lato"/>
              <a:ea typeface="Lato"/>
              <a:cs typeface="Lato"/>
              <a:sym typeface="Lato"/>
            </a:endParaRPr>
          </a:p>
        </p:txBody>
      </p:sp>
      <p:sp>
        <p:nvSpPr>
          <p:cNvPr id="258" name="Google Shape;258;p24"/>
          <p:cNvSpPr txBox="1"/>
          <p:nvPr/>
        </p:nvSpPr>
        <p:spPr>
          <a:xfrm>
            <a:off x="4902375" y="4375700"/>
            <a:ext cx="2568000" cy="37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Lato"/>
                <a:ea typeface="Lato"/>
                <a:cs typeface="Lato"/>
                <a:sym typeface="Lato"/>
              </a:rPr>
              <a:t>Masked</a:t>
            </a:r>
            <a:r>
              <a:rPr lang="en" sz="1200">
                <a:latin typeface="Lato"/>
                <a:ea typeface="Lato"/>
                <a:cs typeface="Lato"/>
                <a:sym typeface="Lato"/>
              </a:rPr>
              <a:t> Model </a:t>
            </a:r>
            <a:r>
              <a:rPr lang="en" sz="1200">
                <a:latin typeface="Lato"/>
                <a:ea typeface="Lato"/>
                <a:cs typeface="Lato"/>
                <a:sym typeface="Lato"/>
              </a:rPr>
              <a:t>(RMSE = 4.06)</a:t>
            </a:r>
            <a:endParaRPr sz="1200">
              <a:latin typeface="Lato"/>
              <a:ea typeface="Lato"/>
              <a:cs typeface="Lato"/>
              <a:sym typeface="Lato"/>
            </a:endParaRPr>
          </a:p>
        </p:txBody>
      </p:sp>
      <p:sp>
        <p:nvSpPr>
          <p:cNvPr id="259" name="Google Shape;259;p24"/>
          <p:cNvSpPr txBox="1"/>
          <p:nvPr/>
        </p:nvSpPr>
        <p:spPr>
          <a:xfrm>
            <a:off x="4572000" y="2661350"/>
            <a:ext cx="2814300" cy="37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Lato"/>
                <a:ea typeface="Lato"/>
                <a:cs typeface="Lato"/>
                <a:sym typeface="Lato"/>
              </a:rPr>
              <a:t>Base Extended Model </a:t>
            </a:r>
            <a:r>
              <a:rPr lang="en" sz="1200">
                <a:latin typeface="Lato"/>
                <a:ea typeface="Lato"/>
                <a:cs typeface="Lato"/>
                <a:sym typeface="Lato"/>
              </a:rPr>
              <a:t>(RMSE = 53.64)</a:t>
            </a:r>
            <a:endParaRPr sz="1200">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Innovations</a:t>
            </a:r>
            <a:endParaRPr/>
          </a:p>
        </p:txBody>
      </p:sp>
      <p:sp>
        <p:nvSpPr>
          <p:cNvPr id="265" name="Google Shape;265;p25"/>
          <p:cNvSpPr txBox="1"/>
          <p:nvPr>
            <p:ph idx="1" type="body"/>
          </p:nvPr>
        </p:nvSpPr>
        <p:spPr>
          <a:xfrm>
            <a:off x="729450" y="2307475"/>
            <a:ext cx="7688700" cy="2261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Discrimination by Face Size in the image</a:t>
            </a:r>
            <a:endParaRPr sz="1600"/>
          </a:p>
          <a:p>
            <a:pPr indent="0" lvl="0" marL="457200" rtl="0" algn="l">
              <a:spcBef>
                <a:spcPts val="400"/>
              </a:spcBef>
              <a:spcAft>
                <a:spcPts val="0"/>
              </a:spcAft>
              <a:buNone/>
            </a:pPr>
            <a:r>
              <a:t/>
            </a:r>
            <a:endParaRPr sz="1600"/>
          </a:p>
          <a:p>
            <a:pPr indent="-330200" lvl="0" marL="457200" rtl="0" algn="l">
              <a:spcBef>
                <a:spcPts val="400"/>
              </a:spcBef>
              <a:spcAft>
                <a:spcPts val="0"/>
              </a:spcAft>
              <a:buSzPts val="1600"/>
              <a:buChar char="●"/>
            </a:pPr>
            <a:r>
              <a:rPr lang="en" sz="1600"/>
              <a:t>Feature </a:t>
            </a:r>
            <a:r>
              <a:rPr lang="en" sz="1600"/>
              <a:t>Classifier</a:t>
            </a:r>
            <a:r>
              <a:rPr lang="en" sz="1600"/>
              <a:t> Convolutional Neural Network</a:t>
            </a:r>
            <a:endParaRPr sz="1600"/>
          </a:p>
          <a:p>
            <a:pPr indent="0" lvl="0" marL="457200" rtl="0" algn="l">
              <a:spcBef>
                <a:spcPts val="400"/>
              </a:spcBef>
              <a:spcAft>
                <a:spcPts val="0"/>
              </a:spcAft>
              <a:buNone/>
            </a:pPr>
            <a:r>
              <a:t/>
            </a:r>
            <a:endParaRPr sz="1600"/>
          </a:p>
          <a:p>
            <a:pPr indent="-330200" lvl="0" marL="457200" rtl="0" algn="l">
              <a:spcBef>
                <a:spcPts val="400"/>
              </a:spcBef>
              <a:spcAft>
                <a:spcPts val="400"/>
              </a:spcAft>
              <a:buSzPts val="1600"/>
              <a:buChar char="●"/>
            </a:pPr>
            <a:r>
              <a:rPr lang="en" sz="1600"/>
              <a:t>Data Augmentation (Zoom, Flip, etc.)</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Innovations - Account for Face Size</a:t>
            </a:r>
            <a:endParaRPr/>
          </a:p>
          <a:p>
            <a:pPr indent="0" lvl="0" marL="0" rtl="0" algn="l">
              <a:spcBef>
                <a:spcPts val="0"/>
              </a:spcBef>
              <a:spcAft>
                <a:spcPts val="0"/>
              </a:spcAft>
              <a:buNone/>
            </a:pPr>
            <a:r>
              <a:t/>
            </a:r>
            <a:endParaRPr/>
          </a:p>
        </p:txBody>
      </p:sp>
      <p:pic>
        <p:nvPicPr>
          <p:cNvPr id="271" name="Google Shape;271;p26"/>
          <p:cNvPicPr preferRelativeResize="0"/>
          <p:nvPr/>
        </p:nvPicPr>
        <p:blipFill>
          <a:blip r:embed="rId3">
            <a:alphaModFix/>
          </a:blip>
          <a:stretch>
            <a:fillRect/>
          </a:stretch>
        </p:blipFill>
        <p:spPr>
          <a:xfrm>
            <a:off x="226625" y="3709019"/>
            <a:ext cx="4357501" cy="1428681"/>
          </a:xfrm>
          <a:prstGeom prst="rect">
            <a:avLst/>
          </a:prstGeom>
          <a:noFill/>
          <a:ln>
            <a:noFill/>
          </a:ln>
        </p:spPr>
      </p:pic>
      <p:cxnSp>
        <p:nvCxnSpPr>
          <p:cNvPr id="272" name="Google Shape;272;p26"/>
          <p:cNvCxnSpPr/>
          <p:nvPr/>
        </p:nvCxnSpPr>
        <p:spPr>
          <a:xfrm flipH="1">
            <a:off x="933875" y="3367675"/>
            <a:ext cx="290100" cy="375000"/>
          </a:xfrm>
          <a:prstGeom prst="straightConnector1">
            <a:avLst/>
          </a:prstGeom>
          <a:noFill/>
          <a:ln cap="flat" cmpd="sng" w="9525">
            <a:solidFill>
              <a:srgbClr val="3D85C6"/>
            </a:solidFill>
            <a:prstDash val="solid"/>
            <a:round/>
            <a:headEnd len="med" w="med" type="none"/>
            <a:tailEnd len="med" w="med" type="triangle"/>
          </a:ln>
        </p:spPr>
      </p:cxnSp>
      <p:cxnSp>
        <p:nvCxnSpPr>
          <p:cNvPr id="273" name="Google Shape;273;p26"/>
          <p:cNvCxnSpPr>
            <a:endCxn id="271" idx="0"/>
          </p:cNvCxnSpPr>
          <p:nvPr/>
        </p:nvCxnSpPr>
        <p:spPr>
          <a:xfrm>
            <a:off x="2242775" y="3381719"/>
            <a:ext cx="162600" cy="327300"/>
          </a:xfrm>
          <a:prstGeom prst="straightConnector1">
            <a:avLst/>
          </a:prstGeom>
          <a:noFill/>
          <a:ln cap="flat" cmpd="sng" w="9525">
            <a:solidFill>
              <a:srgbClr val="3C78D8"/>
            </a:solidFill>
            <a:prstDash val="solid"/>
            <a:round/>
            <a:headEnd len="med" w="med" type="none"/>
            <a:tailEnd len="med" w="med" type="triangle"/>
          </a:ln>
        </p:spPr>
      </p:cxnSp>
      <p:cxnSp>
        <p:nvCxnSpPr>
          <p:cNvPr id="274" name="Google Shape;274;p26"/>
          <p:cNvCxnSpPr/>
          <p:nvPr/>
        </p:nvCxnSpPr>
        <p:spPr>
          <a:xfrm>
            <a:off x="3445500" y="3388900"/>
            <a:ext cx="452700" cy="332400"/>
          </a:xfrm>
          <a:prstGeom prst="straightConnector1">
            <a:avLst/>
          </a:prstGeom>
          <a:noFill/>
          <a:ln cap="flat" cmpd="sng" w="9525">
            <a:solidFill>
              <a:srgbClr val="3C78D8"/>
            </a:solidFill>
            <a:prstDash val="solid"/>
            <a:round/>
            <a:headEnd len="med" w="med" type="none"/>
            <a:tailEnd len="med" w="med" type="triangle"/>
          </a:ln>
        </p:spPr>
      </p:cxnSp>
      <p:pic>
        <p:nvPicPr>
          <p:cNvPr id="275" name="Google Shape;275;p26"/>
          <p:cNvPicPr preferRelativeResize="0"/>
          <p:nvPr/>
        </p:nvPicPr>
        <p:blipFill>
          <a:blip r:embed="rId4">
            <a:alphaModFix/>
          </a:blip>
          <a:stretch>
            <a:fillRect/>
          </a:stretch>
        </p:blipFill>
        <p:spPr>
          <a:xfrm>
            <a:off x="4262500" y="1853850"/>
            <a:ext cx="4724760" cy="2031250"/>
          </a:xfrm>
          <a:prstGeom prst="rect">
            <a:avLst/>
          </a:prstGeom>
          <a:noFill/>
          <a:ln>
            <a:noFill/>
          </a:ln>
        </p:spPr>
      </p:pic>
      <p:pic>
        <p:nvPicPr>
          <p:cNvPr id="276" name="Google Shape;276;p26"/>
          <p:cNvPicPr preferRelativeResize="0"/>
          <p:nvPr/>
        </p:nvPicPr>
        <p:blipFill>
          <a:blip r:embed="rId5">
            <a:alphaModFix/>
          </a:blip>
          <a:stretch>
            <a:fillRect/>
          </a:stretch>
        </p:blipFill>
        <p:spPr>
          <a:xfrm>
            <a:off x="933875" y="1777374"/>
            <a:ext cx="2734450" cy="1729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Innovations - Feature Classifier</a:t>
            </a:r>
            <a:endParaRPr/>
          </a:p>
          <a:p>
            <a:pPr indent="0" lvl="0" marL="0" rtl="0" algn="l">
              <a:spcBef>
                <a:spcPts val="0"/>
              </a:spcBef>
              <a:spcAft>
                <a:spcPts val="0"/>
              </a:spcAft>
              <a:buNone/>
            </a:pPr>
            <a:r>
              <a:t/>
            </a:r>
            <a:endParaRPr/>
          </a:p>
        </p:txBody>
      </p:sp>
      <p:pic>
        <p:nvPicPr>
          <p:cNvPr id="282" name="Google Shape;282;p27"/>
          <p:cNvPicPr preferRelativeResize="0"/>
          <p:nvPr/>
        </p:nvPicPr>
        <p:blipFill>
          <a:blip r:embed="rId3">
            <a:alphaModFix/>
          </a:blip>
          <a:stretch>
            <a:fillRect/>
          </a:stretch>
        </p:blipFill>
        <p:spPr>
          <a:xfrm>
            <a:off x="817425" y="2077000"/>
            <a:ext cx="2752725" cy="2752725"/>
          </a:xfrm>
          <a:prstGeom prst="rect">
            <a:avLst/>
          </a:prstGeom>
          <a:noFill/>
          <a:ln>
            <a:noFill/>
          </a:ln>
        </p:spPr>
      </p:pic>
      <p:pic>
        <p:nvPicPr>
          <p:cNvPr id="283" name="Google Shape;283;p27"/>
          <p:cNvPicPr preferRelativeResize="0"/>
          <p:nvPr/>
        </p:nvPicPr>
        <p:blipFill>
          <a:blip r:embed="rId4">
            <a:alphaModFix/>
          </a:blip>
          <a:stretch>
            <a:fillRect/>
          </a:stretch>
        </p:blipFill>
        <p:spPr>
          <a:xfrm>
            <a:off x="4316850" y="2085975"/>
            <a:ext cx="3762375" cy="790575"/>
          </a:xfrm>
          <a:prstGeom prst="rect">
            <a:avLst/>
          </a:prstGeom>
          <a:noFill/>
          <a:ln>
            <a:noFill/>
          </a:ln>
        </p:spPr>
      </p:pic>
      <p:sp>
        <p:nvSpPr>
          <p:cNvPr id="284" name="Google Shape;284;p27"/>
          <p:cNvSpPr txBox="1"/>
          <p:nvPr/>
        </p:nvSpPr>
        <p:spPr>
          <a:xfrm>
            <a:off x="4316850" y="4019050"/>
            <a:ext cx="4075200" cy="862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Create a CNN to </a:t>
            </a:r>
            <a:r>
              <a:rPr lang="en">
                <a:latin typeface="Lato"/>
                <a:ea typeface="Lato"/>
                <a:cs typeface="Lato"/>
                <a:sym typeface="Lato"/>
              </a:rPr>
              <a:t>classify features that are present in the images before locating the keypoints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285" name="Google Shape;285;p27"/>
          <p:cNvSpPr txBox="1"/>
          <p:nvPr/>
        </p:nvSpPr>
        <p:spPr>
          <a:xfrm>
            <a:off x="4506750" y="2763650"/>
            <a:ext cx="318300" cy="9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1</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0</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0</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0</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286" name="Google Shape;286;p27"/>
          <p:cNvSpPr txBox="1"/>
          <p:nvPr/>
        </p:nvSpPr>
        <p:spPr>
          <a:xfrm>
            <a:off x="5458625" y="2763650"/>
            <a:ext cx="318300" cy="9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0</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1</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0</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0</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287" name="Google Shape;287;p27"/>
          <p:cNvSpPr txBox="1"/>
          <p:nvPr/>
        </p:nvSpPr>
        <p:spPr>
          <a:xfrm>
            <a:off x="6410500" y="2763650"/>
            <a:ext cx="318300" cy="9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0</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0</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1</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0</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288" name="Google Shape;288;p27"/>
          <p:cNvSpPr txBox="1"/>
          <p:nvPr/>
        </p:nvSpPr>
        <p:spPr>
          <a:xfrm>
            <a:off x="7362375" y="2763650"/>
            <a:ext cx="318300" cy="9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0</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0</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0</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1</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294" name="Google Shape;294;p28"/>
          <p:cNvSpPr txBox="1"/>
          <p:nvPr>
            <p:ph idx="1" type="body"/>
          </p:nvPr>
        </p:nvSpPr>
        <p:spPr>
          <a:xfrm>
            <a:off x="729450" y="23074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 Convolutional Neural Network is designed to detect 15 facial keypoints with RMSE of 4.06</a:t>
            </a:r>
            <a:endParaRPr/>
          </a:p>
          <a:p>
            <a:pPr indent="-311150" lvl="0" marL="457200" rtl="0" algn="l">
              <a:spcBef>
                <a:spcPts val="1000"/>
              </a:spcBef>
              <a:spcAft>
                <a:spcPts val="0"/>
              </a:spcAft>
              <a:buSzPts val="1300"/>
              <a:buChar char="●"/>
            </a:pPr>
            <a:r>
              <a:rPr lang="en"/>
              <a:t>The masked loss function is helpful to reduced the RMSE of the model (from 53.64 to 4.06) not only because it considers the missing labels but also because it allows us to increase the amount of training data we can use</a:t>
            </a:r>
            <a:endParaRPr/>
          </a:p>
          <a:p>
            <a:pPr indent="-311150" lvl="0" marL="457200" rtl="0" algn="l">
              <a:spcBef>
                <a:spcPts val="1000"/>
              </a:spcBef>
              <a:spcAft>
                <a:spcPts val="1000"/>
              </a:spcAft>
              <a:buSzPts val="1300"/>
              <a:buChar char="●"/>
            </a:pPr>
            <a:r>
              <a:rPr lang="en"/>
              <a:t>Zoomed out and low quality images remain challenging for the implemented network and encourage future </a:t>
            </a:r>
            <a:r>
              <a:rPr lang="en"/>
              <a:t>improvements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9"/>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lnSpc>
                <a:spcPct val="125000"/>
              </a:lnSpc>
              <a:spcBef>
                <a:spcPts val="0"/>
              </a:spcBef>
              <a:spcAft>
                <a:spcPts val="600"/>
              </a:spcAft>
              <a:buNone/>
            </a:pPr>
            <a:r>
              <a:rPr lang="en" sz="3200">
                <a:solidFill>
                  <a:srgbClr val="000000"/>
                </a:solidFill>
                <a:latin typeface="Arial"/>
                <a:ea typeface="Arial"/>
                <a:cs typeface="Arial"/>
                <a:sym typeface="Arial"/>
              </a:rPr>
              <a:t>Facial Keypoints Detection </a:t>
            </a:r>
            <a:endParaRPr/>
          </a:p>
        </p:txBody>
      </p:sp>
      <p:sp>
        <p:nvSpPr>
          <p:cNvPr id="300" name="Google Shape;300;p29"/>
          <p:cNvSpPr txBox="1"/>
          <p:nvPr>
            <p:ph idx="1" type="subTitle"/>
          </p:nvPr>
        </p:nvSpPr>
        <p:spPr>
          <a:xfrm>
            <a:off x="1577725" y="4505025"/>
            <a:ext cx="2207400" cy="54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Ernesto Oropeza</a:t>
            </a:r>
            <a:endParaRPr sz="2000"/>
          </a:p>
        </p:txBody>
      </p:sp>
      <p:pic>
        <p:nvPicPr>
          <p:cNvPr id="301" name="Google Shape;301;p29"/>
          <p:cNvPicPr preferRelativeResize="0"/>
          <p:nvPr/>
        </p:nvPicPr>
        <p:blipFill>
          <a:blip r:embed="rId3">
            <a:alphaModFix/>
          </a:blip>
          <a:stretch>
            <a:fillRect/>
          </a:stretch>
        </p:blipFill>
        <p:spPr>
          <a:xfrm>
            <a:off x="1486150" y="2193250"/>
            <a:ext cx="2340050" cy="2340076"/>
          </a:xfrm>
          <a:prstGeom prst="rect">
            <a:avLst/>
          </a:prstGeom>
          <a:noFill/>
          <a:ln>
            <a:noFill/>
          </a:ln>
        </p:spPr>
      </p:pic>
      <p:pic>
        <p:nvPicPr>
          <p:cNvPr id="302" name="Google Shape;302;p29"/>
          <p:cNvPicPr preferRelativeResize="0"/>
          <p:nvPr/>
        </p:nvPicPr>
        <p:blipFill>
          <a:blip r:embed="rId4">
            <a:alphaModFix/>
          </a:blip>
          <a:stretch>
            <a:fillRect/>
          </a:stretch>
        </p:blipFill>
        <p:spPr>
          <a:xfrm>
            <a:off x="5336125" y="2164950"/>
            <a:ext cx="2340050" cy="2340075"/>
          </a:xfrm>
          <a:prstGeom prst="rect">
            <a:avLst/>
          </a:prstGeom>
          <a:noFill/>
          <a:ln>
            <a:noFill/>
          </a:ln>
        </p:spPr>
      </p:pic>
      <p:sp>
        <p:nvSpPr>
          <p:cNvPr id="303" name="Google Shape;303;p29"/>
          <p:cNvSpPr txBox="1"/>
          <p:nvPr>
            <p:ph idx="1" type="subTitle"/>
          </p:nvPr>
        </p:nvSpPr>
        <p:spPr>
          <a:xfrm>
            <a:off x="5582175" y="4505025"/>
            <a:ext cx="19455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Michael Hubert</a:t>
            </a:r>
            <a:endParaRPr sz="2000"/>
          </a:p>
        </p:txBody>
      </p:sp>
      <p:pic>
        <p:nvPicPr>
          <p:cNvPr id="304" name="Google Shape;304;p29"/>
          <p:cNvPicPr preferRelativeResize="0"/>
          <p:nvPr/>
        </p:nvPicPr>
        <p:blipFill>
          <a:blip r:embed="rId5">
            <a:alphaModFix/>
          </a:blip>
          <a:stretch>
            <a:fillRect/>
          </a:stretch>
        </p:blipFill>
        <p:spPr>
          <a:xfrm>
            <a:off x="3864101" y="3248925"/>
            <a:ext cx="1541175" cy="11842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Overview</a:t>
            </a:r>
            <a:endParaRPr/>
          </a:p>
        </p:txBody>
      </p:sp>
      <p:sp>
        <p:nvSpPr>
          <p:cNvPr id="96" name="Google Shape;96;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800">
                <a:solidFill>
                  <a:schemeClr val="dk2"/>
                </a:solidFill>
                <a:latin typeface="Raleway"/>
                <a:ea typeface="Raleway"/>
                <a:cs typeface="Raleway"/>
                <a:sym typeface="Raleway"/>
              </a:rPr>
              <a:t>The </a:t>
            </a:r>
            <a:r>
              <a:rPr b="1" lang="en" sz="1800">
                <a:solidFill>
                  <a:schemeClr val="dk2"/>
                </a:solidFill>
                <a:latin typeface="Raleway"/>
                <a:ea typeface="Raleway"/>
                <a:cs typeface="Raleway"/>
                <a:sym typeface="Raleway"/>
              </a:rPr>
              <a:t>Inference Problem</a:t>
            </a:r>
            <a:endParaRPr sz="700"/>
          </a:p>
          <a:p>
            <a:pPr indent="0" lvl="0" marL="0" rtl="0" algn="l">
              <a:spcBef>
                <a:spcPts val="0"/>
              </a:spcBef>
              <a:spcAft>
                <a:spcPts val="0"/>
              </a:spcAft>
              <a:buNone/>
            </a:pPr>
            <a:r>
              <a:rPr lang="en" sz="1500"/>
              <a:t>Predict </a:t>
            </a:r>
            <a:r>
              <a:rPr lang="en" sz="1500"/>
              <a:t>coordinates</a:t>
            </a:r>
            <a:r>
              <a:rPr lang="en" sz="1500"/>
              <a:t> for 15 key facial features based on a </a:t>
            </a:r>
            <a:r>
              <a:rPr lang="en" sz="1500"/>
              <a:t>grayscale</a:t>
            </a:r>
            <a:r>
              <a:rPr lang="en" sz="1500"/>
              <a:t> colored image of a face </a:t>
            </a:r>
            <a:endParaRPr sz="1500"/>
          </a:p>
          <a:p>
            <a:pPr indent="0" lvl="0" marL="0" rtl="0" algn="l">
              <a:spcBef>
                <a:spcPts val="1600"/>
              </a:spcBef>
              <a:spcAft>
                <a:spcPts val="0"/>
              </a:spcAft>
              <a:buNone/>
            </a:pPr>
            <a:r>
              <a:rPr b="1" lang="en" sz="1800">
                <a:solidFill>
                  <a:schemeClr val="dk2"/>
                </a:solidFill>
                <a:latin typeface="Raleway"/>
                <a:ea typeface="Raleway"/>
                <a:cs typeface="Raleway"/>
                <a:sym typeface="Raleway"/>
              </a:rPr>
              <a:t>The Data</a:t>
            </a:r>
            <a:br>
              <a:rPr lang="en" sz="1500"/>
            </a:br>
            <a:r>
              <a:rPr lang="en" sz="1500"/>
              <a:t>7,049 - 96 by 96 </a:t>
            </a:r>
            <a:r>
              <a:rPr lang="en" sz="1500"/>
              <a:t>pixels</a:t>
            </a:r>
            <a:r>
              <a:rPr lang="en" sz="1500"/>
              <a:t> images </a:t>
            </a:r>
            <a:endParaRPr sz="1500"/>
          </a:p>
          <a:p>
            <a:pPr indent="0" lvl="0" marL="0" rtl="0" algn="l">
              <a:spcBef>
                <a:spcPts val="1600"/>
              </a:spcBef>
              <a:spcAft>
                <a:spcPts val="0"/>
              </a:spcAft>
              <a:buNone/>
            </a:pPr>
            <a:r>
              <a:rPr b="1" lang="en" sz="1800">
                <a:solidFill>
                  <a:schemeClr val="dk2"/>
                </a:solidFill>
                <a:latin typeface="Raleway"/>
                <a:ea typeface="Raleway"/>
                <a:cs typeface="Raleway"/>
                <a:sym typeface="Raleway"/>
              </a:rPr>
              <a:t>The Challenge</a:t>
            </a:r>
            <a:br>
              <a:rPr b="1" lang="en" sz="1800">
                <a:solidFill>
                  <a:schemeClr val="dk2"/>
                </a:solidFill>
                <a:latin typeface="Raleway"/>
                <a:ea typeface="Raleway"/>
                <a:cs typeface="Raleway"/>
                <a:sym typeface="Raleway"/>
              </a:rPr>
            </a:br>
            <a:r>
              <a:rPr lang="en" sz="1500"/>
              <a:t>Two-thirds of images do not have all </a:t>
            </a:r>
            <a:r>
              <a:rPr lang="en" sz="1500"/>
              <a:t>key facial features labeled</a:t>
            </a:r>
            <a:endParaRPr b="1" sz="1800">
              <a:solidFill>
                <a:schemeClr val="dk2"/>
              </a:solidFill>
              <a:latin typeface="Raleway"/>
              <a:ea typeface="Raleway"/>
              <a:cs typeface="Raleway"/>
              <a:sym typeface="Raleway"/>
            </a:endParaRPr>
          </a:p>
          <a:p>
            <a:pPr indent="0" lvl="0" marL="0" rtl="0" algn="l">
              <a:spcBef>
                <a:spcPts val="1600"/>
              </a:spcBef>
              <a:spcAft>
                <a:spcPts val="0"/>
              </a:spcAft>
              <a:buNone/>
            </a:pPr>
            <a:br>
              <a:rPr b="1" lang="en" sz="1800">
                <a:solidFill>
                  <a:schemeClr val="dk2"/>
                </a:solidFill>
                <a:latin typeface="Raleway"/>
                <a:ea typeface="Raleway"/>
                <a:cs typeface="Raleway"/>
                <a:sym typeface="Raleway"/>
              </a:rPr>
            </a:br>
            <a:endParaRPr b="1" sz="1800">
              <a:solidFill>
                <a:schemeClr val="dk2"/>
              </a:solidFill>
              <a:latin typeface="Raleway"/>
              <a:ea typeface="Raleway"/>
              <a:cs typeface="Raleway"/>
              <a:sym typeface="Raleway"/>
            </a:endParaRPr>
          </a:p>
          <a:p>
            <a:pPr indent="0" lvl="0" marL="0" rtl="0" algn="l">
              <a:spcBef>
                <a:spcPts val="1600"/>
              </a:spcBef>
              <a:spcAft>
                <a:spcPts val="0"/>
              </a:spcAft>
              <a:buNone/>
            </a:pPr>
            <a:r>
              <a:t/>
            </a:r>
            <a:endParaRPr b="1" sz="1800">
              <a:solidFill>
                <a:schemeClr val="dk2"/>
              </a:solidFill>
              <a:latin typeface="Raleway"/>
              <a:ea typeface="Raleway"/>
              <a:cs typeface="Raleway"/>
              <a:sym typeface="Raleway"/>
            </a:endParaRPr>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sz="1500"/>
          </a:p>
          <a:p>
            <a:pPr indent="0" lvl="0" marL="0" rtl="0" algn="l">
              <a:spcBef>
                <a:spcPts val="1600"/>
              </a:spcBef>
              <a:spcAft>
                <a:spcPts val="1600"/>
              </a:spcAft>
              <a:buNone/>
            </a:pPr>
            <a:r>
              <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Model</a:t>
            </a:r>
            <a:endParaRPr/>
          </a:p>
        </p:txBody>
      </p:sp>
      <p:pic>
        <p:nvPicPr>
          <p:cNvPr id="102" name="Google Shape;102;p15"/>
          <p:cNvPicPr preferRelativeResize="0"/>
          <p:nvPr/>
        </p:nvPicPr>
        <p:blipFill>
          <a:blip r:embed="rId3">
            <a:alphaModFix/>
          </a:blip>
          <a:stretch>
            <a:fillRect/>
          </a:stretch>
        </p:blipFill>
        <p:spPr>
          <a:xfrm>
            <a:off x="982775" y="2006250"/>
            <a:ext cx="7182054" cy="2984850"/>
          </a:xfrm>
          <a:prstGeom prst="rect">
            <a:avLst/>
          </a:prstGeom>
          <a:noFill/>
          <a:ln>
            <a:noFill/>
          </a:ln>
        </p:spPr>
      </p:pic>
      <p:sp>
        <p:nvSpPr>
          <p:cNvPr id="103" name="Google Shape;103;p15"/>
          <p:cNvSpPr txBox="1"/>
          <p:nvPr/>
        </p:nvSpPr>
        <p:spPr>
          <a:xfrm>
            <a:off x="2638800" y="4775600"/>
            <a:ext cx="6505200" cy="311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900"/>
              <a:t>Source:</a:t>
            </a:r>
            <a:r>
              <a:rPr lang="en"/>
              <a:t> </a:t>
            </a:r>
            <a:r>
              <a:rPr lang="en" sz="800" u="sng">
                <a:solidFill>
                  <a:schemeClr val="hlink"/>
                </a:solidFill>
                <a:hlinkClick r:id="rId4"/>
              </a:rPr>
              <a:t>https://towardsdatascience.com/mnist-handwritten-digits-classification-using-a-convolutional-neural-network-cnn-af5fafbc35e9</a:t>
            </a:r>
            <a:endParaRPr sz="1100">
              <a:latin typeface="Lato"/>
              <a:ea typeface="Lato"/>
              <a:cs typeface="Lato"/>
              <a:sym typeface="Lato"/>
            </a:endParaRPr>
          </a:p>
        </p:txBody>
      </p:sp>
      <p:sp>
        <p:nvSpPr>
          <p:cNvPr id="104" name="Google Shape;104;p15"/>
          <p:cNvSpPr txBox="1"/>
          <p:nvPr>
            <p:ph idx="1" type="body"/>
          </p:nvPr>
        </p:nvSpPr>
        <p:spPr>
          <a:xfrm>
            <a:off x="729450" y="2078875"/>
            <a:ext cx="7688700" cy="492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Convolutional Neural Network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CNN Example</a:t>
            </a:r>
            <a:endParaRPr/>
          </a:p>
        </p:txBody>
      </p:sp>
      <p:pic>
        <p:nvPicPr>
          <p:cNvPr id="110" name="Google Shape;110;p16"/>
          <p:cNvPicPr preferRelativeResize="0"/>
          <p:nvPr/>
        </p:nvPicPr>
        <p:blipFill>
          <a:blip r:embed="rId3">
            <a:alphaModFix/>
          </a:blip>
          <a:stretch>
            <a:fillRect/>
          </a:stretch>
        </p:blipFill>
        <p:spPr>
          <a:xfrm>
            <a:off x="2005175" y="2003075"/>
            <a:ext cx="5133650" cy="2813625"/>
          </a:xfrm>
          <a:prstGeom prst="rect">
            <a:avLst/>
          </a:prstGeom>
          <a:noFill/>
          <a:ln>
            <a:noFill/>
          </a:ln>
        </p:spPr>
      </p:pic>
      <p:sp>
        <p:nvSpPr>
          <p:cNvPr id="111" name="Google Shape;111;p16"/>
          <p:cNvSpPr txBox="1"/>
          <p:nvPr/>
        </p:nvSpPr>
        <p:spPr>
          <a:xfrm>
            <a:off x="2302200" y="4659650"/>
            <a:ext cx="6841800" cy="347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b="1" lang="en" sz="900"/>
              <a:t>Source:</a:t>
            </a:r>
            <a:r>
              <a:rPr lang="en"/>
              <a:t> </a:t>
            </a:r>
            <a:r>
              <a:rPr lang="en" sz="1100" u="sng">
                <a:solidFill>
                  <a:schemeClr val="hlink"/>
                </a:solidFill>
                <a:hlinkClick r:id="rId4"/>
              </a:rPr>
              <a:t>https://www.wandb.com/tutorial/convolutional-neural-networks</a:t>
            </a:r>
            <a:endParaRPr sz="1100" u="sng">
              <a:solidFill>
                <a:schemeClr val="hlink"/>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Parameters, Loss Function, Optimizer</a:t>
            </a:r>
            <a:endParaRPr/>
          </a:p>
        </p:txBody>
      </p:sp>
      <p:sp>
        <p:nvSpPr>
          <p:cNvPr id="117" name="Google Shape;117;p17"/>
          <p:cNvSpPr txBox="1"/>
          <p:nvPr/>
        </p:nvSpPr>
        <p:spPr>
          <a:xfrm>
            <a:off x="903225" y="2140500"/>
            <a:ext cx="6262500" cy="55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Parameters: Filter weights for Convolutional Layers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Objective:  Minimize </a:t>
            </a:r>
            <a:r>
              <a:rPr lang="en">
                <a:latin typeface="Lato"/>
                <a:ea typeface="Lato"/>
                <a:cs typeface="Lato"/>
                <a:sym typeface="Lato"/>
              </a:rPr>
              <a:t>Root Mean Squared Error of Predictions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Loss Function:  Root Mean Squared Error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uFill>
                  <a:noFill/>
                </a:uFill>
                <a:latin typeface="Lato"/>
                <a:ea typeface="Lato"/>
                <a:cs typeface="Lato"/>
                <a:sym typeface="Lato"/>
                <a:hlinkClick r:id="rId3"/>
              </a:rPr>
              <a:t>Optimizer</a:t>
            </a:r>
            <a:r>
              <a:rPr lang="en">
                <a:latin typeface="Lato"/>
                <a:ea typeface="Lato"/>
                <a:cs typeface="Lato"/>
                <a:sym typeface="Lato"/>
              </a:rPr>
              <a:t>:  Adam, a stochastic gradient descent method </a:t>
            </a:r>
            <a:endParaRPr>
              <a:latin typeface="Lato"/>
              <a:ea typeface="Lato"/>
              <a:cs typeface="Lato"/>
              <a:sym typeface="Lato"/>
            </a:endParaRPr>
          </a:p>
        </p:txBody>
      </p:sp>
      <p:pic>
        <p:nvPicPr>
          <p:cNvPr id="118" name="Google Shape;118;p17"/>
          <p:cNvPicPr preferRelativeResize="0"/>
          <p:nvPr/>
        </p:nvPicPr>
        <p:blipFill>
          <a:blip r:embed="rId4">
            <a:alphaModFix/>
          </a:blip>
          <a:stretch>
            <a:fillRect/>
          </a:stretch>
        </p:blipFill>
        <p:spPr>
          <a:xfrm>
            <a:off x="6209250" y="2180375"/>
            <a:ext cx="2468125" cy="2394450"/>
          </a:xfrm>
          <a:prstGeom prst="rect">
            <a:avLst/>
          </a:prstGeom>
          <a:noFill/>
          <a:ln>
            <a:noFill/>
          </a:ln>
        </p:spPr>
      </p:pic>
      <p:sp>
        <p:nvSpPr>
          <p:cNvPr id="119" name="Google Shape;119;p17"/>
          <p:cNvSpPr txBox="1"/>
          <p:nvPr/>
        </p:nvSpPr>
        <p:spPr>
          <a:xfrm>
            <a:off x="883425" y="4702425"/>
            <a:ext cx="6302100" cy="330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t>Source:</a:t>
            </a:r>
            <a:r>
              <a:rPr lang="en"/>
              <a:t> </a:t>
            </a:r>
            <a:r>
              <a:rPr lang="en" sz="1100" u="sng">
                <a:solidFill>
                  <a:schemeClr val="hlink"/>
                </a:solidFill>
                <a:hlinkClick r:id="rId5"/>
              </a:rPr>
              <a:t>https://machinelearningmastery.com/adam-optimization-algorithm-for-deep-learning/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18"/>
          <p:cNvPicPr preferRelativeResize="0"/>
          <p:nvPr/>
        </p:nvPicPr>
        <p:blipFill>
          <a:blip r:embed="rId3">
            <a:alphaModFix/>
          </a:blip>
          <a:stretch>
            <a:fillRect/>
          </a:stretch>
        </p:blipFill>
        <p:spPr>
          <a:xfrm>
            <a:off x="846300" y="2517425"/>
            <a:ext cx="3190175" cy="2188481"/>
          </a:xfrm>
          <a:prstGeom prst="rect">
            <a:avLst/>
          </a:prstGeom>
          <a:noFill/>
          <a:ln>
            <a:noFill/>
          </a:ln>
        </p:spPr>
      </p:pic>
      <p:sp>
        <p:nvSpPr>
          <p:cNvPr id="125" name="Google Shape;125;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Techniques to Avoid Overfitting </a:t>
            </a:r>
            <a:endParaRPr/>
          </a:p>
        </p:txBody>
      </p:sp>
      <p:sp>
        <p:nvSpPr>
          <p:cNvPr id="126" name="Google Shape;126;p18"/>
          <p:cNvSpPr txBox="1"/>
          <p:nvPr>
            <p:ph idx="1" type="body"/>
          </p:nvPr>
        </p:nvSpPr>
        <p:spPr>
          <a:xfrm>
            <a:off x="729450" y="2078875"/>
            <a:ext cx="33609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Maxpool</a:t>
            </a:r>
            <a:endParaRPr sz="1500"/>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sz="1500"/>
          </a:p>
          <a:p>
            <a:pPr indent="0" lvl="0" marL="0" rtl="0" algn="l">
              <a:spcBef>
                <a:spcPts val="1600"/>
              </a:spcBef>
              <a:spcAft>
                <a:spcPts val="1600"/>
              </a:spcAft>
              <a:buNone/>
            </a:pPr>
            <a:r>
              <a:t/>
            </a:r>
            <a:endParaRPr sz="1500"/>
          </a:p>
        </p:txBody>
      </p:sp>
      <p:sp>
        <p:nvSpPr>
          <p:cNvPr id="127" name="Google Shape;127;p18"/>
          <p:cNvSpPr txBox="1"/>
          <p:nvPr/>
        </p:nvSpPr>
        <p:spPr>
          <a:xfrm>
            <a:off x="4445400" y="2078875"/>
            <a:ext cx="3541800" cy="44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500">
                <a:solidFill>
                  <a:schemeClr val="accent1"/>
                </a:solidFill>
                <a:latin typeface="Lato"/>
                <a:ea typeface="Lato"/>
                <a:cs typeface="Lato"/>
                <a:sym typeface="Lato"/>
              </a:rPr>
              <a:t>Dropout </a:t>
            </a:r>
            <a:endParaRPr sz="1500">
              <a:solidFill>
                <a:schemeClr val="accent1"/>
              </a:solidFill>
              <a:latin typeface="Lato"/>
              <a:ea typeface="Lato"/>
              <a:cs typeface="Lato"/>
              <a:sym typeface="Lato"/>
            </a:endParaRPr>
          </a:p>
        </p:txBody>
      </p:sp>
      <p:grpSp>
        <p:nvGrpSpPr>
          <p:cNvPr id="128" name="Google Shape;128;p18"/>
          <p:cNvGrpSpPr/>
          <p:nvPr/>
        </p:nvGrpSpPr>
        <p:grpSpPr>
          <a:xfrm>
            <a:off x="4698025" y="2706050"/>
            <a:ext cx="219600" cy="1506450"/>
            <a:chOff x="4698025" y="2782250"/>
            <a:chExt cx="219600" cy="1506450"/>
          </a:xfrm>
        </p:grpSpPr>
        <p:sp>
          <p:nvSpPr>
            <p:cNvPr id="129" name="Google Shape;129;p18"/>
            <p:cNvSpPr/>
            <p:nvPr/>
          </p:nvSpPr>
          <p:spPr>
            <a:xfrm>
              <a:off x="4698025" y="2782250"/>
              <a:ext cx="219600" cy="219600"/>
            </a:xfrm>
            <a:prstGeom prst="ellipse">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8"/>
            <p:cNvSpPr/>
            <p:nvPr/>
          </p:nvSpPr>
          <p:spPr>
            <a:xfrm>
              <a:off x="4698025" y="3103963"/>
              <a:ext cx="219600" cy="219600"/>
            </a:xfrm>
            <a:prstGeom prst="ellipse">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8"/>
            <p:cNvSpPr/>
            <p:nvPr/>
          </p:nvSpPr>
          <p:spPr>
            <a:xfrm>
              <a:off x="4698025" y="3425675"/>
              <a:ext cx="219600" cy="219600"/>
            </a:xfrm>
            <a:prstGeom prst="ellipse">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8"/>
            <p:cNvSpPr/>
            <p:nvPr/>
          </p:nvSpPr>
          <p:spPr>
            <a:xfrm>
              <a:off x="4698025" y="3747388"/>
              <a:ext cx="219600" cy="219600"/>
            </a:xfrm>
            <a:prstGeom prst="ellipse">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8"/>
            <p:cNvSpPr/>
            <p:nvPr/>
          </p:nvSpPr>
          <p:spPr>
            <a:xfrm>
              <a:off x="4698025" y="4069100"/>
              <a:ext cx="219600" cy="219600"/>
            </a:xfrm>
            <a:prstGeom prst="ellipse">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 name="Google Shape;134;p18"/>
          <p:cNvGrpSpPr/>
          <p:nvPr/>
        </p:nvGrpSpPr>
        <p:grpSpPr>
          <a:xfrm>
            <a:off x="5231425" y="2706050"/>
            <a:ext cx="219600" cy="1506450"/>
            <a:chOff x="4698025" y="2782250"/>
            <a:chExt cx="219600" cy="1506450"/>
          </a:xfrm>
        </p:grpSpPr>
        <p:sp>
          <p:nvSpPr>
            <p:cNvPr id="135" name="Google Shape;135;p18"/>
            <p:cNvSpPr/>
            <p:nvPr/>
          </p:nvSpPr>
          <p:spPr>
            <a:xfrm>
              <a:off x="4698025" y="2782250"/>
              <a:ext cx="219600" cy="219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8"/>
            <p:cNvSpPr/>
            <p:nvPr/>
          </p:nvSpPr>
          <p:spPr>
            <a:xfrm>
              <a:off x="4698025" y="3103963"/>
              <a:ext cx="219600" cy="219600"/>
            </a:xfrm>
            <a:prstGeom prst="ellipse">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8"/>
            <p:cNvSpPr/>
            <p:nvPr/>
          </p:nvSpPr>
          <p:spPr>
            <a:xfrm>
              <a:off x="4698025" y="3425675"/>
              <a:ext cx="219600" cy="219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8"/>
            <p:cNvSpPr/>
            <p:nvPr/>
          </p:nvSpPr>
          <p:spPr>
            <a:xfrm>
              <a:off x="4698025" y="3747388"/>
              <a:ext cx="219600" cy="219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8"/>
            <p:cNvSpPr/>
            <p:nvPr/>
          </p:nvSpPr>
          <p:spPr>
            <a:xfrm>
              <a:off x="4698025" y="4069100"/>
              <a:ext cx="219600" cy="219600"/>
            </a:xfrm>
            <a:prstGeom prst="ellipse">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 name="Google Shape;140;p18"/>
          <p:cNvGrpSpPr/>
          <p:nvPr/>
        </p:nvGrpSpPr>
        <p:grpSpPr>
          <a:xfrm>
            <a:off x="5764825" y="2706050"/>
            <a:ext cx="219600" cy="1506450"/>
            <a:chOff x="4698025" y="2782250"/>
            <a:chExt cx="219600" cy="1506450"/>
          </a:xfrm>
        </p:grpSpPr>
        <p:sp>
          <p:nvSpPr>
            <p:cNvPr id="141" name="Google Shape;141;p18"/>
            <p:cNvSpPr/>
            <p:nvPr/>
          </p:nvSpPr>
          <p:spPr>
            <a:xfrm>
              <a:off x="4698025" y="2782250"/>
              <a:ext cx="219600" cy="219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8"/>
            <p:cNvSpPr/>
            <p:nvPr/>
          </p:nvSpPr>
          <p:spPr>
            <a:xfrm>
              <a:off x="4698025" y="3103963"/>
              <a:ext cx="219600" cy="219600"/>
            </a:xfrm>
            <a:prstGeom prst="ellipse">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8"/>
            <p:cNvSpPr/>
            <p:nvPr/>
          </p:nvSpPr>
          <p:spPr>
            <a:xfrm>
              <a:off x="4698025" y="3425675"/>
              <a:ext cx="219600" cy="219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8"/>
            <p:cNvSpPr/>
            <p:nvPr/>
          </p:nvSpPr>
          <p:spPr>
            <a:xfrm>
              <a:off x="4698025" y="3747388"/>
              <a:ext cx="219600" cy="219600"/>
            </a:xfrm>
            <a:prstGeom prst="ellipse">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8"/>
            <p:cNvSpPr/>
            <p:nvPr/>
          </p:nvSpPr>
          <p:spPr>
            <a:xfrm>
              <a:off x="4698025" y="4069100"/>
              <a:ext cx="219600" cy="219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18"/>
          <p:cNvGrpSpPr/>
          <p:nvPr/>
        </p:nvGrpSpPr>
        <p:grpSpPr>
          <a:xfrm>
            <a:off x="6298225" y="2706050"/>
            <a:ext cx="219600" cy="1506450"/>
            <a:chOff x="4698025" y="2782250"/>
            <a:chExt cx="219600" cy="1506450"/>
          </a:xfrm>
        </p:grpSpPr>
        <p:sp>
          <p:nvSpPr>
            <p:cNvPr id="147" name="Google Shape;147;p18"/>
            <p:cNvSpPr/>
            <p:nvPr/>
          </p:nvSpPr>
          <p:spPr>
            <a:xfrm>
              <a:off x="4698025" y="2782250"/>
              <a:ext cx="219600" cy="219600"/>
            </a:xfrm>
            <a:prstGeom prst="ellipse">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8"/>
            <p:cNvSpPr/>
            <p:nvPr/>
          </p:nvSpPr>
          <p:spPr>
            <a:xfrm>
              <a:off x="4698025" y="3103963"/>
              <a:ext cx="219600" cy="219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8"/>
            <p:cNvSpPr/>
            <p:nvPr/>
          </p:nvSpPr>
          <p:spPr>
            <a:xfrm>
              <a:off x="4698025" y="3425675"/>
              <a:ext cx="219600" cy="219600"/>
            </a:xfrm>
            <a:prstGeom prst="ellipse">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8"/>
            <p:cNvSpPr/>
            <p:nvPr/>
          </p:nvSpPr>
          <p:spPr>
            <a:xfrm>
              <a:off x="4698025" y="3747388"/>
              <a:ext cx="219600" cy="219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8"/>
            <p:cNvSpPr/>
            <p:nvPr/>
          </p:nvSpPr>
          <p:spPr>
            <a:xfrm>
              <a:off x="4698025" y="4069100"/>
              <a:ext cx="219600" cy="219600"/>
            </a:xfrm>
            <a:prstGeom prst="ellipse">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2" name="Google Shape;152;p18"/>
          <p:cNvCxnSpPr>
            <a:endCxn id="136" idx="2"/>
          </p:cNvCxnSpPr>
          <p:nvPr/>
        </p:nvCxnSpPr>
        <p:spPr>
          <a:xfrm>
            <a:off x="4923925" y="2837263"/>
            <a:ext cx="307500" cy="300300"/>
          </a:xfrm>
          <a:prstGeom prst="straightConnector1">
            <a:avLst/>
          </a:prstGeom>
          <a:noFill/>
          <a:ln cap="flat" cmpd="sng" w="9525">
            <a:solidFill>
              <a:schemeClr val="dk2"/>
            </a:solidFill>
            <a:prstDash val="solid"/>
            <a:round/>
            <a:headEnd len="med" w="med" type="none"/>
            <a:tailEnd len="med" w="med" type="triangle"/>
          </a:ln>
        </p:spPr>
      </p:cxnSp>
      <p:sp>
        <p:nvSpPr>
          <p:cNvPr id="153" name="Google Shape;153;p18"/>
          <p:cNvSpPr/>
          <p:nvPr/>
        </p:nvSpPr>
        <p:spPr>
          <a:xfrm>
            <a:off x="5233596" y="2709396"/>
            <a:ext cx="219600" cy="210300"/>
          </a:xfrm>
          <a:prstGeom prst="mathMultiply">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8"/>
          <p:cNvSpPr/>
          <p:nvPr/>
        </p:nvSpPr>
        <p:spPr>
          <a:xfrm>
            <a:off x="5231421" y="3676327"/>
            <a:ext cx="219600" cy="210300"/>
          </a:xfrm>
          <a:prstGeom prst="mathMultiply">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8"/>
          <p:cNvSpPr/>
          <p:nvPr/>
        </p:nvSpPr>
        <p:spPr>
          <a:xfrm>
            <a:off x="6831625" y="3349475"/>
            <a:ext cx="219600" cy="219600"/>
          </a:xfrm>
          <a:prstGeom prst="ellipse">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8"/>
          <p:cNvSpPr/>
          <p:nvPr/>
        </p:nvSpPr>
        <p:spPr>
          <a:xfrm>
            <a:off x="5764821" y="3354125"/>
            <a:ext cx="219600" cy="210300"/>
          </a:xfrm>
          <a:prstGeom prst="mathMultiply">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8"/>
          <p:cNvSpPr/>
          <p:nvPr/>
        </p:nvSpPr>
        <p:spPr>
          <a:xfrm>
            <a:off x="6298221" y="3030600"/>
            <a:ext cx="219600" cy="210300"/>
          </a:xfrm>
          <a:prstGeom prst="mathMultiply">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8"/>
          <p:cNvSpPr/>
          <p:nvPr/>
        </p:nvSpPr>
        <p:spPr>
          <a:xfrm>
            <a:off x="6298221" y="3676327"/>
            <a:ext cx="219600" cy="210300"/>
          </a:xfrm>
          <a:prstGeom prst="mathMultiply">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9" name="Google Shape;159;p18"/>
          <p:cNvCxnSpPr>
            <a:endCxn id="136" idx="2"/>
          </p:cNvCxnSpPr>
          <p:nvPr/>
        </p:nvCxnSpPr>
        <p:spPr>
          <a:xfrm flipH="1" rot="10800000">
            <a:off x="4923925" y="3137563"/>
            <a:ext cx="307500" cy="10800"/>
          </a:xfrm>
          <a:prstGeom prst="straightConnector1">
            <a:avLst/>
          </a:prstGeom>
          <a:noFill/>
          <a:ln cap="flat" cmpd="sng" w="9525">
            <a:solidFill>
              <a:schemeClr val="dk2"/>
            </a:solidFill>
            <a:prstDash val="solid"/>
            <a:round/>
            <a:headEnd len="med" w="med" type="none"/>
            <a:tailEnd len="med" w="med" type="triangle"/>
          </a:ln>
        </p:spPr>
      </p:cxnSp>
      <p:cxnSp>
        <p:nvCxnSpPr>
          <p:cNvPr id="160" name="Google Shape;160;p18"/>
          <p:cNvCxnSpPr>
            <a:stCxn id="131" idx="6"/>
            <a:endCxn id="136" idx="2"/>
          </p:cNvCxnSpPr>
          <p:nvPr/>
        </p:nvCxnSpPr>
        <p:spPr>
          <a:xfrm flipH="1" rot="10800000">
            <a:off x="4917625" y="3137675"/>
            <a:ext cx="313800" cy="321600"/>
          </a:xfrm>
          <a:prstGeom prst="straightConnector1">
            <a:avLst/>
          </a:prstGeom>
          <a:noFill/>
          <a:ln cap="flat" cmpd="sng" w="9525">
            <a:solidFill>
              <a:schemeClr val="dk2"/>
            </a:solidFill>
            <a:prstDash val="solid"/>
            <a:round/>
            <a:headEnd len="med" w="med" type="none"/>
            <a:tailEnd len="med" w="med" type="triangle"/>
          </a:ln>
        </p:spPr>
      </p:cxnSp>
      <p:cxnSp>
        <p:nvCxnSpPr>
          <p:cNvPr id="161" name="Google Shape;161;p18"/>
          <p:cNvCxnSpPr>
            <a:stCxn id="132" idx="6"/>
            <a:endCxn id="139" idx="2"/>
          </p:cNvCxnSpPr>
          <p:nvPr/>
        </p:nvCxnSpPr>
        <p:spPr>
          <a:xfrm>
            <a:off x="4917625" y="3780988"/>
            <a:ext cx="313800" cy="321600"/>
          </a:xfrm>
          <a:prstGeom prst="straightConnector1">
            <a:avLst/>
          </a:prstGeom>
          <a:noFill/>
          <a:ln cap="flat" cmpd="sng" w="9525">
            <a:solidFill>
              <a:schemeClr val="dk2"/>
            </a:solidFill>
            <a:prstDash val="solid"/>
            <a:round/>
            <a:headEnd len="med" w="med" type="none"/>
            <a:tailEnd len="med" w="med" type="triangle"/>
          </a:ln>
        </p:spPr>
      </p:cxnSp>
      <p:cxnSp>
        <p:nvCxnSpPr>
          <p:cNvPr id="162" name="Google Shape;162;p18"/>
          <p:cNvCxnSpPr>
            <a:endCxn id="139" idx="2"/>
          </p:cNvCxnSpPr>
          <p:nvPr/>
        </p:nvCxnSpPr>
        <p:spPr>
          <a:xfrm>
            <a:off x="4932925" y="3450200"/>
            <a:ext cx="298500" cy="652500"/>
          </a:xfrm>
          <a:prstGeom prst="straightConnector1">
            <a:avLst/>
          </a:prstGeom>
          <a:noFill/>
          <a:ln cap="flat" cmpd="sng" w="9525">
            <a:solidFill>
              <a:schemeClr val="dk2"/>
            </a:solidFill>
            <a:prstDash val="solid"/>
            <a:round/>
            <a:headEnd len="med" w="med" type="none"/>
            <a:tailEnd len="med" w="med" type="triangle"/>
          </a:ln>
        </p:spPr>
      </p:cxnSp>
      <p:cxnSp>
        <p:nvCxnSpPr>
          <p:cNvPr id="163" name="Google Shape;163;p18"/>
          <p:cNvCxnSpPr>
            <a:endCxn id="139" idx="2"/>
          </p:cNvCxnSpPr>
          <p:nvPr/>
        </p:nvCxnSpPr>
        <p:spPr>
          <a:xfrm flipH="1" rot="10800000">
            <a:off x="4923925" y="4102700"/>
            <a:ext cx="307500" cy="15900"/>
          </a:xfrm>
          <a:prstGeom prst="straightConnector1">
            <a:avLst/>
          </a:prstGeom>
          <a:noFill/>
          <a:ln cap="flat" cmpd="sng" w="9525">
            <a:solidFill>
              <a:schemeClr val="dk2"/>
            </a:solidFill>
            <a:prstDash val="solid"/>
            <a:round/>
            <a:headEnd len="med" w="med" type="none"/>
            <a:tailEnd len="med" w="med" type="triangle"/>
          </a:ln>
        </p:spPr>
      </p:cxnSp>
      <p:cxnSp>
        <p:nvCxnSpPr>
          <p:cNvPr id="164" name="Google Shape;164;p18"/>
          <p:cNvCxnSpPr>
            <a:stCxn id="133" idx="6"/>
            <a:endCxn id="136" idx="2"/>
          </p:cNvCxnSpPr>
          <p:nvPr/>
        </p:nvCxnSpPr>
        <p:spPr>
          <a:xfrm flipH="1" rot="10800000">
            <a:off x="4917625" y="3137600"/>
            <a:ext cx="313800" cy="965100"/>
          </a:xfrm>
          <a:prstGeom prst="straightConnector1">
            <a:avLst/>
          </a:prstGeom>
          <a:noFill/>
          <a:ln cap="flat" cmpd="sng" w="9525">
            <a:solidFill>
              <a:schemeClr val="dk2"/>
            </a:solidFill>
            <a:prstDash val="solid"/>
            <a:round/>
            <a:headEnd len="med" w="med" type="none"/>
            <a:tailEnd len="med" w="med" type="triangle"/>
          </a:ln>
        </p:spPr>
      </p:cxnSp>
      <p:cxnSp>
        <p:nvCxnSpPr>
          <p:cNvPr id="165" name="Google Shape;165;p18"/>
          <p:cNvCxnSpPr>
            <a:stCxn id="132" idx="6"/>
            <a:endCxn id="136" idx="2"/>
          </p:cNvCxnSpPr>
          <p:nvPr/>
        </p:nvCxnSpPr>
        <p:spPr>
          <a:xfrm flipH="1" rot="10800000">
            <a:off x="4917625" y="3137488"/>
            <a:ext cx="313800" cy="643500"/>
          </a:xfrm>
          <a:prstGeom prst="straightConnector1">
            <a:avLst/>
          </a:prstGeom>
          <a:noFill/>
          <a:ln cap="flat" cmpd="sng" w="9525">
            <a:solidFill>
              <a:schemeClr val="dk2"/>
            </a:solidFill>
            <a:prstDash val="solid"/>
            <a:round/>
            <a:headEnd len="med" w="med" type="none"/>
            <a:tailEnd len="med" w="med" type="triangle"/>
          </a:ln>
        </p:spPr>
      </p:cxnSp>
      <p:sp>
        <p:nvSpPr>
          <p:cNvPr id="166" name="Google Shape;166;p18"/>
          <p:cNvSpPr/>
          <p:nvPr/>
        </p:nvSpPr>
        <p:spPr>
          <a:xfrm>
            <a:off x="5231421" y="3354127"/>
            <a:ext cx="219600" cy="210300"/>
          </a:xfrm>
          <a:prstGeom prst="mathMultiply">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8"/>
          <p:cNvSpPr/>
          <p:nvPr/>
        </p:nvSpPr>
        <p:spPr>
          <a:xfrm>
            <a:off x="5755669" y="4005500"/>
            <a:ext cx="219600" cy="210300"/>
          </a:xfrm>
          <a:prstGeom prst="mathMultiply">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8"/>
          <p:cNvSpPr/>
          <p:nvPr/>
        </p:nvSpPr>
        <p:spPr>
          <a:xfrm>
            <a:off x="5764821" y="2711902"/>
            <a:ext cx="219600" cy="210300"/>
          </a:xfrm>
          <a:prstGeom prst="mathMultiply">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9" name="Google Shape;169;p18"/>
          <p:cNvCxnSpPr>
            <a:stCxn id="129" idx="6"/>
            <a:endCxn id="139" idx="2"/>
          </p:cNvCxnSpPr>
          <p:nvPr/>
        </p:nvCxnSpPr>
        <p:spPr>
          <a:xfrm>
            <a:off x="4917625" y="2815850"/>
            <a:ext cx="313800" cy="1287000"/>
          </a:xfrm>
          <a:prstGeom prst="straightConnector1">
            <a:avLst/>
          </a:prstGeom>
          <a:noFill/>
          <a:ln cap="flat" cmpd="sng" w="9525">
            <a:solidFill>
              <a:schemeClr val="dk2"/>
            </a:solidFill>
            <a:prstDash val="solid"/>
            <a:round/>
            <a:headEnd len="med" w="med" type="none"/>
            <a:tailEnd len="med" w="med" type="triangle"/>
          </a:ln>
        </p:spPr>
      </p:cxnSp>
      <p:cxnSp>
        <p:nvCxnSpPr>
          <p:cNvPr id="170" name="Google Shape;170;p18"/>
          <p:cNvCxnSpPr>
            <a:endCxn id="139" idx="2"/>
          </p:cNvCxnSpPr>
          <p:nvPr/>
        </p:nvCxnSpPr>
        <p:spPr>
          <a:xfrm>
            <a:off x="4923925" y="3148400"/>
            <a:ext cx="307500" cy="954300"/>
          </a:xfrm>
          <a:prstGeom prst="straightConnector1">
            <a:avLst/>
          </a:prstGeom>
          <a:noFill/>
          <a:ln cap="flat" cmpd="sng" w="9525">
            <a:solidFill>
              <a:schemeClr val="dk2"/>
            </a:solidFill>
            <a:prstDash val="solid"/>
            <a:round/>
            <a:headEnd len="med" w="med" type="none"/>
            <a:tailEnd len="med" w="med" type="triangle"/>
          </a:ln>
        </p:spPr>
      </p:cxnSp>
      <p:cxnSp>
        <p:nvCxnSpPr>
          <p:cNvPr id="171" name="Google Shape;171;p18"/>
          <p:cNvCxnSpPr>
            <a:stCxn id="136" idx="6"/>
            <a:endCxn id="142" idx="2"/>
          </p:cNvCxnSpPr>
          <p:nvPr/>
        </p:nvCxnSpPr>
        <p:spPr>
          <a:xfrm>
            <a:off x="5451025" y="3137563"/>
            <a:ext cx="313800" cy="0"/>
          </a:xfrm>
          <a:prstGeom prst="straightConnector1">
            <a:avLst/>
          </a:prstGeom>
          <a:noFill/>
          <a:ln cap="flat" cmpd="sng" w="9525">
            <a:solidFill>
              <a:schemeClr val="dk2"/>
            </a:solidFill>
            <a:prstDash val="solid"/>
            <a:round/>
            <a:headEnd len="med" w="med" type="none"/>
            <a:tailEnd len="med" w="med" type="triangle"/>
          </a:ln>
        </p:spPr>
      </p:cxnSp>
      <p:cxnSp>
        <p:nvCxnSpPr>
          <p:cNvPr id="172" name="Google Shape;172;p18"/>
          <p:cNvCxnSpPr>
            <a:stCxn id="136" idx="6"/>
            <a:endCxn id="144" idx="2"/>
          </p:cNvCxnSpPr>
          <p:nvPr/>
        </p:nvCxnSpPr>
        <p:spPr>
          <a:xfrm>
            <a:off x="5451025" y="3137563"/>
            <a:ext cx="313800" cy="643500"/>
          </a:xfrm>
          <a:prstGeom prst="straightConnector1">
            <a:avLst/>
          </a:prstGeom>
          <a:noFill/>
          <a:ln cap="flat" cmpd="sng" w="9525">
            <a:solidFill>
              <a:schemeClr val="dk2"/>
            </a:solidFill>
            <a:prstDash val="solid"/>
            <a:round/>
            <a:headEnd len="med" w="med" type="none"/>
            <a:tailEnd len="med" w="med" type="triangle"/>
          </a:ln>
        </p:spPr>
      </p:cxnSp>
      <p:cxnSp>
        <p:nvCxnSpPr>
          <p:cNvPr id="173" name="Google Shape;173;p18"/>
          <p:cNvCxnSpPr>
            <a:stCxn id="139" idx="6"/>
            <a:endCxn id="144" idx="2"/>
          </p:cNvCxnSpPr>
          <p:nvPr/>
        </p:nvCxnSpPr>
        <p:spPr>
          <a:xfrm flipH="1" rot="10800000">
            <a:off x="5451025" y="3781100"/>
            <a:ext cx="313800" cy="321600"/>
          </a:xfrm>
          <a:prstGeom prst="straightConnector1">
            <a:avLst/>
          </a:prstGeom>
          <a:noFill/>
          <a:ln cap="flat" cmpd="sng" w="9525">
            <a:solidFill>
              <a:schemeClr val="dk2"/>
            </a:solidFill>
            <a:prstDash val="solid"/>
            <a:round/>
            <a:headEnd len="med" w="med" type="none"/>
            <a:tailEnd len="med" w="med" type="triangle"/>
          </a:ln>
        </p:spPr>
      </p:cxnSp>
      <p:cxnSp>
        <p:nvCxnSpPr>
          <p:cNvPr id="174" name="Google Shape;174;p18"/>
          <p:cNvCxnSpPr>
            <a:endCxn id="142" idx="2"/>
          </p:cNvCxnSpPr>
          <p:nvPr/>
        </p:nvCxnSpPr>
        <p:spPr>
          <a:xfrm flipH="1" rot="10800000">
            <a:off x="5454625" y="3137563"/>
            <a:ext cx="310200" cy="971700"/>
          </a:xfrm>
          <a:prstGeom prst="straightConnector1">
            <a:avLst/>
          </a:prstGeom>
          <a:noFill/>
          <a:ln cap="flat" cmpd="sng" w="9525">
            <a:solidFill>
              <a:schemeClr val="dk2"/>
            </a:solidFill>
            <a:prstDash val="solid"/>
            <a:round/>
            <a:headEnd len="med" w="med" type="none"/>
            <a:tailEnd len="med" w="med" type="triangle"/>
          </a:ln>
        </p:spPr>
      </p:cxnSp>
      <p:cxnSp>
        <p:nvCxnSpPr>
          <p:cNvPr id="175" name="Google Shape;175;p18"/>
          <p:cNvCxnSpPr>
            <a:endCxn id="149" idx="2"/>
          </p:cNvCxnSpPr>
          <p:nvPr/>
        </p:nvCxnSpPr>
        <p:spPr>
          <a:xfrm>
            <a:off x="5994625" y="3157475"/>
            <a:ext cx="303600" cy="301800"/>
          </a:xfrm>
          <a:prstGeom prst="straightConnector1">
            <a:avLst/>
          </a:prstGeom>
          <a:noFill/>
          <a:ln cap="flat" cmpd="sng" w="9525">
            <a:solidFill>
              <a:schemeClr val="dk2"/>
            </a:solidFill>
            <a:prstDash val="solid"/>
            <a:round/>
            <a:headEnd len="med" w="med" type="none"/>
            <a:tailEnd len="med" w="med" type="triangle"/>
          </a:ln>
        </p:spPr>
      </p:cxnSp>
      <p:cxnSp>
        <p:nvCxnSpPr>
          <p:cNvPr id="176" name="Google Shape;176;p18"/>
          <p:cNvCxnSpPr>
            <a:endCxn id="147" idx="2"/>
          </p:cNvCxnSpPr>
          <p:nvPr/>
        </p:nvCxnSpPr>
        <p:spPr>
          <a:xfrm flipH="1" rot="10800000">
            <a:off x="6003925" y="2815850"/>
            <a:ext cx="294300" cy="332400"/>
          </a:xfrm>
          <a:prstGeom prst="straightConnector1">
            <a:avLst/>
          </a:prstGeom>
          <a:noFill/>
          <a:ln cap="flat" cmpd="sng" w="9525">
            <a:solidFill>
              <a:schemeClr val="dk2"/>
            </a:solidFill>
            <a:prstDash val="solid"/>
            <a:round/>
            <a:headEnd len="med" w="med" type="none"/>
            <a:tailEnd len="med" w="med" type="triangle"/>
          </a:ln>
        </p:spPr>
      </p:cxnSp>
      <p:cxnSp>
        <p:nvCxnSpPr>
          <p:cNvPr id="177" name="Google Shape;177;p18"/>
          <p:cNvCxnSpPr>
            <a:stCxn id="142" idx="6"/>
            <a:endCxn id="151" idx="2"/>
          </p:cNvCxnSpPr>
          <p:nvPr/>
        </p:nvCxnSpPr>
        <p:spPr>
          <a:xfrm>
            <a:off x="5984425" y="3137563"/>
            <a:ext cx="313800" cy="965100"/>
          </a:xfrm>
          <a:prstGeom prst="straightConnector1">
            <a:avLst/>
          </a:prstGeom>
          <a:noFill/>
          <a:ln cap="flat" cmpd="sng" w="9525">
            <a:solidFill>
              <a:schemeClr val="dk2"/>
            </a:solidFill>
            <a:prstDash val="solid"/>
            <a:round/>
            <a:headEnd len="med" w="med" type="none"/>
            <a:tailEnd len="med" w="med" type="triangle"/>
          </a:ln>
        </p:spPr>
      </p:cxnSp>
      <p:cxnSp>
        <p:nvCxnSpPr>
          <p:cNvPr id="178" name="Google Shape;178;p18"/>
          <p:cNvCxnSpPr>
            <a:stCxn id="144" idx="6"/>
            <a:endCxn id="151" idx="2"/>
          </p:cNvCxnSpPr>
          <p:nvPr/>
        </p:nvCxnSpPr>
        <p:spPr>
          <a:xfrm>
            <a:off x="5984425" y="3780988"/>
            <a:ext cx="313800" cy="321600"/>
          </a:xfrm>
          <a:prstGeom prst="straightConnector1">
            <a:avLst/>
          </a:prstGeom>
          <a:noFill/>
          <a:ln cap="flat" cmpd="sng" w="9525">
            <a:solidFill>
              <a:schemeClr val="dk2"/>
            </a:solidFill>
            <a:prstDash val="solid"/>
            <a:round/>
            <a:headEnd len="med" w="med" type="none"/>
            <a:tailEnd len="med" w="med" type="triangle"/>
          </a:ln>
        </p:spPr>
      </p:cxnSp>
      <p:cxnSp>
        <p:nvCxnSpPr>
          <p:cNvPr id="179" name="Google Shape;179;p18"/>
          <p:cNvCxnSpPr>
            <a:endCxn id="149" idx="2"/>
          </p:cNvCxnSpPr>
          <p:nvPr/>
        </p:nvCxnSpPr>
        <p:spPr>
          <a:xfrm flipH="1" rot="10800000">
            <a:off x="6003925" y="3459275"/>
            <a:ext cx="294300" cy="329700"/>
          </a:xfrm>
          <a:prstGeom prst="straightConnector1">
            <a:avLst/>
          </a:prstGeom>
          <a:noFill/>
          <a:ln cap="flat" cmpd="sng" w="9525">
            <a:solidFill>
              <a:schemeClr val="dk2"/>
            </a:solidFill>
            <a:prstDash val="solid"/>
            <a:round/>
            <a:headEnd len="med" w="med" type="none"/>
            <a:tailEnd len="med" w="med" type="triangle"/>
          </a:ln>
        </p:spPr>
      </p:cxnSp>
      <p:cxnSp>
        <p:nvCxnSpPr>
          <p:cNvPr id="180" name="Google Shape;180;p18"/>
          <p:cNvCxnSpPr>
            <a:endCxn id="147" idx="2"/>
          </p:cNvCxnSpPr>
          <p:nvPr/>
        </p:nvCxnSpPr>
        <p:spPr>
          <a:xfrm flipH="1" rot="10800000">
            <a:off x="5994625" y="2815850"/>
            <a:ext cx="303600" cy="963900"/>
          </a:xfrm>
          <a:prstGeom prst="straightConnector1">
            <a:avLst/>
          </a:prstGeom>
          <a:noFill/>
          <a:ln cap="flat" cmpd="sng" w="9525">
            <a:solidFill>
              <a:schemeClr val="dk2"/>
            </a:solidFill>
            <a:prstDash val="solid"/>
            <a:round/>
            <a:headEnd len="med" w="med" type="none"/>
            <a:tailEnd len="med" w="med" type="triangle"/>
          </a:ln>
        </p:spPr>
      </p:cxnSp>
      <p:cxnSp>
        <p:nvCxnSpPr>
          <p:cNvPr id="181" name="Google Shape;181;p18"/>
          <p:cNvCxnSpPr>
            <a:endCxn id="155" idx="2"/>
          </p:cNvCxnSpPr>
          <p:nvPr/>
        </p:nvCxnSpPr>
        <p:spPr>
          <a:xfrm>
            <a:off x="6525325" y="2828075"/>
            <a:ext cx="306300" cy="631200"/>
          </a:xfrm>
          <a:prstGeom prst="straightConnector1">
            <a:avLst/>
          </a:prstGeom>
          <a:noFill/>
          <a:ln cap="flat" cmpd="sng" w="9525">
            <a:solidFill>
              <a:schemeClr val="dk2"/>
            </a:solidFill>
            <a:prstDash val="solid"/>
            <a:round/>
            <a:headEnd len="med" w="med" type="none"/>
            <a:tailEnd len="med" w="med" type="triangle"/>
          </a:ln>
        </p:spPr>
      </p:cxnSp>
      <p:cxnSp>
        <p:nvCxnSpPr>
          <p:cNvPr id="182" name="Google Shape;182;p18"/>
          <p:cNvCxnSpPr>
            <a:stCxn id="149" idx="6"/>
            <a:endCxn id="155" idx="2"/>
          </p:cNvCxnSpPr>
          <p:nvPr/>
        </p:nvCxnSpPr>
        <p:spPr>
          <a:xfrm>
            <a:off x="6517825" y="3459275"/>
            <a:ext cx="313800" cy="0"/>
          </a:xfrm>
          <a:prstGeom prst="straightConnector1">
            <a:avLst/>
          </a:prstGeom>
          <a:noFill/>
          <a:ln cap="flat" cmpd="sng" w="9525">
            <a:solidFill>
              <a:schemeClr val="dk2"/>
            </a:solidFill>
            <a:prstDash val="solid"/>
            <a:round/>
            <a:headEnd len="med" w="med" type="none"/>
            <a:tailEnd len="med" w="med" type="triangle"/>
          </a:ln>
        </p:spPr>
      </p:cxnSp>
      <p:cxnSp>
        <p:nvCxnSpPr>
          <p:cNvPr id="183" name="Google Shape;183;p18"/>
          <p:cNvCxnSpPr>
            <a:stCxn id="151" idx="6"/>
            <a:endCxn id="155" idx="2"/>
          </p:cNvCxnSpPr>
          <p:nvPr/>
        </p:nvCxnSpPr>
        <p:spPr>
          <a:xfrm flipH="1" rot="10800000">
            <a:off x="6517825" y="3459200"/>
            <a:ext cx="313800" cy="643500"/>
          </a:xfrm>
          <a:prstGeom prst="straightConnector1">
            <a:avLst/>
          </a:prstGeom>
          <a:noFill/>
          <a:ln cap="flat" cmpd="sng" w="9525">
            <a:solidFill>
              <a:schemeClr val="dk2"/>
            </a:solidFill>
            <a:prstDash val="solid"/>
            <a:round/>
            <a:headEnd len="med" w="med" type="none"/>
            <a:tailEnd len="med" w="med" type="triangle"/>
          </a:ln>
        </p:spPr>
      </p:cxnSp>
      <p:sp>
        <p:nvSpPr>
          <p:cNvPr id="184" name="Google Shape;184;p18"/>
          <p:cNvSpPr/>
          <p:nvPr/>
        </p:nvSpPr>
        <p:spPr>
          <a:xfrm>
            <a:off x="852225" y="2747200"/>
            <a:ext cx="471300" cy="401100"/>
          </a:xfrm>
          <a:prstGeom prst="rect">
            <a:avLst/>
          </a:prstGeom>
          <a:noFill/>
          <a:ln cap="flat" cmpd="sng" w="38100">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5" name="Google Shape;185;p18"/>
          <p:cNvCxnSpPr/>
          <p:nvPr/>
        </p:nvCxnSpPr>
        <p:spPr>
          <a:xfrm>
            <a:off x="862275" y="2737175"/>
            <a:ext cx="2276100" cy="441300"/>
          </a:xfrm>
          <a:prstGeom prst="straightConnector1">
            <a:avLst/>
          </a:prstGeom>
          <a:noFill/>
          <a:ln cap="flat" cmpd="sng" w="9525">
            <a:solidFill>
              <a:srgbClr val="9FC5E8"/>
            </a:solidFill>
            <a:prstDash val="solid"/>
            <a:round/>
            <a:headEnd len="med" w="med" type="none"/>
            <a:tailEnd len="med" w="med" type="none"/>
          </a:ln>
        </p:spPr>
      </p:cxnSp>
      <p:cxnSp>
        <p:nvCxnSpPr>
          <p:cNvPr id="186" name="Google Shape;186;p18"/>
          <p:cNvCxnSpPr/>
          <p:nvPr/>
        </p:nvCxnSpPr>
        <p:spPr>
          <a:xfrm>
            <a:off x="1323475" y="2737175"/>
            <a:ext cx="2025300" cy="441300"/>
          </a:xfrm>
          <a:prstGeom prst="straightConnector1">
            <a:avLst/>
          </a:prstGeom>
          <a:noFill/>
          <a:ln cap="flat" cmpd="sng" w="9525">
            <a:solidFill>
              <a:srgbClr val="9FC5E8"/>
            </a:solidFill>
            <a:prstDash val="solid"/>
            <a:round/>
            <a:headEnd len="med" w="med" type="none"/>
            <a:tailEnd len="med" w="med" type="none"/>
          </a:ln>
        </p:spPr>
      </p:cxnSp>
      <p:cxnSp>
        <p:nvCxnSpPr>
          <p:cNvPr id="187" name="Google Shape;187;p18"/>
          <p:cNvCxnSpPr/>
          <p:nvPr/>
        </p:nvCxnSpPr>
        <p:spPr>
          <a:xfrm>
            <a:off x="822150" y="3158300"/>
            <a:ext cx="2316300" cy="230700"/>
          </a:xfrm>
          <a:prstGeom prst="straightConnector1">
            <a:avLst/>
          </a:prstGeom>
          <a:noFill/>
          <a:ln cap="flat" cmpd="sng" w="9525">
            <a:solidFill>
              <a:srgbClr val="9FC5E8"/>
            </a:solidFill>
            <a:prstDash val="solid"/>
            <a:round/>
            <a:headEnd len="med" w="med" type="none"/>
            <a:tailEnd len="med" w="med" type="none"/>
          </a:ln>
        </p:spPr>
      </p:cxnSp>
      <p:cxnSp>
        <p:nvCxnSpPr>
          <p:cNvPr id="188" name="Google Shape;188;p18"/>
          <p:cNvCxnSpPr/>
          <p:nvPr/>
        </p:nvCxnSpPr>
        <p:spPr>
          <a:xfrm>
            <a:off x="1333500" y="3148275"/>
            <a:ext cx="2025300" cy="230700"/>
          </a:xfrm>
          <a:prstGeom prst="straightConnector1">
            <a:avLst/>
          </a:prstGeom>
          <a:noFill/>
          <a:ln cap="flat" cmpd="sng" w="9525">
            <a:solidFill>
              <a:srgbClr val="9FC5E8"/>
            </a:solidFill>
            <a:prstDash val="solid"/>
            <a:round/>
            <a:headEnd len="med" w="med" type="none"/>
            <a:tailEnd len="med" w="med" type="none"/>
          </a:ln>
        </p:spPr>
      </p:cxnSp>
      <p:sp>
        <p:nvSpPr>
          <p:cNvPr id="189" name="Google Shape;189;p18"/>
          <p:cNvSpPr/>
          <p:nvPr/>
        </p:nvSpPr>
        <p:spPr>
          <a:xfrm>
            <a:off x="3134224" y="3179979"/>
            <a:ext cx="219600" cy="186900"/>
          </a:xfrm>
          <a:prstGeom prst="rect">
            <a:avLst/>
          </a:prstGeom>
          <a:noFill/>
          <a:ln cap="flat" cmpd="sng" w="38100">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graphicFrame>
        <p:nvGraphicFramePr>
          <p:cNvPr id="194" name="Google Shape;194;p19"/>
          <p:cNvGraphicFramePr/>
          <p:nvPr/>
        </p:nvGraphicFramePr>
        <p:xfrm>
          <a:off x="1116825" y="2646050"/>
          <a:ext cx="3000000" cy="3000000"/>
        </p:xfrm>
        <a:graphic>
          <a:graphicData uri="http://schemas.openxmlformats.org/drawingml/2006/table">
            <a:tbl>
              <a:tblPr>
                <a:noFill/>
                <a:tableStyleId>{C37FF52C-0D10-4C8B-BFEC-488FE83F5543}</a:tableStyleId>
              </a:tblPr>
              <a:tblGrid>
                <a:gridCol w="545100"/>
                <a:gridCol w="2910075"/>
              </a:tblGrid>
              <a:tr h="275675">
                <a:tc>
                  <a:txBody>
                    <a:bodyPr/>
                    <a:lstStyle/>
                    <a:p>
                      <a:pPr indent="0" lvl="0" marL="0" rtl="0" algn="l">
                        <a:spcBef>
                          <a:spcPts val="0"/>
                        </a:spcBef>
                        <a:spcAft>
                          <a:spcPts val="0"/>
                        </a:spcAft>
                        <a:buNone/>
                      </a:pPr>
                      <a:r>
                        <a:rPr b="1" lang="en" sz="1000"/>
                        <a:t>1 X</a:t>
                      </a:r>
                      <a:endParaRPr b="1" sz="10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000"/>
                        <a:t>Covolutional (32, (3,3) filter) - ReLU Activation</a:t>
                      </a:r>
                      <a:endParaRPr sz="10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100000">
                <a:tc>
                  <a:txBody>
                    <a:bodyPr/>
                    <a:lstStyle/>
                    <a:p>
                      <a:pPr indent="0" lvl="0" marL="0" rtl="0" algn="l">
                        <a:spcBef>
                          <a:spcPts val="0"/>
                        </a:spcBef>
                        <a:spcAft>
                          <a:spcPts val="0"/>
                        </a:spcAft>
                        <a:buNone/>
                      </a:pPr>
                      <a:r>
                        <a:rPr b="1" lang="en" sz="1000"/>
                        <a:t>1 X</a:t>
                      </a:r>
                      <a:endParaRPr b="1" sz="10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000"/>
                        <a:t>MaxPool (pool size = (2,2))</a:t>
                      </a:r>
                      <a:endParaRPr sz="10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152800">
                <a:tc>
                  <a:txBody>
                    <a:bodyPr/>
                    <a:lstStyle/>
                    <a:p>
                      <a:pPr indent="0" lvl="0" marL="0" rtl="0" algn="l">
                        <a:spcBef>
                          <a:spcPts val="0"/>
                        </a:spcBef>
                        <a:spcAft>
                          <a:spcPts val="0"/>
                        </a:spcAft>
                        <a:buNone/>
                      </a:pPr>
                      <a:r>
                        <a:rPr b="1" lang="en" sz="1000"/>
                        <a:t>1 X</a:t>
                      </a:r>
                      <a:endParaRPr b="1" sz="10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000"/>
                        <a:t>Batch Normalization</a:t>
                      </a:r>
                      <a:endParaRPr sz="10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100125">
                <a:tc>
                  <a:txBody>
                    <a:bodyPr/>
                    <a:lstStyle/>
                    <a:p>
                      <a:pPr indent="0" lvl="0" marL="0" rtl="0" algn="l">
                        <a:spcBef>
                          <a:spcPts val="0"/>
                        </a:spcBef>
                        <a:spcAft>
                          <a:spcPts val="0"/>
                        </a:spcAft>
                        <a:buNone/>
                      </a:pPr>
                      <a:r>
                        <a:rPr b="1" lang="en" sz="1000"/>
                        <a:t>1 X</a:t>
                      </a:r>
                      <a:endParaRPr b="1" sz="10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000"/>
                        <a:t>Flatten Layer</a:t>
                      </a:r>
                      <a:endParaRPr sz="10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100125">
                <a:tc>
                  <a:txBody>
                    <a:bodyPr/>
                    <a:lstStyle/>
                    <a:p>
                      <a:pPr indent="0" lvl="0" marL="0" rtl="0" algn="l">
                        <a:spcBef>
                          <a:spcPts val="0"/>
                        </a:spcBef>
                        <a:spcAft>
                          <a:spcPts val="0"/>
                        </a:spcAft>
                        <a:buNone/>
                      </a:pPr>
                      <a:r>
                        <a:rPr b="1" lang="en" sz="1000"/>
                        <a:t>1 X</a:t>
                      </a:r>
                      <a:endParaRPr b="1" sz="10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000"/>
                        <a:t>Dense  Layer (512)  - ReLU Activation</a:t>
                      </a:r>
                      <a:endParaRPr sz="10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100125">
                <a:tc>
                  <a:txBody>
                    <a:bodyPr/>
                    <a:lstStyle/>
                    <a:p>
                      <a:pPr indent="0" lvl="0" marL="0" rtl="0" algn="l">
                        <a:spcBef>
                          <a:spcPts val="0"/>
                        </a:spcBef>
                        <a:spcAft>
                          <a:spcPts val="0"/>
                        </a:spcAft>
                        <a:buNone/>
                      </a:pPr>
                      <a:r>
                        <a:rPr b="1" lang="en" sz="1000"/>
                        <a:t>1 X</a:t>
                      </a:r>
                      <a:endParaRPr b="1" sz="10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000"/>
                        <a:t>Dropout Layer (0.1)</a:t>
                      </a:r>
                      <a:endParaRPr sz="10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100125">
                <a:tc>
                  <a:txBody>
                    <a:bodyPr/>
                    <a:lstStyle/>
                    <a:p>
                      <a:pPr indent="0" lvl="0" marL="0" rtl="0" algn="l">
                        <a:spcBef>
                          <a:spcPts val="0"/>
                        </a:spcBef>
                        <a:spcAft>
                          <a:spcPts val="0"/>
                        </a:spcAft>
                        <a:buNone/>
                      </a:pPr>
                      <a:r>
                        <a:rPr b="1" lang="en" sz="1000"/>
                        <a:t>1 X</a:t>
                      </a:r>
                      <a:endParaRPr b="1" sz="10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000"/>
                        <a:t>Output Layer (30) - Linear Activation</a:t>
                      </a:r>
                      <a:endParaRPr sz="10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195" name="Google Shape;195;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 and Extended Models</a:t>
            </a:r>
            <a:endParaRPr/>
          </a:p>
        </p:txBody>
      </p:sp>
      <p:sp>
        <p:nvSpPr>
          <p:cNvPr id="196" name="Google Shape;196;p19"/>
          <p:cNvSpPr txBox="1"/>
          <p:nvPr>
            <p:ph idx="1" type="body"/>
          </p:nvPr>
        </p:nvSpPr>
        <p:spPr>
          <a:xfrm>
            <a:off x="729450" y="1856250"/>
            <a:ext cx="87171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400"/>
              <a:t>Base and Extended models were trained using images with all facial features (1,730 out of 5,640 training examples) </a:t>
            </a:r>
            <a:endParaRPr i="1" sz="1400"/>
          </a:p>
          <a:p>
            <a:pPr indent="0" lvl="0" marL="0" rtl="0" algn="l">
              <a:spcBef>
                <a:spcPts val="1600"/>
              </a:spcBef>
              <a:spcAft>
                <a:spcPts val="1600"/>
              </a:spcAft>
              <a:buNone/>
            </a:pPr>
            <a:r>
              <a:t/>
            </a:r>
            <a:endParaRPr/>
          </a:p>
        </p:txBody>
      </p:sp>
      <p:sp>
        <p:nvSpPr>
          <p:cNvPr id="197" name="Google Shape;197;p19"/>
          <p:cNvSpPr/>
          <p:nvPr/>
        </p:nvSpPr>
        <p:spPr>
          <a:xfrm rot="5400000">
            <a:off x="3706675" y="3692350"/>
            <a:ext cx="2249700" cy="2595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9"/>
          <p:cNvSpPr txBox="1"/>
          <p:nvPr/>
        </p:nvSpPr>
        <p:spPr>
          <a:xfrm>
            <a:off x="1116821" y="2265065"/>
            <a:ext cx="3455100" cy="39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Base Model</a:t>
            </a:r>
            <a:endParaRPr>
              <a:latin typeface="Lato"/>
              <a:ea typeface="Lato"/>
              <a:cs typeface="Lato"/>
              <a:sym typeface="Lato"/>
            </a:endParaRPr>
          </a:p>
        </p:txBody>
      </p:sp>
      <p:graphicFrame>
        <p:nvGraphicFramePr>
          <p:cNvPr id="199" name="Google Shape;199;p19"/>
          <p:cNvGraphicFramePr/>
          <p:nvPr/>
        </p:nvGraphicFramePr>
        <p:xfrm>
          <a:off x="5141975" y="2646050"/>
          <a:ext cx="3000000" cy="3000000"/>
        </p:xfrm>
        <a:graphic>
          <a:graphicData uri="http://schemas.openxmlformats.org/drawingml/2006/table">
            <a:tbl>
              <a:tblPr>
                <a:noFill/>
                <a:tableStyleId>{C37FF52C-0D10-4C8B-BFEC-488FE83F5543}</a:tableStyleId>
              </a:tblPr>
              <a:tblGrid>
                <a:gridCol w="582150"/>
                <a:gridCol w="3339800"/>
              </a:tblGrid>
              <a:tr h="275675">
                <a:tc>
                  <a:txBody>
                    <a:bodyPr/>
                    <a:lstStyle/>
                    <a:p>
                      <a:pPr indent="0" lvl="0" marL="0" rtl="0" algn="l">
                        <a:spcBef>
                          <a:spcPts val="0"/>
                        </a:spcBef>
                        <a:spcAft>
                          <a:spcPts val="0"/>
                        </a:spcAft>
                        <a:buNone/>
                      </a:pPr>
                      <a:r>
                        <a:rPr b="1" lang="en" sz="1000"/>
                        <a:t>3</a:t>
                      </a:r>
                      <a:r>
                        <a:rPr b="1" lang="en" sz="1000"/>
                        <a:t> X</a:t>
                      </a:r>
                      <a:endParaRPr b="1" sz="10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000"/>
                        <a:t>Covolutional (32/64/128, (3,3) filter) - ReLU Activation</a:t>
                      </a:r>
                      <a:endParaRPr sz="10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100000">
                <a:tc>
                  <a:txBody>
                    <a:bodyPr/>
                    <a:lstStyle/>
                    <a:p>
                      <a:pPr indent="0" lvl="0" marL="0" rtl="0" algn="l">
                        <a:spcBef>
                          <a:spcPts val="0"/>
                        </a:spcBef>
                        <a:spcAft>
                          <a:spcPts val="0"/>
                        </a:spcAft>
                        <a:buNone/>
                      </a:pPr>
                      <a:r>
                        <a:rPr b="1" lang="en" sz="1000"/>
                        <a:t>3 </a:t>
                      </a:r>
                      <a:r>
                        <a:rPr b="1" lang="en" sz="1000"/>
                        <a:t>X</a:t>
                      </a:r>
                      <a:endParaRPr b="1" sz="10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000"/>
                        <a:t>MaxPool (pool size = (2,2))</a:t>
                      </a:r>
                      <a:endParaRPr sz="10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152800">
                <a:tc>
                  <a:txBody>
                    <a:bodyPr/>
                    <a:lstStyle/>
                    <a:p>
                      <a:pPr indent="0" lvl="0" marL="0" rtl="0" algn="l">
                        <a:spcBef>
                          <a:spcPts val="0"/>
                        </a:spcBef>
                        <a:spcAft>
                          <a:spcPts val="0"/>
                        </a:spcAft>
                        <a:buNone/>
                      </a:pPr>
                      <a:r>
                        <a:rPr b="1" lang="en" sz="1000"/>
                        <a:t>3</a:t>
                      </a:r>
                      <a:r>
                        <a:rPr b="1" lang="en" sz="1000"/>
                        <a:t> X</a:t>
                      </a:r>
                      <a:endParaRPr b="1" sz="10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000"/>
                        <a:t>Batch Normalization</a:t>
                      </a:r>
                      <a:endParaRPr sz="10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100125">
                <a:tc>
                  <a:txBody>
                    <a:bodyPr/>
                    <a:lstStyle/>
                    <a:p>
                      <a:pPr indent="0" lvl="0" marL="0" rtl="0" algn="l">
                        <a:spcBef>
                          <a:spcPts val="0"/>
                        </a:spcBef>
                        <a:spcAft>
                          <a:spcPts val="0"/>
                        </a:spcAft>
                        <a:buNone/>
                      </a:pPr>
                      <a:r>
                        <a:rPr b="1" lang="en" sz="1000"/>
                        <a:t>1 X</a:t>
                      </a:r>
                      <a:endParaRPr b="1" sz="10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000"/>
                        <a:t>Flatten Layer</a:t>
                      </a:r>
                      <a:endParaRPr sz="10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100125">
                <a:tc>
                  <a:txBody>
                    <a:bodyPr/>
                    <a:lstStyle/>
                    <a:p>
                      <a:pPr indent="0" lvl="0" marL="0" rtl="0" algn="l">
                        <a:spcBef>
                          <a:spcPts val="0"/>
                        </a:spcBef>
                        <a:spcAft>
                          <a:spcPts val="0"/>
                        </a:spcAft>
                        <a:buNone/>
                      </a:pPr>
                      <a:r>
                        <a:rPr b="1" lang="en" sz="1000"/>
                        <a:t>1 X</a:t>
                      </a:r>
                      <a:endParaRPr b="1" sz="10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000"/>
                        <a:t>Dense  Layer (512)  - ReLU Activation</a:t>
                      </a:r>
                      <a:endParaRPr sz="10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100125">
                <a:tc>
                  <a:txBody>
                    <a:bodyPr/>
                    <a:lstStyle/>
                    <a:p>
                      <a:pPr indent="0" lvl="0" marL="0" rtl="0" algn="l">
                        <a:spcBef>
                          <a:spcPts val="0"/>
                        </a:spcBef>
                        <a:spcAft>
                          <a:spcPts val="0"/>
                        </a:spcAft>
                        <a:buNone/>
                      </a:pPr>
                      <a:r>
                        <a:rPr b="1" lang="en" sz="1000"/>
                        <a:t>1 X</a:t>
                      </a:r>
                      <a:endParaRPr b="1" sz="10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000"/>
                        <a:t>Dropout Layer (0.1)</a:t>
                      </a:r>
                      <a:endParaRPr sz="10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100125">
                <a:tc>
                  <a:txBody>
                    <a:bodyPr/>
                    <a:lstStyle/>
                    <a:p>
                      <a:pPr indent="0" lvl="0" marL="0" rtl="0" algn="l">
                        <a:spcBef>
                          <a:spcPts val="0"/>
                        </a:spcBef>
                        <a:spcAft>
                          <a:spcPts val="0"/>
                        </a:spcAft>
                        <a:buNone/>
                      </a:pPr>
                      <a:r>
                        <a:rPr b="1" lang="en" sz="1000"/>
                        <a:t>1 X</a:t>
                      </a:r>
                      <a:endParaRPr b="1" sz="10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000"/>
                        <a:t>Output Layer (30) - Linear Activation</a:t>
                      </a:r>
                      <a:endParaRPr sz="10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200" name="Google Shape;200;p19"/>
          <p:cNvSpPr txBox="1"/>
          <p:nvPr/>
        </p:nvSpPr>
        <p:spPr>
          <a:xfrm>
            <a:off x="5375396" y="2265065"/>
            <a:ext cx="3455100" cy="39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Extended</a:t>
            </a:r>
            <a:r>
              <a:rPr lang="en">
                <a:latin typeface="Lato"/>
                <a:ea typeface="Lato"/>
                <a:cs typeface="Lato"/>
                <a:sym typeface="Lato"/>
              </a:rPr>
              <a:t> Model</a:t>
            </a:r>
            <a:endParaRPr>
              <a:latin typeface="Lato"/>
              <a:ea typeface="Lato"/>
              <a:cs typeface="Lato"/>
              <a:sym typeface="Lato"/>
            </a:endParaRPr>
          </a:p>
        </p:txBody>
      </p:sp>
      <p:sp>
        <p:nvSpPr>
          <p:cNvPr id="201" name="Google Shape;201;p19"/>
          <p:cNvSpPr txBox="1"/>
          <p:nvPr/>
        </p:nvSpPr>
        <p:spPr>
          <a:xfrm>
            <a:off x="960977" y="2273302"/>
            <a:ext cx="710100" cy="27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latin typeface="Lato"/>
                <a:ea typeface="Lato"/>
                <a:cs typeface="Lato"/>
                <a:sym typeface="Lato"/>
              </a:rPr>
              <a:t>Times Repeated</a:t>
            </a:r>
            <a:endParaRPr sz="800">
              <a:latin typeface="Lato"/>
              <a:ea typeface="Lato"/>
              <a:cs typeface="Lato"/>
              <a:sym typeface="Lato"/>
            </a:endParaRPr>
          </a:p>
        </p:txBody>
      </p:sp>
      <p:sp>
        <p:nvSpPr>
          <p:cNvPr id="202" name="Google Shape;202;p19"/>
          <p:cNvSpPr txBox="1"/>
          <p:nvPr/>
        </p:nvSpPr>
        <p:spPr>
          <a:xfrm>
            <a:off x="4987927" y="2273302"/>
            <a:ext cx="710100" cy="27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latin typeface="Lato"/>
                <a:ea typeface="Lato"/>
                <a:cs typeface="Lato"/>
                <a:sym typeface="Lato"/>
              </a:rPr>
              <a:t>Times Repeated</a:t>
            </a:r>
            <a:endParaRPr sz="800">
              <a:latin typeface="Lato"/>
              <a:ea typeface="Lato"/>
              <a:cs typeface="Lato"/>
              <a:sym typeface="Lato"/>
            </a:endParaRPr>
          </a:p>
        </p:txBody>
      </p:sp>
      <p:cxnSp>
        <p:nvCxnSpPr>
          <p:cNvPr id="203" name="Google Shape;203;p19"/>
          <p:cNvCxnSpPr/>
          <p:nvPr/>
        </p:nvCxnSpPr>
        <p:spPr>
          <a:xfrm>
            <a:off x="927329" y="2669794"/>
            <a:ext cx="3505200" cy="0"/>
          </a:xfrm>
          <a:prstGeom prst="straightConnector1">
            <a:avLst/>
          </a:prstGeom>
          <a:noFill/>
          <a:ln cap="flat" cmpd="sng" w="9525">
            <a:solidFill>
              <a:schemeClr val="dk2"/>
            </a:solidFill>
            <a:prstDash val="solid"/>
            <a:round/>
            <a:headEnd len="med" w="med" type="none"/>
            <a:tailEnd len="med" w="med" type="none"/>
          </a:ln>
        </p:spPr>
      </p:cxnSp>
      <p:cxnSp>
        <p:nvCxnSpPr>
          <p:cNvPr id="204" name="Google Shape;204;p19"/>
          <p:cNvCxnSpPr/>
          <p:nvPr/>
        </p:nvCxnSpPr>
        <p:spPr>
          <a:xfrm>
            <a:off x="5045554" y="2669794"/>
            <a:ext cx="38778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20"/>
          <p:cNvPicPr preferRelativeResize="0"/>
          <p:nvPr/>
        </p:nvPicPr>
        <p:blipFill rotWithShape="1">
          <a:blip r:embed="rId3">
            <a:alphaModFix/>
          </a:blip>
          <a:srcRect b="0" l="51233" r="0" t="0"/>
          <a:stretch/>
        </p:blipFill>
        <p:spPr>
          <a:xfrm>
            <a:off x="170025" y="2453175"/>
            <a:ext cx="2368726" cy="2376825"/>
          </a:xfrm>
          <a:prstGeom prst="rect">
            <a:avLst/>
          </a:prstGeom>
          <a:noFill/>
          <a:ln>
            <a:noFill/>
          </a:ln>
        </p:spPr>
      </p:pic>
      <p:sp>
        <p:nvSpPr>
          <p:cNvPr id="210" name="Google Shape;210;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Error Analysis - Base and Extended Model</a:t>
            </a:r>
            <a:endParaRPr/>
          </a:p>
        </p:txBody>
      </p:sp>
      <p:sp>
        <p:nvSpPr>
          <p:cNvPr id="211" name="Google Shape;211;p20"/>
          <p:cNvSpPr txBox="1"/>
          <p:nvPr/>
        </p:nvSpPr>
        <p:spPr>
          <a:xfrm>
            <a:off x="5181600" y="1887600"/>
            <a:ext cx="3621900" cy="53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Prediction with Largest Error (9.21 e+07)</a:t>
            </a:r>
            <a:endParaRPr>
              <a:latin typeface="Lato"/>
              <a:ea typeface="Lato"/>
              <a:cs typeface="Lato"/>
              <a:sym typeface="Lato"/>
            </a:endParaRPr>
          </a:p>
        </p:txBody>
      </p:sp>
      <p:sp>
        <p:nvSpPr>
          <p:cNvPr id="212" name="Google Shape;212;p20"/>
          <p:cNvSpPr txBox="1"/>
          <p:nvPr/>
        </p:nvSpPr>
        <p:spPr>
          <a:xfrm>
            <a:off x="1238475" y="1887600"/>
            <a:ext cx="3067800" cy="53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Features</a:t>
            </a:r>
            <a:r>
              <a:rPr lang="en">
                <a:latin typeface="Lato"/>
                <a:ea typeface="Lato"/>
                <a:cs typeface="Lato"/>
                <a:sym typeface="Lato"/>
              </a:rPr>
              <a:t> with Largest Error</a:t>
            </a:r>
            <a:endParaRPr>
              <a:latin typeface="Lato"/>
              <a:ea typeface="Lato"/>
              <a:cs typeface="Lato"/>
              <a:sym typeface="Lato"/>
            </a:endParaRPr>
          </a:p>
        </p:txBody>
      </p:sp>
      <p:pic>
        <p:nvPicPr>
          <p:cNvPr id="213" name="Google Shape;213;p20"/>
          <p:cNvPicPr preferRelativeResize="0"/>
          <p:nvPr/>
        </p:nvPicPr>
        <p:blipFill>
          <a:blip r:embed="rId4">
            <a:alphaModFix/>
          </a:blip>
          <a:stretch>
            <a:fillRect/>
          </a:stretch>
        </p:blipFill>
        <p:spPr>
          <a:xfrm>
            <a:off x="5206350" y="2456551"/>
            <a:ext cx="3454900" cy="1724445"/>
          </a:xfrm>
          <a:prstGeom prst="rect">
            <a:avLst/>
          </a:prstGeom>
          <a:noFill/>
          <a:ln>
            <a:noFill/>
          </a:ln>
        </p:spPr>
      </p:pic>
      <p:pic>
        <p:nvPicPr>
          <p:cNvPr id="214" name="Google Shape;214;p20"/>
          <p:cNvPicPr preferRelativeResize="0"/>
          <p:nvPr/>
        </p:nvPicPr>
        <p:blipFill rotWithShape="1">
          <a:blip r:embed="rId5">
            <a:alphaModFix/>
          </a:blip>
          <a:srcRect b="-2427" l="50305" r="0" t="0"/>
          <a:stretch/>
        </p:blipFill>
        <p:spPr>
          <a:xfrm>
            <a:off x="2523625" y="2450150"/>
            <a:ext cx="2429376" cy="2450351"/>
          </a:xfrm>
          <a:prstGeom prst="rect">
            <a:avLst/>
          </a:prstGeom>
          <a:noFill/>
          <a:ln>
            <a:noFill/>
          </a:ln>
        </p:spPr>
      </p:pic>
      <p:sp>
        <p:nvSpPr>
          <p:cNvPr id="215" name="Google Shape;215;p20"/>
          <p:cNvSpPr txBox="1"/>
          <p:nvPr/>
        </p:nvSpPr>
        <p:spPr>
          <a:xfrm>
            <a:off x="2740125" y="2227550"/>
            <a:ext cx="2278200" cy="3441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Lato"/>
                <a:ea typeface="Lato"/>
                <a:cs typeface="Lato"/>
                <a:sym typeface="Lato"/>
              </a:rPr>
              <a:t>Extended Model</a:t>
            </a:r>
            <a:endParaRPr sz="1200">
              <a:latin typeface="Lato"/>
              <a:ea typeface="Lato"/>
              <a:cs typeface="Lato"/>
              <a:sym typeface="Lato"/>
            </a:endParaRPr>
          </a:p>
        </p:txBody>
      </p:sp>
      <p:sp>
        <p:nvSpPr>
          <p:cNvPr id="216" name="Google Shape;216;p20"/>
          <p:cNvSpPr txBox="1"/>
          <p:nvPr/>
        </p:nvSpPr>
        <p:spPr>
          <a:xfrm>
            <a:off x="273900" y="2227550"/>
            <a:ext cx="2278200" cy="3441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Lato"/>
                <a:ea typeface="Lato"/>
                <a:cs typeface="Lato"/>
                <a:sym typeface="Lato"/>
              </a:rPr>
              <a:t>Base</a:t>
            </a:r>
            <a:r>
              <a:rPr lang="en" sz="1200">
                <a:latin typeface="Lato"/>
                <a:ea typeface="Lato"/>
                <a:cs typeface="Lato"/>
                <a:sym typeface="Lato"/>
              </a:rPr>
              <a:t> Model</a:t>
            </a:r>
            <a:endParaRPr sz="1200">
              <a:latin typeface="Lato"/>
              <a:ea typeface="Lato"/>
              <a:cs typeface="Lato"/>
              <a:sym typeface="Lato"/>
            </a:endParaRPr>
          </a:p>
        </p:txBody>
      </p:sp>
      <p:sp>
        <p:nvSpPr>
          <p:cNvPr id="217" name="Google Shape;217;p20"/>
          <p:cNvSpPr txBox="1"/>
          <p:nvPr/>
        </p:nvSpPr>
        <p:spPr>
          <a:xfrm>
            <a:off x="5352125" y="4214750"/>
            <a:ext cx="3704100" cy="2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a:latin typeface="Lato"/>
                <a:ea typeface="Lato"/>
                <a:cs typeface="Lato"/>
                <a:sym typeface="Lato"/>
              </a:rPr>
              <a:t>Original image had very poor resolution </a:t>
            </a:r>
            <a:endParaRPr b="1" i="1">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Masked Model</a:t>
            </a:r>
            <a:endParaRPr/>
          </a:p>
        </p:txBody>
      </p:sp>
      <p:sp>
        <p:nvSpPr>
          <p:cNvPr id="223" name="Google Shape;223;p21"/>
          <p:cNvSpPr txBox="1"/>
          <p:nvPr>
            <p:ph idx="1" type="body"/>
          </p:nvPr>
        </p:nvSpPr>
        <p:spPr>
          <a:xfrm>
            <a:off x="5736750" y="1498150"/>
            <a:ext cx="3062400" cy="2894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goal of the masked model is to force the residual to be zero on facial features are not labeled.</a:t>
            </a:r>
            <a:endParaRPr/>
          </a:p>
          <a:p>
            <a:pPr indent="0" lvl="0" marL="457200" rtl="0" algn="l">
              <a:lnSpc>
                <a:spcPct val="100000"/>
              </a:lnSpc>
              <a:spcBef>
                <a:spcPts val="1600"/>
              </a:spcBef>
              <a:spcAft>
                <a:spcPts val="0"/>
              </a:spcAft>
              <a:buNone/>
            </a:pPr>
            <a:r>
              <a:t/>
            </a:r>
            <a:endParaRPr/>
          </a:p>
          <a:p>
            <a:pPr indent="-311150" lvl="0" marL="457200" rtl="0" algn="l">
              <a:spcBef>
                <a:spcPts val="0"/>
              </a:spcBef>
              <a:spcAft>
                <a:spcPts val="0"/>
              </a:spcAft>
              <a:buSzPts val="1300"/>
              <a:buChar char="●"/>
            </a:pPr>
            <a:r>
              <a:rPr lang="en"/>
              <a:t>There is not update associated to unlabeled features</a:t>
            </a:r>
            <a:endParaRPr/>
          </a:p>
          <a:p>
            <a:pPr indent="0" lvl="0" marL="457200" rtl="0" algn="l">
              <a:spcBef>
                <a:spcPts val="1600"/>
              </a:spcBef>
              <a:spcAft>
                <a:spcPts val="0"/>
              </a:spcAft>
              <a:buNone/>
            </a:pPr>
            <a:r>
              <a:t/>
            </a:r>
            <a:endParaRPr/>
          </a:p>
          <a:p>
            <a:pPr indent="-311150" lvl="0" marL="457200" rtl="0" algn="l">
              <a:spcBef>
                <a:spcPts val="0"/>
              </a:spcBef>
              <a:spcAft>
                <a:spcPts val="0"/>
              </a:spcAft>
              <a:buSzPts val="1300"/>
              <a:buChar char="●"/>
            </a:pPr>
            <a:r>
              <a:rPr b="1" lang="en"/>
              <a:t>Our implementation</a:t>
            </a:r>
            <a:endParaRPr b="1"/>
          </a:p>
          <a:p>
            <a:pPr indent="-298450" lvl="1" marL="914400" rtl="0" algn="l">
              <a:spcBef>
                <a:spcPts val="0"/>
              </a:spcBef>
              <a:spcAft>
                <a:spcPts val="0"/>
              </a:spcAft>
              <a:buSzPts val="1100"/>
              <a:buChar char="○"/>
            </a:pPr>
            <a:r>
              <a:rPr b="1" lang="en"/>
              <a:t>Base Extended </a:t>
            </a:r>
            <a:r>
              <a:rPr b="1" lang="en"/>
              <a:t>Architecture</a:t>
            </a:r>
            <a:r>
              <a:rPr b="1" lang="en"/>
              <a:t> </a:t>
            </a:r>
            <a:endParaRPr b="1"/>
          </a:p>
          <a:p>
            <a:pPr indent="-298450" lvl="1" marL="914400" rtl="0" algn="l">
              <a:spcBef>
                <a:spcPts val="0"/>
              </a:spcBef>
              <a:spcAft>
                <a:spcPts val="0"/>
              </a:spcAft>
              <a:buSzPts val="1100"/>
              <a:buChar char="○"/>
            </a:pPr>
            <a:r>
              <a:rPr b="1" lang="en"/>
              <a:t>Costume Loss Function </a:t>
            </a:r>
            <a:endParaRPr b="1"/>
          </a:p>
          <a:p>
            <a:pPr indent="-298450" lvl="1" marL="914400" rtl="0" algn="l">
              <a:spcBef>
                <a:spcPts val="0"/>
              </a:spcBef>
              <a:spcAft>
                <a:spcPts val="0"/>
              </a:spcAft>
              <a:buSzPts val="1100"/>
              <a:buChar char="○"/>
            </a:pPr>
            <a:r>
              <a:rPr b="1" lang="en"/>
              <a:t> (y’ * Mask -  y)</a:t>
            </a:r>
            <a:r>
              <a:rPr b="1" baseline="30000" lang="en"/>
              <a:t>2</a:t>
            </a:r>
            <a:endParaRPr b="1" baseline="30000"/>
          </a:p>
        </p:txBody>
      </p:sp>
      <p:pic>
        <p:nvPicPr>
          <p:cNvPr id="224" name="Google Shape;224;p21"/>
          <p:cNvPicPr preferRelativeResize="0"/>
          <p:nvPr/>
        </p:nvPicPr>
        <p:blipFill rotWithShape="1">
          <a:blip r:embed="rId3">
            <a:alphaModFix/>
          </a:blip>
          <a:srcRect b="17452" l="7542" r="29706" t="12627"/>
          <a:stretch/>
        </p:blipFill>
        <p:spPr>
          <a:xfrm>
            <a:off x="367875" y="1853850"/>
            <a:ext cx="5121346" cy="2957125"/>
          </a:xfrm>
          <a:prstGeom prst="rect">
            <a:avLst/>
          </a:prstGeom>
          <a:noFill/>
          <a:ln>
            <a:noFill/>
          </a:ln>
        </p:spPr>
      </p:pic>
      <p:sp>
        <p:nvSpPr>
          <p:cNvPr id="225" name="Google Shape;225;p21"/>
          <p:cNvSpPr txBox="1"/>
          <p:nvPr/>
        </p:nvSpPr>
        <p:spPr>
          <a:xfrm>
            <a:off x="3473800" y="4648250"/>
            <a:ext cx="5483100" cy="36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Lato"/>
                <a:ea typeface="Lato"/>
                <a:cs typeface="Lato"/>
                <a:sym typeface="Lato"/>
              </a:rPr>
              <a:t>*Wu et. al. (2018) </a:t>
            </a:r>
            <a:r>
              <a:rPr i="1" lang="en" sz="900">
                <a:latin typeface="Lato"/>
                <a:ea typeface="Lato"/>
                <a:cs typeface="Lato"/>
                <a:sym typeface="Lato"/>
              </a:rPr>
              <a:t>A Deep Residual convolutional neural network for facial keypoint detection with missing labels</a:t>
            </a:r>
            <a:endParaRPr i="1" sz="900">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