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89" r:id="rId2"/>
  </p:sldIdLst>
  <p:sldSz cx="9144000" cy="6858000" type="screen4x3"/>
  <p:notesSz cx="6794500" cy="99314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33FF"/>
    <a:srgbClr val="EAEAEA"/>
    <a:srgbClr val="336600"/>
    <a:srgbClr val="333399"/>
    <a:srgbClr val="FFFFFF"/>
    <a:srgbClr val="0000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1" autoAdjust="0"/>
    <p:restoredTop sz="97484" autoAdjust="0"/>
  </p:normalViewPr>
  <p:slideViewPr>
    <p:cSldViewPr>
      <p:cViewPr varScale="1">
        <p:scale>
          <a:sx n="124" d="100"/>
          <a:sy n="124" d="100"/>
        </p:scale>
        <p:origin x="16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8" tIns="45744" rIns="91488" bIns="4574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1300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8" tIns="45744" rIns="91488" bIns="4574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1300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8" tIns="45744" rIns="91488" bIns="4574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1300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8" tIns="45744" rIns="91488" bIns="4574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1300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33B40AC4-132A-4DA2-AE77-73B15517AC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294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8" tIns="45744" rIns="91488" bIns="4574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1300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8" tIns="45744" rIns="91488" bIns="4574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1300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8" tIns="45744" rIns="91488" bIns="45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8" tIns="45744" rIns="91488" bIns="4574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1300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8" tIns="45744" rIns="91488" bIns="4574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1300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14F9FE96-0898-4685-BAAD-0799C6ABE1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71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eaLnBrk="1" hangingPunct="1">
              <a:defRPr/>
            </a:pPr>
            <a:fld id="{5FBA5D4B-432D-4D93-AC16-9E09A7BF805E}" type="slidenum">
              <a:rPr lang="en-US" altLang="ja-JP" sz="1200" smtClean="0">
                <a:solidFill>
                  <a:srgbClr val="13007C"/>
                </a:solidFill>
                <a:latin typeface="AvantGarde" pitchFamily="34" charset="0"/>
                <a:ea typeface="ＭＳ Ｐゴシック" panose="020B0600070205080204" pitchFamily="50" charset="-128"/>
              </a:rPr>
              <a:pPr eaLnBrk="1" hangingPunct="1">
                <a:defRPr/>
              </a:pPr>
              <a:t>0</a:t>
            </a:fld>
            <a:endParaRPr lang="en-US" altLang="ja-JP" sz="1200" smtClean="0">
              <a:solidFill>
                <a:srgbClr val="13007C"/>
              </a:solidFill>
              <a:latin typeface="AvantGarde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40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oleObject" Target="../embeddings/Microsoft_PowerPoint_97-2003__________1.ppt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7"/>
          <p:cNvSpPr>
            <a:spLocks noChangeShapeType="1"/>
          </p:cNvSpPr>
          <p:nvPr/>
        </p:nvSpPr>
        <p:spPr bwMode="auto">
          <a:xfrm>
            <a:off x="0" y="501650"/>
            <a:ext cx="9144000" cy="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Line 9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Text Box 112"/>
          <p:cNvSpPr txBox="1">
            <a:spLocks noChangeArrowheads="1"/>
          </p:cNvSpPr>
          <p:nvPr userDrawn="1"/>
        </p:nvSpPr>
        <p:spPr bwMode="auto">
          <a:xfrm>
            <a:off x="4787900" y="6448425"/>
            <a:ext cx="42481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800" i="1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Copyright(C) </a:t>
            </a:r>
            <a:r>
              <a:rPr lang="en-US" altLang="ja-JP" sz="800" i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Recruit Holdings Co.,Ltd.</a:t>
            </a:r>
            <a:r>
              <a:rPr lang="en-US" altLang="ja-JP" sz="800" i="1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All rights reserved</a:t>
            </a:r>
          </a:p>
        </p:txBody>
      </p:sp>
      <p:sp>
        <p:nvSpPr>
          <p:cNvPr id="7" name="Rectangle 113"/>
          <p:cNvSpPr>
            <a:spLocks noChangeArrowheads="1"/>
          </p:cNvSpPr>
          <p:nvPr/>
        </p:nvSpPr>
        <p:spPr bwMode="auto">
          <a:xfrm>
            <a:off x="0" y="6524625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80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Print </a:t>
            </a:r>
            <a:fld id="{176A96BF-A1D4-4A49-92E5-BE1691EF54AB}" type="datetime8">
              <a:rPr lang="ja-JP" altLang="en-US" sz="80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pPr eaLnBrk="1" hangingPunct="1">
                <a:defRPr/>
              </a:pPr>
              <a:t>16/4/6 14時32分</a:t>
            </a:fld>
            <a:r>
              <a:rPr lang="en-US" altLang="ja-JP" sz="80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</a:p>
        </p:txBody>
      </p:sp>
      <p:graphicFrame>
        <p:nvGraphicFramePr>
          <p:cNvPr id="8" name="Base" hidden="1"/>
          <p:cNvGraphicFramePr>
            <a:graphicFrameLocks/>
          </p:cNvGraphicFramePr>
          <p:nvPr userDrawn="1"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プレゼンテーション" r:id="rId4" imgW="0" imgH="0" progId="PowerPoint.Show.8">
                  <p:embed/>
                </p:oleObj>
              </mc:Choice>
              <mc:Fallback>
                <p:oleObj name="プレゼンテーション" r:id="rId4" imgW="0" imgH="0" progId="PowerPoint.Show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27"/>
          <p:cNvGrpSpPr>
            <a:grpSpLocks/>
          </p:cNvGrpSpPr>
          <p:nvPr userDrawn="1"/>
        </p:nvGrpSpPr>
        <p:grpSpPr bwMode="auto">
          <a:xfrm>
            <a:off x="77788" y="44450"/>
            <a:ext cx="8920162" cy="412750"/>
            <a:chOff x="48" y="28"/>
            <a:chExt cx="5619" cy="260"/>
          </a:xfrm>
        </p:grpSpPr>
        <p:sp>
          <p:nvSpPr>
            <p:cNvPr id="10" name="Text Box 132"/>
            <p:cNvSpPr txBox="1">
              <a:spLocks noChangeArrowheads="1"/>
            </p:cNvSpPr>
            <p:nvPr userDrawn="1"/>
          </p:nvSpPr>
          <p:spPr bwMode="auto">
            <a:xfrm flipV="1">
              <a:off x="48" y="30"/>
              <a:ext cx="555" cy="257"/>
            </a:xfrm>
            <a:prstGeom prst="rect">
              <a:avLst/>
            </a:prstGeom>
            <a:noFill/>
            <a:ln w="9525">
              <a:solidFill>
                <a:srgbClr val="33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n-US" altLang="ja-JP" sz="800" smtClean="0">
                <a:solidFill>
                  <a:srgbClr val="3399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endParaRPr lang="en-US" altLang="ja-JP" sz="800" smtClean="0">
                <a:solidFill>
                  <a:srgbClr val="3399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11" name="Group 128"/>
            <p:cNvGrpSpPr>
              <a:grpSpLocks/>
            </p:cNvGrpSpPr>
            <p:nvPr userDrawn="1"/>
          </p:nvGrpSpPr>
          <p:grpSpPr bwMode="auto">
            <a:xfrm>
              <a:off x="4876" y="28"/>
              <a:ext cx="791" cy="259"/>
              <a:chOff x="4830" y="28"/>
              <a:chExt cx="837" cy="259"/>
            </a:xfrm>
          </p:grpSpPr>
          <p:sp>
            <p:nvSpPr>
              <p:cNvPr id="16" name="Text Box 129"/>
              <p:cNvSpPr txBox="1">
                <a:spLocks noChangeArrowheads="1"/>
              </p:cNvSpPr>
              <p:nvPr userDrawn="1"/>
            </p:nvSpPr>
            <p:spPr bwMode="auto">
              <a:xfrm flipV="1">
                <a:off x="4830" y="126"/>
                <a:ext cx="837" cy="1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00"/>
                </a:solidFill>
                <a:miter lim="800000"/>
                <a:headEnd/>
                <a:tailEnd/>
              </a:ln>
            </p:spPr>
            <p:txBody>
              <a:bodyPr rot="10800000" lIns="0" tIns="0" rIns="0" bIns="0" anchor="ctr"/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ja-JP" altLang="ja-JP" sz="1000" smtClean="0">
                  <a:solidFill>
                    <a:srgbClr val="1C1C1C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7" name="Text Box 130"/>
              <p:cNvSpPr txBox="1">
                <a:spLocks noChangeArrowheads="1"/>
              </p:cNvSpPr>
              <p:nvPr userDrawn="1"/>
            </p:nvSpPr>
            <p:spPr bwMode="auto">
              <a:xfrm flipV="1">
                <a:off x="4832" y="28"/>
                <a:ext cx="835" cy="111"/>
              </a:xfrm>
              <a:prstGeom prst="rect">
                <a:avLst/>
              </a:prstGeom>
              <a:solidFill>
                <a:srgbClr val="336600"/>
              </a:solidFill>
              <a:ln w="9525">
                <a:solidFill>
                  <a:srgbClr val="336600"/>
                </a:solidFill>
                <a:miter lim="800000"/>
                <a:headEnd/>
                <a:tailEnd/>
              </a:ln>
            </p:spPr>
            <p:txBody>
              <a:bodyPr rot="10800000" lIns="0" tIns="0" rIns="0" bIns="0" anchor="ctr"/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9pPr>
              </a:lstStyle>
              <a:p>
                <a:pPr algn="ctr" eaLnBrk="1" hangingPunct="1">
                  <a:spcBef>
                    <a:spcPct val="15000"/>
                  </a:spcBef>
                  <a:defRPr/>
                </a:pPr>
                <a:r>
                  <a:rPr lang="ja-JP" altLang="en-US" sz="900" dirty="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作成日 </a:t>
                </a:r>
                <a:r>
                  <a:rPr lang="en-US" altLang="ja-JP" sz="900" dirty="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2016/4/5 </a:t>
                </a:r>
              </a:p>
            </p:txBody>
          </p:sp>
        </p:grpSp>
        <p:sp>
          <p:nvSpPr>
            <p:cNvPr id="12" name="Text Box 131"/>
            <p:cNvSpPr txBox="1">
              <a:spLocks noChangeArrowheads="1"/>
            </p:cNvSpPr>
            <p:nvPr userDrawn="1"/>
          </p:nvSpPr>
          <p:spPr bwMode="auto">
            <a:xfrm flipV="1">
              <a:off x="875" y="30"/>
              <a:ext cx="4001" cy="257"/>
            </a:xfrm>
            <a:prstGeom prst="rect">
              <a:avLst/>
            </a:prstGeom>
            <a:noFill/>
            <a:ln w="9525">
              <a:solidFill>
                <a:srgbClr val="33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n-US" altLang="ja-JP" sz="800" smtClean="0">
                <a:solidFill>
                  <a:srgbClr val="3399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endParaRPr lang="en-US" altLang="ja-JP" sz="800" smtClean="0">
                <a:solidFill>
                  <a:srgbClr val="3399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13" name="Group 133"/>
            <p:cNvGrpSpPr>
              <a:grpSpLocks/>
            </p:cNvGrpSpPr>
            <p:nvPr userDrawn="1"/>
          </p:nvGrpSpPr>
          <p:grpSpPr bwMode="auto">
            <a:xfrm>
              <a:off x="449" y="28"/>
              <a:ext cx="426" cy="260"/>
              <a:chOff x="449" y="28"/>
              <a:chExt cx="426" cy="260"/>
            </a:xfrm>
          </p:grpSpPr>
          <p:sp>
            <p:nvSpPr>
              <p:cNvPr id="14" name="Text Box 135"/>
              <p:cNvSpPr txBox="1">
                <a:spLocks noChangeArrowheads="1"/>
              </p:cNvSpPr>
              <p:nvPr userDrawn="1"/>
            </p:nvSpPr>
            <p:spPr bwMode="auto">
              <a:xfrm flipV="1">
                <a:off x="449" y="28"/>
                <a:ext cx="424" cy="121"/>
              </a:xfrm>
              <a:prstGeom prst="rect">
                <a:avLst/>
              </a:prstGeom>
              <a:solidFill>
                <a:srgbClr val="336600"/>
              </a:solidFill>
              <a:ln w="9525">
                <a:solidFill>
                  <a:srgbClr val="336600"/>
                </a:solidFill>
                <a:miter lim="800000"/>
                <a:headEnd/>
                <a:tailEnd/>
              </a:ln>
            </p:spPr>
            <p:txBody>
              <a:bodyPr rot="10800000" lIns="0" tIns="0" rIns="0" bIns="0" anchor="ctr"/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ja-JP" sz="90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DOC.ID</a:t>
                </a:r>
              </a:p>
            </p:txBody>
          </p:sp>
          <p:sp>
            <p:nvSpPr>
              <p:cNvPr id="15" name="Text Box 134"/>
              <p:cNvSpPr txBox="1">
                <a:spLocks noChangeArrowheads="1"/>
              </p:cNvSpPr>
              <p:nvPr userDrawn="1"/>
            </p:nvSpPr>
            <p:spPr bwMode="auto">
              <a:xfrm flipV="1">
                <a:off x="449" y="135"/>
                <a:ext cx="426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6600"/>
                </a:solidFill>
                <a:miter lim="800000"/>
                <a:headEnd/>
                <a:tailEnd/>
              </a:ln>
            </p:spPr>
            <p:txBody>
              <a:bodyPr rot="10800000" lIns="0" tIns="0" rIns="0" bIns="0" anchor="ctr"/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ja-JP" altLang="ja-JP" sz="90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</p:grpSp>
      <p:sp>
        <p:nvSpPr>
          <p:cNvPr id="18" name="Rectangle 136"/>
          <p:cNvSpPr>
            <a:spLocks noChangeArrowheads="1"/>
          </p:cNvSpPr>
          <p:nvPr/>
        </p:nvSpPr>
        <p:spPr bwMode="auto">
          <a:xfrm>
            <a:off x="1428750" y="77788"/>
            <a:ext cx="61261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endParaRPr kumimoji="0" lang="ja-JP" altLang="ja-JP" sz="2000" b="1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9" name="Picture 138" descr="T:\01_2011全社ブートキャンプ\00_プロジェクト管理\10_プロジェクト定義\Bootcamp_logo1.bm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1438"/>
            <a:ext cx="619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79" name="Rectangle 8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524000" y="3276600"/>
            <a:ext cx="6400800" cy="762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180" name="Rectangle 84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81200"/>
            <a:ext cx="6858000" cy="1066800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394832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17675" y="92075"/>
            <a:ext cx="5903913" cy="37147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AD3BD4DE-4530-4312-A6C9-43188A01CB3F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7164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67500" y="92075"/>
            <a:ext cx="2095500" cy="6232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81000" y="92075"/>
            <a:ext cx="6134100" cy="6232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B5415547-6F4C-4C6E-9EB1-AF4270F9F53C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1994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17675" y="92075"/>
            <a:ext cx="5903913" cy="37147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CFDA1AD2-BEDF-4121-A3F8-F7F975FF0DAD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32416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D4070166-7F31-4C75-B9D3-4DDBBBB743C1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4762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17675" y="92075"/>
            <a:ext cx="5903913" cy="37147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81000" y="6858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2B3210FE-E581-4F0A-926C-80C93856645C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5746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DB9C9D3B-5CCF-41C5-8057-789171BA5B9F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2104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17675" y="92075"/>
            <a:ext cx="5903913" cy="37147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1C5A46CC-9AC7-40A8-AAD9-307AA2B6B19E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646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6590A74B-1544-48BD-A7EB-0EEFC1685466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8037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9060C4F8-8919-49CC-9BA6-7DED38D5CFB7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4948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Print </a:t>
            </a:r>
            <a:fld id="{D3BEA1EF-2FB4-4D1E-8BBE-4DDAE5CF8273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4306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3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685800"/>
            <a:ext cx="8382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7" name="Text Box 1082"/>
          <p:cNvSpPr txBox="1">
            <a:spLocks noChangeArrowheads="1"/>
          </p:cNvSpPr>
          <p:nvPr/>
        </p:nvSpPr>
        <p:spPr bwMode="auto">
          <a:xfrm>
            <a:off x="5364163" y="6389688"/>
            <a:ext cx="36401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r" eaLnBrk="1" hangingPunct="1">
              <a:defRPr/>
            </a:pPr>
            <a:r>
              <a:rPr lang="ja-JP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リクルート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テクノロジーズ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BC 2016</a:t>
            </a:r>
            <a:r>
              <a:rPr lang="ja-JP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月版　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confidential</a:t>
            </a:r>
            <a:endParaRPr lang="en-US" altLang="ja-JP" sz="1000" i="1" dirty="0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28" name="Line 1110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9" name="Rectangle 1111"/>
          <p:cNvSpPr>
            <a:spLocks noChangeArrowheads="1"/>
          </p:cNvSpPr>
          <p:nvPr/>
        </p:nvSpPr>
        <p:spPr bwMode="auto">
          <a:xfrm>
            <a:off x="4343400" y="6477000"/>
            <a:ext cx="4572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 </a:t>
            </a:r>
            <a:fld id="{3D34547D-A69B-4FE0-8072-4F4A4ED1FD31}" type="slidenum">
              <a:rPr lang="en-US" altLang="ja-JP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pPr algn="ctr" eaLnBrk="1" hangingPunct="1">
                <a:defRPr/>
              </a:pPr>
              <a:t>‹#›</a:t>
            </a:fld>
            <a:endParaRPr lang="en-US" altLang="ja-JP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60" name="Rectangle 11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28797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8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Print </a:t>
            </a:r>
            <a:fld id="{B5C13BC6-426F-4CC5-B01B-9316D5BDB6CC}" type="datetime8">
              <a:rPr lang="ja-JP" altLang="en-US"/>
              <a:pPr>
                <a:defRPr/>
              </a:pPr>
              <a:t>16/4/6 14時32分</a:t>
            </a:fld>
            <a:r>
              <a:rPr lang="en-US" altLang="ja-JP"/>
              <a:t> </a:t>
            </a:r>
          </a:p>
        </p:txBody>
      </p:sp>
      <p:sp>
        <p:nvSpPr>
          <p:cNvPr id="1031" name="Line 87"/>
          <p:cNvSpPr>
            <a:spLocks noChangeShapeType="1"/>
          </p:cNvSpPr>
          <p:nvPr userDrawn="1"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032" name="Group 127"/>
          <p:cNvGrpSpPr>
            <a:grpSpLocks/>
          </p:cNvGrpSpPr>
          <p:nvPr userDrawn="1"/>
        </p:nvGrpSpPr>
        <p:grpSpPr bwMode="auto">
          <a:xfrm>
            <a:off x="77788" y="114300"/>
            <a:ext cx="8920162" cy="412750"/>
            <a:chOff x="48" y="28"/>
            <a:chExt cx="5619" cy="260"/>
          </a:xfrm>
        </p:grpSpPr>
        <p:sp>
          <p:nvSpPr>
            <p:cNvPr id="1035" name="Text Box 132"/>
            <p:cNvSpPr txBox="1">
              <a:spLocks noChangeArrowheads="1"/>
            </p:cNvSpPr>
            <p:nvPr userDrawn="1"/>
          </p:nvSpPr>
          <p:spPr bwMode="auto">
            <a:xfrm flipV="1">
              <a:off x="48" y="30"/>
              <a:ext cx="555" cy="257"/>
            </a:xfrm>
            <a:prstGeom prst="rect">
              <a:avLst/>
            </a:prstGeom>
            <a:noFill/>
            <a:ln w="9525">
              <a:solidFill>
                <a:srgbClr val="33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n-US" altLang="ja-JP" sz="800" smtClean="0">
                <a:solidFill>
                  <a:srgbClr val="3399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endParaRPr lang="en-US" altLang="ja-JP" sz="800" smtClean="0">
                <a:solidFill>
                  <a:srgbClr val="3399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1036" name="Group 128"/>
            <p:cNvGrpSpPr>
              <a:grpSpLocks/>
            </p:cNvGrpSpPr>
            <p:nvPr userDrawn="1"/>
          </p:nvGrpSpPr>
          <p:grpSpPr bwMode="auto">
            <a:xfrm>
              <a:off x="4876" y="28"/>
              <a:ext cx="791" cy="259"/>
              <a:chOff x="4830" y="28"/>
              <a:chExt cx="837" cy="259"/>
            </a:xfrm>
          </p:grpSpPr>
          <p:sp>
            <p:nvSpPr>
              <p:cNvPr id="1041" name="Text Box 129"/>
              <p:cNvSpPr txBox="1">
                <a:spLocks noChangeArrowheads="1"/>
              </p:cNvSpPr>
              <p:nvPr userDrawn="1"/>
            </p:nvSpPr>
            <p:spPr bwMode="auto">
              <a:xfrm flipV="1">
                <a:off x="4830" y="126"/>
                <a:ext cx="837" cy="1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00"/>
                </a:solidFill>
                <a:miter lim="800000"/>
                <a:headEnd/>
                <a:tailEnd/>
              </a:ln>
            </p:spPr>
            <p:txBody>
              <a:bodyPr rot="10800000" lIns="0" tIns="0" rIns="0" bIns="0" anchor="ctr"/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ja-JP" altLang="ja-JP" sz="1000" smtClean="0">
                  <a:solidFill>
                    <a:srgbClr val="1C1C1C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042" name="Text Box 130"/>
              <p:cNvSpPr txBox="1">
                <a:spLocks noChangeArrowheads="1"/>
              </p:cNvSpPr>
              <p:nvPr userDrawn="1"/>
            </p:nvSpPr>
            <p:spPr bwMode="auto">
              <a:xfrm flipV="1">
                <a:off x="4832" y="28"/>
                <a:ext cx="835" cy="111"/>
              </a:xfrm>
              <a:prstGeom prst="rect">
                <a:avLst/>
              </a:prstGeom>
              <a:solidFill>
                <a:srgbClr val="336600"/>
              </a:solidFill>
              <a:ln w="9525">
                <a:solidFill>
                  <a:srgbClr val="336600"/>
                </a:solidFill>
                <a:miter lim="800000"/>
                <a:headEnd/>
                <a:tailEnd/>
              </a:ln>
            </p:spPr>
            <p:txBody>
              <a:bodyPr rot="10800000" lIns="0" tIns="0" rIns="0" bIns="0" anchor="ctr"/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9pPr>
              </a:lstStyle>
              <a:p>
                <a:pPr algn="ctr" eaLnBrk="1" hangingPunct="1">
                  <a:spcBef>
                    <a:spcPct val="15000"/>
                  </a:spcBef>
                  <a:defRPr/>
                </a:pPr>
                <a:r>
                  <a:rPr lang="ja-JP" altLang="en-US" sz="900" dirty="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作成日 </a:t>
                </a:r>
                <a:r>
                  <a:rPr lang="en-US" altLang="ja-JP" sz="900" dirty="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2016/4/5  </a:t>
                </a:r>
              </a:p>
            </p:txBody>
          </p:sp>
        </p:grpSp>
        <p:sp>
          <p:nvSpPr>
            <p:cNvPr id="1037" name="Text Box 131"/>
            <p:cNvSpPr txBox="1">
              <a:spLocks noChangeArrowheads="1"/>
            </p:cNvSpPr>
            <p:nvPr userDrawn="1"/>
          </p:nvSpPr>
          <p:spPr bwMode="auto">
            <a:xfrm flipV="1">
              <a:off x="875" y="30"/>
              <a:ext cx="4001" cy="257"/>
            </a:xfrm>
            <a:prstGeom prst="rect">
              <a:avLst/>
            </a:prstGeom>
            <a:noFill/>
            <a:ln w="9525">
              <a:solidFill>
                <a:srgbClr val="33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HGS創英角ｺﾞｼｯｸUB" pitchFamily="50" charset="-128"/>
                  <a:ea typeface="HGS創英角ｺﾞｼｯｸUB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n-US" altLang="ja-JP" sz="800" smtClean="0">
                <a:solidFill>
                  <a:srgbClr val="3399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endParaRPr lang="en-US" altLang="ja-JP" sz="800" smtClean="0">
                <a:solidFill>
                  <a:srgbClr val="3399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1038" name="Group 133"/>
            <p:cNvGrpSpPr>
              <a:grpSpLocks/>
            </p:cNvGrpSpPr>
            <p:nvPr userDrawn="1"/>
          </p:nvGrpSpPr>
          <p:grpSpPr bwMode="auto">
            <a:xfrm>
              <a:off x="449" y="28"/>
              <a:ext cx="426" cy="260"/>
              <a:chOff x="449" y="28"/>
              <a:chExt cx="426" cy="260"/>
            </a:xfrm>
          </p:grpSpPr>
          <p:sp>
            <p:nvSpPr>
              <p:cNvPr id="1039" name="Text Box 135"/>
              <p:cNvSpPr txBox="1">
                <a:spLocks noChangeArrowheads="1"/>
              </p:cNvSpPr>
              <p:nvPr userDrawn="1"/>
            </p:nvSpPr>
            <p:spPr bwMode="auto">
              <a:xfrm flipV="1">
                <a:off x="449" y="28"/>
                <a:ext cx="424" cy="121"/>
              </a:xfrm>
              <a:prstGeom prst="rect">
                <a:avLst/>
              </a:prstGeom>
              <a:solidFill>
                <a:srgbClr val="336600"/>
              </a:solidFill>
              <a:ln w="9525">
                <a:solidFill>
                  <a:srgbClr val="336600"/>
                </a:solidFill>
                <a:miter lim="800000"/>
                <a:headEnd/>
                <a:tailEnd/>
              </a:ln>
            </p:spPr>
            <p:txBody>
              <a:bodyPr rot="10800000" lIns="0" tIns="0" rIns="0" bIns="0" anchor="ctr"/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ja-JP" sz="90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DOC.ID</a:t>
                </a:r>
              </a:p>
            </p:txBody>
          </p:sp>
          <p:sp>
            <p:nvSpPr>
              <p:cNvPr id="1040" name="Text Box 134"/>
              <p:cNvSpPr txBox="1">
                <a:spLocks noChangeArrowheads="1"/>
              </p:cNvSpPr>
              <p:nvPr userDrawn="1"/>
            </p:nvSpPr>
            <p:spPr bwMode="auto">
              <a:xfrm flipV="1">
                <a:off x="449" y="135"/>
                <a:ext cx="426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6600"/>
                </a:solidFill>
                <a:miter lim="800000"/>
                <a:headEnd/>
                <a:tailEnd/>
              </a:ln>
            </p:spPr>
            <p:txBody>
              <a:bodyPr rot="10800000" lIns="0" tIns="0" rIns="0" bIns="0" anchor="ctr"/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HGS創英角ｺﾞｼｯｸUB" pitchFamily="50" charset="-128"/>
                    <a:ea typeface="HGS創英角ｺﾞｼｯｸUB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ja-JP" altLang="ja-JP" sz="90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</p:grpSp>
      <p:sp>
        <p:nvSpPr>
          <p:cNvPr id="1033" name="Rectangle 136"/>
          <p:cNvSpPr>
            <a:spLocks noChangeArrowheads="1"/>
          </p:cNvSpPr>
          <p:nvPr userDrawn="1"/>
        </p:nvSpPr>
        <p:spPr bwMode="auto">
          <a:xfrm>
            <a:off x="1428750" y="147638"/>
            <a:ext cx="61261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endParaRPr kumimoji="0" lang="ja-JP" altLang="ja-JP" sz="2000" b="1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34" name="Picture 138" descr="T:\01_2011全社ブートキャンプ\00_プロジェクト管理\10_プロジェクト定義\Bootcamp_logo1.bm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28588"/>
            <a:ext cx="6238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GS創英角ｺﾞｼｯｸUB" pitchFamily="50" charset="-128"/>
          <a:ea typeface="HGS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n"/>
        <a:defRPr kumimoji="1" sz="3000">
          <a:solidFill>
            <a:srgbClr val="00000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600">
          <a:solidFill>
            <a:srgbClr val="00000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Monotype Sorts"/>
        <a:buChar char="n"/>
        <a:defRPr kumimoji="1" sz="2400">
          <a:solidFill>
            <a:srgbClr val="00000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200">
          <a:solidFill>
            <a:srgbClr val="00000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n"/>
        <a:defRPr kumimoji="1" sz="2000">
          <a:solidFill>
            <a:srgbClr val="00000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kumimoji="1" sz="12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kumimoji="1" sz="12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kumimoji="1" sz="12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core.jp/users/login/6d82918542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 bwMode="auto">
          <a:xfrm>
            <a:off x="1403350" y="177800"/>
            <a:ext cx="5903913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プログラミングテスト（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Java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）受験について</a:t>
            </a:r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4" y="758825"/>
            <a:ext cx="9001695" cy="317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ja-JP" altLang="en-US" sz="2000" dirty="0" smtClean="0"/>
              <a:t>■これから、</a:t>
            </a:r>
            <a:r>
              <a:rPr lang="en-US" altLang="ja-JP" sz="2000" dirty="0" smtClean="0"/>
              <a:t>Java</a:t>
            </a:r>
            <a:r>
              <a:rPr lang="ja-JP" altLang="en-US" sz="2000" dirty="0" smtClean="0"/>
              <a:t>の講義が始まります。</a:t>
            </a:r>
            <a:endParaRPr lang="en-US" altLang="ja-JP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講義に先立ち、皆さんの現時点の</a:t>
            </a:r>
            <a:r>
              <a:rPr lang="en-US" altLang="ja-JP" sz="2000" dirty="0" smtClean="0"/>
              <a:t>Java</a:t>
            </a:r>
            <a:r>
              <a:rPr lang="ja-JP" altLang="en-US" sz="2000" dirty="0" smtClean="0"/>
              <a:t>プログラミングスキルを把握</a:t>
            </a:r>
            <a:endParaRPr lang="en-US" altLang="ja-JP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ja-JP" altLang="en-US" sz="2000" dirty="0" smtClean="0"/>
              <a:t>   させて頂きたいので、オンラインテストを受験いただきます。</a:t>
            </a:r>
            <a:endParaRPr lang="en-US" altLang="ja-JP" sz="20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2400" u="sng" dirty="0">
                <a:hlinkClick r:id="rId3"/>
              </a:rPr>
              <a:t>https://</a:t>
            </a:r>
            <a:r>
              <a:rPr lang="en-US" altLang="ja-JP" sz="2400" u="sng" dirty="0" smtClean="0">
                <a:hlinkClick r:id="rId3"/>
              </a:rPr>
              <a:t>codescore.jp/users/login/6d8291854222</a:t>
            </a:r>
            <a:endParaRPr lang="ja-JP" altLang="ja-JP" sz="2400" u="sng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ja-JP" altLang="en-US" sz="2000" dirty="0" smtClean="0"/>
              <a:t>アカウント登録</a:t>
            </a:r>
            <a:r>
              <a:rPr lang="ja-JP" altLang="en-US" sz="2000" dirty="0"/>
              <a:t>し</a:t>
            </a:r>
            <a:r>
              <a:rPr lang="ja-JP" altLang="en-US" sz="2000" dirty="0" smtClean="0"/>
              <a:t>、</a:t>
            </a:r>
            <a:r>
              <a:rPr lang="ja-JP" altLang="en-US" sz="2000" dirty="0"/>
              <a:t>制限時間内</a:t>
            </a:r>
            <a:r>
              <a:rPr lang="ja-JP" altLang="en-US" sz="2000" dirty="0" smtClean="0"/>
              <a:t>に受験してください（</a:t>
            </a:r>
            <a:r>
              <a:rPr lang="en-US" altLang="ja-JP" sz="2000" dirty="0" smtClean="0"/>
              <a:t>60</a:t>
            </a:r>
            <a:r>
              <a:rPr lang="ja-JP" altLang="en-US" sz="2000" dirty="0" smtClean="0"/>
              <a:t>分間です）</a:t>
            </a:r>
            <a:endParaRPr lang="ja-JP" altLang="en-US" sz="2000" dirty="0"/>
          </a:p>
          <a:p>
            <a:pPr>
              <a:buNone/>
              <a:defRPr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ご自身</a:t>
            </a:r>
            <a:r>
              <a:rPr lang="ja-JP" altLang="en-US" sz="2000" dirty="0"/>
              <a:t>で検索・書物を見ての解答も可とします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>
              <a:buNone/>
              <a:defRPr/>
            </a:pPr>
            <a:endParaRPr lang="en-US" altLang="ja-JP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ja-JP" altLang="en-US" sz="2000" dirty="0" smtClean="0"/>
              <a:t>　</a:t>
            </a:r>
            <a:endParaRPr lang="en-US" altLang="ja-JP" sz="2000" dirty="0" smtClean="0"/>
          </a:p>
          <a:p>
            <a:pPr>
              <a:buFont typeface="Wingdings" panose="05000000000000000000" pitchFamily="2" charset="2"/>
              <a:buNone/>
            </a:pPr>
            <a:endParaRPr lang="ja-JP" altLang="en-US" sz="2000" dirty="0" smtClean="0"/>
          </a:p>
        </p:txBody>
      </p:sp>
      <p:sp>
        <p:nvSpPr>
          <p:cNvPr id="15364" name="日付プレースホル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n"/>
              <a:defRPr kumimoji="1" sz="3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Char char="–"/>
              <a:defRPr kumimoji="1" sz="26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Monotype Sorts"/>
              <a:buChar char="n"/>
              <a:defRPr kumimoji="1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80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Print </a:t>
            </a:r>
            <a:fld id="{93CB5699-93A0-4267-A8AC-2751E4AA72B7}" type="datetime8">
              <a:rPr lang="ja-JP" altLang="en-US" sz="80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16/4/6 14時32分</a:t>
            </a:fld>
            <a:r>
              <a:rPr lang="en-US" altLang="ja-JP" sz="80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3284984"/>
            <a:ext cx="3400425" cy="3009900"/>
          </a:xfrm>
          <a:prstGeom prst="rect">
            <a:avLst/>
          </a:prstGeom>
        </p:spPr>
      </p:pic>
      <p:sp>
        <p:nvSpPr>
          <p:cNvPr id="7" name="コンテンツ プレースホルダ 2"/>
          <p:cNvSpPr txBox="1">
            <a:spLocks/>
          </p:cNvSpPr>
          <p:nvPr/>
        </p:nvSpPr>
        <p:spPr bwMode="gray">
          <a:xfrm>
            <a:off x="250825" y="5445224"/>
            <a:ext cx="5185272" cy="84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  <a:defRPr kumimoji="1" sz="3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6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Monotype Sorts"/>
              <a:buChar char="n"/>
              <a:defRPr kumimoji="1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ja-JP" altLang="en-US" sz="2000" kern="0" dirty="0" smtClean="0"/>
              <a:t>■受験結果（点数）は、</a:t>
            </a:r>
            <a:endParaRPr lang="en-US" altLang="ja-JP" sz="2000" kern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ja-JP" altLang="en-US" sz="2000" kern="0" dirty="0"/>
              <a:t>　</a:t>
            </a:r>
            <a:r>
              <a:rPr lang="en-US" altLang="ja-JP" sz="2000" kern="0" dirty="0" smtClean="0"/>
              <a:t>4/11</a:t>
            </a:r>
            <a:r>
              <a:rPr lang="ja-JP" altLang="en-US" sz="2000" kern="0" dirty="0" smtClean="0"/>
              <a:t>週に個別メールでお送りします。</a:t>
            </a:r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 bwMode="gray">
          <a:xfrm>
            <a:off x="250825" y="3602034"/>
            <a:ext cx="5185272" cy="166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  <a:defRPr kumimoji="1" sz="3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6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Monotype Sorts"/>
              <a:buChar char="n"/>
              <a:defRPr kumimoji="1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ja-JP" altLang="en-US" sz="2000" kern="0" dirty="0" smtClean="0"/>
              <a:t>■注意！！</a:t>
            </a:r>
            <a:r>
              <a:rPr lang="ja-JP" altLang="en-US" sz="2000" kern="0" dirty="0"/>
              <a:t>　</a:t>
            </a:r>
            <a:endParaRPr lang="en-US" altLang="ja-JP" sz="2000" kern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ja-JP" altLang="en-US" sz="2000" kern="0" dirty="0"/>
              <a:t>　途中</a:t>
            </a:r>
            <a:r>
              <a:rPr lang="ja-JP" altLang="en-US" sz="2000" kern="0" dirty="0" smtClean="0"/>
              <a:t>でやめた場合は採点されず、再受験</a:t>
            </a:r>
            <a:endParaRPr lang="en-US" altLang="ja-JP" sz="2000" kern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ja-JP" altLang="en-US" sz="2000" kern="0" dirty="0"/>
              <a:t>　</a:t>
            </a:r>
            <a:r>
              <a:rPr lang="ja-JP" altLang="en-US" sz="2000" kern="0" dirty="0" smtClean="0"/>
              <a:t>になるので最後の問題までやること！</a:t>
            </a:r>
            <a:endParaRPr lang="en-US" altLang="ja-JP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7180816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中期システム基盤検討">
  <a:themeElements>
    <a:clrScheme name="エコロジー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中期システム基盤検討">
      <a:majorFont>
        <a:latin typeface="HGS創英角ｺﾞｼｯｸUB"/>
        <a:ea typeface="HGS創英角ｺﾞｼｯｸUB"/>
        <a:cs typeface=""/>
      </a:majorFont>
      <a:minorFont>
        <a:latin typeface="HGS創英角ｺﾞｼｯｸUB"/>
        <a:ea typeface="HGS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S創英角ｺﾞｼｯｸUB" pitchFamily="50" charset="-128"/>
            <a:ea typeface="HGS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S創英角ｺﾞｼｯｸUB" pitchFamily="50" charset="-128"/>
            <a:ea typeface="HGS創英角ｺﾞｼｯｸUB" pitchFamily="50" charset="-128"/>
          </a:defRPr>
        </a:defPPr>
      </a:lstStyle>
    </a:lnDef>
  </a:objectDefaults>
  <a:extraClrSchemeLst>
    <a:extraClrScheme>
      <a:clrScheme name="中期システム基盤検討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期システム基盤検討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期システム基盤検討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TRNリニューアル-インフラ構成検討資料</Template>
  <TotalTime>51755</TotalTime>
  <Words>32</Words>
  <Application>Microsoft Office PowerPoint</Application>
  <PresentationFormat>画面に合わせる (4:3)</PresentationFormat>
  <Paragraphs>17</Paragraphs>
  <Slides>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AvantGarde</vt:lpstr>
      <vt:lpstr>HGS創英角ｺﾞｼｯｸUB</vt:lpstr>
      <vt:lpstr>Monotype Sorts</vt:lpstr>
      <vt:lpstr>ＭＳ Ｐゴシック</vt:lpstr>
      <vt:lpstr>ＭＳ Ｐ明朝</vt:lpstr>
      <vt:lpstr>メイリオ</vt:lpstr>
      <vt:lpstr>Times New Roman</vt:lpstr>
      <vt:lpstr>Wingdings</vt:lpstr>
      <vt:lpstr>中期システム基盤検討</vt:lpstr>
      <vt:lpstr>プレゼンテーション</vt:lpstr>
      <vt:lpstr>プログラミングテスト（Java）受験について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井原　優子</dc:creator>
  <cp:lastModifiedBy>新居　航平</cp:lastModifiedBy>
  <cp:revision>938</cp:revision>
  <dcterms:created xsi:type="dcterms:W3CDTF">2007-03-28T11:10:46Z</dcterms:created>
  <dcterms:modified xsi:type="dcterms:W3CDTF">2016-04-06T05:32:57Z</dcterms:modified>
</cp:coreProperties>
</file>