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8"/>
  </p:notesMasterIdLst>
  <p:handoutMasterIdLst>
    <p:handoutMasterId r:id="rId29"/>
  </p:handoutMasterIdLst>
  <p:sldIdLst>
    <p:sldId id="276" r:id="rId3"/>
    <p:sldId id="368" r:id="rId4"/>
    <p:sldId id="385" r:id="rId5"/>
    <p:sldId id="395" r:id="rId6"/>
    <p:sldId id="386" r:id="rId7"/>
    <p:sldId id="394" r:id="rId8"/>
    <p:sldId id="389" r:id="rId9"/>
    <p:sldId id="396" r:id="rId10"/>
    <p:sldId id="393" r:id="rId11"/>
    <p:sldId id="387" r:id="rId12"/>
    <p:sldId id="407" r:id="rId13"/>
    <p:sldId id="390" r:id="rId14"/>
    <p:sldId id="392" r:id="rId15"/>
    <p:sldId id="399" r:id="rId16"/>
    <p:sldId id="403" r:id="rId17"/>
    <p:sldId id="401" r:id="rId18"/>
    <p:sldId id="404" r:id="rId19"/>
    <p:sldId id="405" r:id="rId20"/>
    <p:sldId id="406" r:id="rId21"/>
    <p:sldId id="400" r:id="rId22"/>
    <p:sldId id="410" r:id="rId23"/>
    <p:sldId id="388" r:id="rId24"/>
    <p:sldId id="408" r:id="rId25"/>
    <p:sldId id="409" r:id="rId26"/>
    <p:sldId id="370" r:id="rId27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3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89" userDrawn="1">
          <p15:clr>
            <a:srgbClr val="A4A3A4"/>
          </p15:clr>
        </p15:guide>
        <p15:guide id="4" pos="438" userDrawn="1">
          <p15:clr>
            <a:srgbClr val="A4A3A4"/>
          </p15:clr>
        </p15:guide>
        <p15:guide id="5" pos="4838" userDrawn="1">
          <p15:clr>
            <a:srgbClr val="A4A3A4"/>
          </p15:clr>
        </p15:guide>
        <p15:guide id="6" pos="98" userDrawn="1">
          <p15:clr>
            <a:srgbClr val="A4A3A4"/>
          </p15:clr>
        </p15:guide>
        <p15:guide id="7" orient="horz" pos="663" userDrawn="1">
          <p15:clr>
            <a:srgbClr val="A4A3A4"/>
          </p15:clr>
        </p15:guide>
        <p15:guide id="8" orient="horz" pos="1593" userDrawn="1">
          <p15:clr>
            <a:srgbClr val="A4A3A4"/>
          </p15:clr>
        </p15:guide>
        <p15:guide id="9" pos="71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00B0E1"/>
    <a:srgbClr val="01AFE1"/>
    <a:srgbClr val="808080"/>
    <a:srgbClr val="003E80"/>
    <a:srgbClr val="00BAFF"/>
    <a:srgbClr val="1AC1FF"/>
    <a:srgbClr val="BBB9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6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114" y="204"/>
      </p:cViewPr>
      <p:guideLst>
        <p:guide orient="horz" pos="1933"/>
        <p:guide pos="3840"/>
        <p:guide pos="189"/>
        <p:guide pos="438"/>
        <p:guide pos="4838"/>
        <p:guide pos="98"/>
        <p:guide orient="horz" pos="663"/>
        <p:guide orient="horz" pos="1593"/>
        <p:guide pos="71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738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E4C1F-0E34-485C-AF53-F3BF6CA5706C}" type="datetimeFigureOut">
              <a:rPr lang="ko-KR" altLang="en-US" smtClean="0"/>
              <a:t>2020-12-27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244745-7F17-4458-9F7F-67D273F553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5130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8D04EC-A3A3-4377-98FE-0060327C66E1}" type="datetimeFigureOut">
              <a:rPr lang="ko-KR" altLang="en-US" smtClean="0"/>
              <a:t>2020-12-27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0D1650-FF6A-4878-8D5C-CF6764931B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591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8113" y="1347788"/>
            <a:ext cx="6462712" cy="36369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퍼블리싱</a:t>
            </a:r>
            <a:r>
              <a:rPr lang="ko-KR" altLang="en-US" dirty="0"/>
              <a:t> 수정 결과는 수정 부위를 </a:t>
            </a:r>
            <a:r>
              <a:rPr lang="ko-KR" altLang="en-US" dirty="0" err="1"/>
              <a:t>주석처리하여</a:t>
            </a:r>
            <a:r>
              <a:rPr lang="ko-KR" altLang="en-US" dirty="0"/>
              <a:t> 전달</a:t>
            </a:r>
            <a:endParaRPr lang="en-US" altLang="ko-KR" dirty="0"/>
          </a:p>
          <a:p>
            <a:r>
              <a:rPr lang="en-US" altLang="ko-KR" dirty="0"/>
              <a:t>cud</a:t>
            </a:r>
            <a:r>
              <a:rPr lang="en-US" altLang="ko-KR" baseline="0" dirty="0"/>
              <a:t> </a:t>
            </a:r>
            <a:r>
              <a:rPr lang="ko-KR" altLang="en-US" baseline="0" dirty="0"/>
              <a:t>처리 전 화면 </a:t>
            </a:r>
            <a:r>
              <a:rPr lang="en-US" altLang="ko-KR" baseline="0" dirty="0" err="1"/>
              <a:t>btn</a:t>
            </a:r>
            <a:r>
              <a:rPr lang="ko-KR" altLang="en-US" baseline="0" dirty="0"/>
              <a:t> 클릭 시 확인 메시지 출력</a:t>
            </a:r>
            <a:r>
              <a:rPr lang="en-US" altLang="ko-KR" baseline="0" dirty="0"/>
              <a:t>(</a:t>
            </a:r>
            <a:r>
              <a:rPr lang="en-US" altLang="ko-KR" baseline="0" dirty="0" err="1"/>
              <a:t>btn</a:t>
            </a:r>
            <a:r>
              <a:rPr lang="ko-KR" altLang="en-US" baseline="0" dirty="0"/>
              <a:t>명을 기준으로 </a:t>
            </a:r>
            <a:r>
              <a:rPr lang="en-US" altLang="ko-KR" baseline="0" dirty="0"/>
              <a:t>[</a:t>
            </a:r>
            <a:r>
              <a:rPr lang="en-US" altLang="ko-KR" baseline="0" dirty="0" err="1"/>
              <a:t>btn</a:t>
            </a:r>
            <a:r>
              <a:rPr lang="ko-KR" altLang="en-US" baseline="0" dirty="0"/>
              <a:t>명</a:t>
            </a:r>
            <a:r>
              <a:rPr lang="en-US" altLang="ko-KR" baseline="0" dirty="0"/>
              <a:t>]</a:t>
            </a:r>
            <a:r>
              <a:rPr lang="ko-KR" altLang="en-US" baseline="0" dirty="0"/>
              <a:t>하시겠습니까</a:t>
            </a:r>
            <a:r>
              <a:rPr lang="en-US" altLang="ko-KR" baseline="0" dirty="0"/>
              <a:t>?)</a:t>
            </a:r>
          </a:p>
          <a:p>
            <a:r>
              <a:rPr lang="en-US" altLang="ko-KR" baseline="0" dirty="0"/>
              <a:t>cud </a:t>
            </a:r>
            <a:r>
              <a:rPr lang="ko-KR" altLang="en-US" baseline="0" dirty="0"/>
              <a:t>처리 후에는 처리 </a:t>
            </a:r>
            <a:r>
              <a:rPr lang="ko-KR" altLang="en-US" baseline="0" dirty="0" err="1"/>
              <a:t>성공시에는</a:t>
            </a:r>
            <a:r>
              <a:rPr lang="ko-KR" altLang="en-US" baseline="0" dirty="0"/>
              <a:t> 메시지 표시하지 않으며</a:t>
            </a:r>
            <a:r>
              <a:rPr lang="en-US" altLang="ko-KR" baseline="0" dirty="0"/>
              <a:t>, 7</a:t>
            </a:r>
            <a:r>
              <a:rPr lang="ko-KR" altLang="en-US" baseline="0" dirty="0"/>
              <a:t>월 말 이후 작업</a:t>
            </a:r>
            <a:endParaRPr lang="en-US" altLang="ko-KR" baseline="0" dirty="0"/>
          </a:p>
          <a:p>
            <a:r>
              <a:rPr lang="ko-KR" altLang="en-US" baseline="0" dirty="0" err="1"/>
              <a:t>밸리데이션</a:t>
            </a:r>
            <a:r>
              <a:rPr lang="ko-KR" altLang="en-US" baseline="0" dirty="0"/>
              <a:t> 체크에 메시지 표시 없음</a:t>
            </a:r>
            <a:r>
              <a:rPr lang="en-US" altLang="ko-KR" baseline="0" dirty="0"/>
              <a:t>. 7</a:t>
            </a:r>
            <a:r>
              <a:rPr lang="ko-KR" altLang="en-US" baseline="0" dirty="0"/>
              <a:t>월 말 이후 작업</a:t>
            </a:r>
            <a:endParaRPr lang="en-US" altLang="ko-KR" baseline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B0BBAF-04C7-4563-A9FB-227E2839E4E4}" type="slidenum">
              <a:rPr lang="en-US" smtClean="0">
                <a:solidFill>
                  <a:prstClr val="black"/>
                </a:solidFill>
                <a:latin typeface="Calibri"/>
              </a:rPr>
              <a:pPr>
                <a:defRPr/>
              </a:pPr>
              <a:t>1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7064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표지 1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14"/>
          <p:cNvSpPr>
            <a:spLocks noChangeArrowheads="1"/>
          </p:cNvSpPr>
          <p:nvPr/>
        </p:nvSpPr>
        <p:spPr bwMode="auto">
          <a:xfrm>
            <a:off x="0" y="-1"/>
            <a:ext cx="12192000" cy="6858001"/>
          </a:xfrm>
          <a:prstGeom prst="rect">
            <a:avLst/>
          </a:prstGeom>
          <a:gradFill rotWithShape="1">
            <a:gsLst>
              <a:gs pos="0">
                <a:srgbClr val="09264A"/>
              </a:gs>
              <a:gs pos="16000">
                <a:srgbClr val="09264A"/>
              </a:gs>
              <a:gs pos="100000">
                <a:srgbClr val="0070C0"/>
              </a:gs>
            </a:gsLst>
            <a:lin ang="18900000" scaled="1"/>
          </a:gradFill>
          <a:ln>
            <a:noFill/>
          </a:ln>
          <a:effectLst>
            <a:outerShdw blurRad="50800" dist="38100" dir="2700000" algn="tl" rotWithShape="0">
              <a:srgbClr val="80808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z="1477" dirty="0">
              <a:solidFill>
                <a:srgbClr val="000000"/>
              </a:solidFill>
            </a:endParaRPr>
          </a:p>
        </p:txBody>
      </p: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969451" y="1219375"/>
            <a:ext cx="4718196" cy="3316129"/>
            <a:chOff x="787400" y="1219200"/>
            <a:chExt cx="3834000" cy="3316497"/>
          </a:xfrm>
        </p:grpSpPr>
        <p:sp>
          <p:nvSpPr>
            <p:cNvPr id="13" name="Freeform 13"/>
            <p:cNvSpPr/>
            <p:nvPr/>
          </p:nvSpPr>
          <p:spPr>
            <a:xfrm>
              <a:off x="787120" y="1219041"/>
              <a:ext cx="3834280" cy="230214"/>
            </a:xfrm>
            <a:custGeom>
              <a:avLst/>
              <a:gdLst>
                <a:gd name="connsiteX0" fmla="*/ 0 w 3679825"/>
                <a:gd name="connsiteY0" fmla="*/ 158750 h 158750"/>
                <a:gd name="connsiteX1" fmla="*/ 0 w 3679825"/>
                <a:gd name="connsiteY1" fmla="*/ 0 h 158750"/>
                <a:gd name="connsiteX2" fmla="*/ 3679825 w 3679825"/>
                <a:gd name="connsiteY2" fmla="*/ 0 h 158750"/>
                <a:gd name="connsiteX3" fmla="*/ 3679825 w 3679825"/>
                <a:gd name="connsiteY3" fmla="*/ 158750 h 15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79825" h="158750">
                  <a:moveTo>
                    <a:pt x="0" y="158750"/>
                  </a:moveTo>
                  <a:lnTo>
                    <a:pt x="0" y="0"/>
                  </a:lnTo>
                  <a:lnTo>
                    <a:pt x="3679825" y="0"/>
                  </a:lnTo>
                  <a:lnTo>
                    <a:pt x="3679825" y="158750"/>
                  </a:lnTo>
                </a:path>
              </a:pathLst>
            </a:custGeom>
            <a:ln w="155575" cap="flat" cmpd="sng" algn="ctr">
              <a:solidFill>
                <a:srgbClr val="3399F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63" dirty="0">
                <a:solidFill>
                  <a:prstClr val="black"/>
                </a:solidFill>
              </a:endParaRPr>
            </a:p>
          </p:txBody>
        </p:sp>
        <p:sp>
          <p:nvSpPr>
            <p:cNvPr id="14" name="Freeform 17"/>
            <p:cNvSpPr/>
            <p:nvPr/>
          </p:nvSpPr>
          <p:spPr>
            <a:xfrm rot="10800000">
              <a:off x="787120" y="4305483"/>
              <a:ext cx="3834280" cy="230214"/>
            </a:xfrm>
            <a:custGeom>
              <a:avLst/>
              <a:gdLst>
                <a:gd name="connsiteX0" fmla="*/ 0 w 3679825"/>
                <a:gd name="connsiteY0" fmla="*/ 158750 h 158750"/>
                <a:gd name="connsiteX1" fmla="*/ 0 w 3679825"/>
                <a:gd name="connsiteY1" fmla="*/ 0 h 158750"/>
                <a:gd name="connsiteX2" fmla="*/ 3679825 w 3679825"/>
                <a:gd name="connsiteY2" fmla="*/ 0 h 158750"/>
                <a:gd name="connsiteX3" fmla="*/ 3679825 w 3679825"/>
                <a:gd name="connsiteY3" fmla="*/ 158750 h 15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79825" h="158750">
                  <a:moveTo>
                    <a:pt x="0" y="158750"/>
                  </a:moveTo>
                  <a:lnTo>
                    <a:pt x="0" y="0"/>
                  </a:lnTo>
                  <a:lnTo>
                    <a:pt x="3679825" y="0"/>
                  </a:lnTo>
                  <a:lnTo>
                    <a:pt x="3679825" y="158750"/>
                  </a:lnTo>
                </a:path>
              </a:pathLst>
            </a:custGeom>
            <a:ln w="155575" cap="flat" cmpd="sng" algn="ctr">
              <a:solidFill>
                <a:srgbClr val="3399F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63" dirty="0">
                <a:solidFill>
                  <a:prstClr val="black"/>
                </a:solidFill>
              </a:endParaRPr>
            </a:p>
          </p:txBody>
        </p:sp>
      </p:grpSp>
      <p:sp>
        <p:nvSpPr>
          <p:cNvPr id="28" name="내용 개체 틀 27"/>
          <p:cNvSpPr>
            <a:spLocks noGrp="1"/>
          </p:cNvSpPr>
          <p:nvPr>
            <p:ph sz="quarter" idx="14"/>
          </p:nvPr>
        </p:nvSpPr>
        <p:spPr>
          <a:xfrm>
            <a:off x="1087395" y="1600151"/>
            <a:ext cx="4506097" cy="2601146"/>
          </a:xfrm>
        </p:spPr>
        <p:txBody>
          <a:bodyPr lIns="0">
            <a:noAutofit/>
          </a:bodyPr>
          <a:lstStyle>
            <a:lvl1pPr marL="0" indent="0">
              <a:buNone/>
              <a:defRPr sz="3047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4462" y="6154507"/>
            <a:ext cx="1156538" cy="39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037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99F7E-0940-47CD-8F05-AD3C278D2378}" type="datetimeFigureOut">
              <a:rPr lang="ko-KR" altLang="en-US" smtClean="0"/>
              <a:t>2020-12-27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38CA-032A-429D-A8CF-F61D587E0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159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99F7E-0940-47CD-8F05-AD3C278D2378}" type="datetimeFigureOut">
              <a:rPr lang="ko-KR" altLang="en-US" smtClean="0"/>
              <a:t>2020-12-27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38CA-032A-429D-A8CF-F61D587E0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78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99F7E-0940-47CD-8F05-AD3C278D2378}" type="datetimeFigureOut">
              <a:rPr lang="ko-KR" altLang="en-US" smtClean="0"/>
              <a:t>2020-12-27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38CA-032A-429D-A8CF-F61D587E0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591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99F7E-0940-47CD-8F05-AD3C278D2378}" type="datetimeFigureOut">
              <a:rPr lang="ko-KR" altLang="en-US" smtClean="0"/>
              <a:t>2020-12-27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38CA-032A-429D-A8CF-F61D587E0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601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99F7E-0940-47CD-8F05-AD3C278D2378}" type="datetimeFigureOut">
              <a:rPr lang="ko-KR" altLang="en-US" smtClean="0"/>
              <a:t>2020-12-27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38CA-032A-429D-A8CF-F61D587E0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0734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99F7E-0940-47CD-8F05-AD3C278D2378}" type="datetimeFigureOut">
              <a:rPr lang="ko-KR" altLang="en-US" smtClean="0"/>
              <a:t>2020-12-27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38CA-032A-429D-A8CF-F61D587E0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1027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표지 2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12"/>
          <p:cNvGrpSpPr>
            <a:grpSpLocks/>
          </p:cNvGrpSpPr>
          <p:nvPr userDrawn="1"/>
        </p:nvGrpSpPr>
        <p:grpSpPr bwMode="auto">
          <a:xfrm>
            <a:off x="0" y="8"/>
            <a:ext cx="12192000" cy="6857992"/>
            <a:chOff x="0" y="0"/>
            <a:chExt cx="9906000" cy="6857992"/>
          </a:xfrm>
        </p:grpSpPr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992188" y="6432550"/>
              <a:ext cx="4608512" cy="220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맑은 고딕" pitchFamily="50" charset="-127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맑은 고딕" pitchFamily="50" charset="-127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맑은 고딕" pitchFamily="50" charset="-127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맑은 고딕" pitchFamily="50" charset="-127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맑은 고딕" pitchFamily="50" charset="-127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맑은 고딕" pitchFamily="50" charset="-127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맑은 고딕" pitchFamily="50" charset="-127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맑은 고딕" pitchFamily="50" charset="-127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맑은 고딕" pitchFamily="50" charset="-127"/>
                  <a:ea typeface="MS PGothic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ko-KR" sz="831" dirty="0">
                  <a:solidFill>
                    <a:srgbClr val="000000"/>
                  </a:solidFill>
                  <a:ea typeface="맑은 고딕" pitchFamily="50" charset="-127"/>
                </a:rPr>
                <a:t>Copyright © 2019 </a:t>
              </a:r>
              <a:r>
                <a:rPr lang="en-US" altLang="ko-KR" sz="831" dirty="0" err="1">
                  <a:solidFill>
                    <a:srgbClr val="000000"/>
                  </a:solidFill>
                  <a:ea typeface="맑은 고딕" pitchFamily="50" charset="-127"/>
                </a:rPr>
                <a:t>VisangCo</a:t>
              </a:r>
              <a:r>
                <a:rPr lang="en-US" altLang="ko-KR" sz="831" dirty="0">
                  <a:solidFill>
                    <a:srgbClr val="000000"/>
                  </a:solidFill>
                  <a:ea typeface="맑은 고딕" pitchFamily="50" charset="-127"/>
                </a:rPr>
                <a:t>., Ltd. All rights reserved   |  Confidential  </a:t>
              </a:r>
            </a:p>
          </p:txBody>
        </p:sp>
        <p:sp>
          <p:nvSpPr>
            <p:cNvPr id="8" name="직사각형 14"/>
            <p:cNvSpPr>
              <a:spLocks noChangeArrowheads="1"/>
            </p:cNvSpPr>
            <p:nvPr userDrawn="1"/>
          </p:nvSpPr>
          <p:spPr bwMode="auto">
            <a:xfrm>
              <a:off x="0" y="0"/>
              <a:ext cx="9906000" cy="6857992"/>
            </a:xfrm>
            <a:prstGeom prst="rect">
              <a:avLst/>
            </a:prstGeom>
            <a:gradFill rotWithShape="1">
              <a:gsLst>
                <a:gs pos="0">
                  <a:srgbClr val="09264A"/>
                </a:gs>
                <a:gs pos="16000">
                  <a:srgbClr val="09264A"/>
                </a:gs>
                <a:gs pos="100000">
                  <a:srgbClr val="0070C0"/>
                </a:gs>
              </a:gsLst>
              <a:lin ang="18900000" scaled="1"/>
            </a:gradFill>
            <a:ln>
              <a:noFill/>
            </a:ln>
            <a:effectLst>
              <a:outerShdw blurRad="50800" dist="38100" dir="2700000" algn="tl" rotWithShape="0">
                <a:srgbClr val="808080">
                  <a:alpha val="39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en-US" sz="1477" dirty="0">
                <a:solidFill>
                  <a:srgbClr val="000000"/>
                </a:solidFill>
              </a:endParaRPr>
            </a:p>
          </p:txBody>
        </p:sp>
      </p:grpSp>
      <p:sp>
        <p:nvSpPr>
          <p:cNvPr id="28" name="내용 개체 틀 27"/>
          <p:cNvSpPr>
            <a:spLocks noGrp="1"/>
          </p:cNvSpPr>
          <p:nvPr>
            <p:ph sz="quarter" idx="14"/>
          </p:nvPr>
        </p:nvSpPr>
        <p:spPr>
          <a:xfrm>
            <a:off x="1509941" y="2736973"/>
            <a:ext cx="9174538" cy="792162"/>
          </a:xfrm>
        </p:spPr>
        <p:txBody>
          <a:bodyPr lIns="0">
            <a:noAutofit/>
          </a:bodyPr>
          <a:lstStyle>
            <a:lvl1pPr marL="0" indent="0">
              <a:buNone/>
              <a:defRPr sz="3231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pic>
        <p:nvPicPr>
          <p:cNvPr id="16" name="그림 1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37565" b="-8187"/>
          <a:stretch/>
        </p:blipFill>
        <p:spPr>
          <a:xfrm>
            <a:off x="11384225" y="6532735"/>
            <a:ext cx="594853" cy="279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37445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7392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0303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개체 틀 6"/>
          <p:cNvSpPr>
            <a:spLocks noGrp="1"/>
          </p:cNvSpPr>
          <p:nvPr>
            <p:ph type="title"/>
          </p:nvPr>
        </p:nvSpPr>
        <p:spPr bwMode="auto">
          <a:xfrm>
            <a:off x="7898385" y="132816"/>
            <a:ext cx="4056843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3" tIns="45717" rIns="91433" bIns="4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4" name="텍스트 개체 틀 7"/>
          <p:cNvSpPr>
            <a:spLocks noGrp="1"/>
          </p:cNvSpPr>
          <p:nvPr>
            <p:ph idx="1"/>
          </p:nvPr>
        </p:nvSpPr>
        <p:spPr bwMode="auto">
          <a:xfrm>
            <a:off x="3102661" y="388630"/>
            <a:ext cx="3347840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3" tIns="45717" rIns="91433" bIns="4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177783" y="6484938"/>
            <a:ext cx="11801295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179765" y="980728"/>
            <a:ext cx="9393231" cy="0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3103033" y="133350"/>
            <a:ext cx="3346451" cy="21590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7899403" y="388938"/>
            <a:ext cx="1674284" cy="215900"/>
          </a:xfrm>
        </p:spPr>
        <p:txBody>
          <a:bodyPr/>
          <a:lstStyle>
            <a:lvl2pPr marL="342858" indent="0">
              <a:buNone/>
              <a:defRPr/>
            </a:lvl2pPr>
          </a:lstStyle>
          <a:p>
            <a:pPr lvl="0"/>
            <a:r>
              <a:rPr lang="ko-KR" altLang="en-US" dirty="0"/>
              <a:t>마스터 텍스트 스타일을 편집</a:t>
            </a:r>
          </a:p>
        </p:txBody>
      </p:sp>
    </p:spTree>
    <p:extLst>
      <p:ext uri="{BB962C8B-B14F-4D97-AF65-F5344CB8AC3E}">
        <p14:creationId xmlns:p14="http://schemas.microsoft.com/office/powerpoint/2010/main" val="2193546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 1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14"/>
          <p:cNvSpPr>
            <a:spLocks noChangeArrowheads="1"/>
          </p:cNvSpPr>
          <p:nvPr/>
        </p:nvSpPr>
        <p:spPr bwMode="auto">
          <a:xfrm>
            <a:off x="0" y="-1"/>
            <a:ext cx="12192000" cy="6858001"/>
          </a:xfrm>
          <a:prstGeom prst="rect">
            <a:avLst/>
          </a:prstGeom>
          <a:gradFill rotWithShape="1">
            <a:gsLst>
              <a:gs pos="0">
                <a:srgbClr val="09264A"/>
              </a:gs>
              <a:gs pos="16000">
                <a:srgbClr val="09264A"/>
              </a:gs>
              <a:gs pos="100000">
                <a:srgbClr val="0070C0"/>
              </a:gs>
            </a:gsLst>
            <a:lin ang="18900000" scaled="1"/>
          </a:gradFill>
          <a:ln>
            <a:noFill/>
          </a:ln>
          <a:effectLst>
            <a:outerShdw blurRad="50800" dist="38100" dir="2700000" algn="tl" rotWithShape="0">
              <a:srgbClr val="80808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z="1477" dirty="0">
              <a:solidFill>
                <a:srgbClr val="000000"/>
              </a:solidFill>
            </a:endParaRPr>
          </a:p>
        </p:txBody>
      </p: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969451" y="1219375"/>
            <a:ext cx="4718196" cy="3316129"/>
            <a:chOff x="787400" y="1219200"/>
            <a:chExt cx="3834000" cy="3316497"/>
          </a:xfrm>
        </p:grpSpPr>
        <p:sp>
          <p:nvSpPr>
            <p:cNvPr id="13" name="Freeform 13"/>
            <p:cNvSpPr/>
            <p:nvPr/>
          </p:nvSpPr>
          <p:spPr>
            <a:xfrm>
              <a:off x="787120" y="1219041"/>
              <a:ext cx="3834280" cy="230214"/>
            </a:xfrm>
            <a:custGeom>
              <a:avLst/>
              <a:gdLst>
                <a:gd name="connsiteX0" fmla="*/ 0 w 3679825"/>
                <a:gd name="connsiteY0" fmla="*/ 158750 h 158750"/>
                <a:gd name="connsiteX1" fmla="*/ 0 w 3679825"/>
                <a:gd name="connsiteY1" fmla="*/ 0 h 158750"/>
                <a:gd name="connsiteX2" fmla="*/ 3679825 w 3679825"/>
                <a:gd name="connsiteY2" fmla="*/ 0 h 158750"/>
                <a:gd name="connsiteX3" fmla="*/ 3679825 w 3679825"/>
                <a:gd name="connsiteY3" fmla="*/ 158750 h 15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79825" h="158750">
                  <a:moveTo>
                    <a:pt x="0" y="158750"/>
                  </a:moveTo>
                  <a:lnTo>
                    <a:pt x="0" y="0"/>
                  </a:lnTo>
                  <a:lnTo>
                    <a:pt x="3679825" y="0"/>
                  </a:lnTo>
                  <a:lnTo>
                    <a:pt x="3679825" y="158750"/>
                  </a:lnTo>
                </a:path>
              </a:pathLst>
            </a:custGeom>
            <a:ln w="155575" cap="flat" cmpd="sng" algn="ctr">
              <a:solidFill>
                <a:srgbClr val="3399F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63" dirty="0">
                <a:solidFill>
                  <a:prstClr val="black"/>
                </a:solidFill>
              </a:endParaRPr>
            </a:p>
          </p:txBody>
        </p:sp>
        <p:sp>
          <p:nvSpPr>
            <p:cNvPr id="14" name="Freeform 17"/>
            <p:cNvSpPr/>
            <p:nvPr/>
          </p:nvSpPr>
          <p:spPr>
            <a:xfrm rot="10800000">
              <a:off x="787120" y="4305483"/>
              <a:ext cx="3834280" cy="230214"/>
            </a:xfrm>
            <a:custGeom>
              <a:avLst/>
              <a:gdLst>
                <a:gd name="connsiteX0" fmla="*/ 0 w 3679825"/>
                <a:gd name="connsiteY0" fmla="*/ 158750 h 158750"/>
                <a:gd name="connsiteX1" fmla="*/ 0 w 3679825"/>
                <a:gd name="connsiteY1" fmla="*/ 0 h 158750"/>
                <a:gd name="connsiteX2" fmla="*/ 3679825 w 3679825"/>
                <a:gd name="connsiteY2" fmla="*/ 0 h 158750"/>
                <a:gd name="connsiteX3" fmla="*/ 3679825 w 3679825"/>
                <a:gd name="connsiteY3" fmla="*/ 158750 h 15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79825" h="158750">
                  <a:moveTo>
                    <a:pt x="0" y="158750"/>
                  </a:moveTo>
                  <a:lnTo>
                    <a:pt x="0" y="0"/>
                  </a:lnTo>
                  <a:lnTo>
                    <a:pt x="3679825" y="0"/>
                  </a:lnTo>
                  <a:lnTo>
                    <a:pt x="3679825" y="158750"/>
                  </a:lnTo>
                </a:path>
              </a:pathLst>
            </a:custGeom>
            <a:ln w="155575" cap="flat" cmpd="sng" algn="ctr">
              <a:solidFill>
                <a:srgbClr val="3399F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63" dirty="0">
                <a:solidFill>
                  <a:prstClr val="black"/>
                </a:solidFill>
              </a:endParaRPr>
            </a:p>
          </p:txBody>
        </p:sp>
      </p:grp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21612" y="5026274"/>
            <a:ext cx="4583264" cy="346959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lang="ko-KR" altLang="en-US" sz="1292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22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4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6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8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10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2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41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6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26" name="내용 개체 틀 25"/>
          <p:cNvSpPr>
            <a:spLocks noGrp="1"/>
          </p:cNvSpPr>
          <p:nvPr>
            <p:ph sz="quarter" idx="13"/>
          </p:nvPr>
        </p:nvSpPr>
        <p:spPr>
          <a:xfrm>
            <a:off x="1221615" y="5347816"/>
            <a:ext cx="4583264" cy="889472"/>
          </a:xfrm>
        </p:spPr>
        <p:txBody>
          <a:bodyPr lIns="0"/>
          <a:lstStyle>
            <a:lvl1pPr marL="0" indent="0">
              <a:buNone/>
              <a:defRPr sz="1385" b="1">
                <a:solidFill>
                  <a:schemeClr val="bg1"/>
                </a:solidFill>
              </a:defRPr>
            </a:lvl1pPr>
            <a:lvl2pPr>
              <a:defRPr>
                <a:solidFill>
                  <a:srgbClr val="7F7F7F"/>
                </a:solidFill>
              </a:defRPr>
            </a:lvl2pPr>
            <a:lvl3pPr>
              <a:defRPr>
                <a:solidFill>
                  <a:srgbClr val="7F7F7F"/>
                </a:solidFill>
              </a:defRPr>
            </a:lvl3pPr>
            <a:lvl4pPr>
              <a:defRPr>
                <a:solidFill>
                  <a:srgbClr val="7F7F7F"/>
                </a:solidFill>
              </a:defRPr>
            </a:lvl4pPr>
            <a:lvl5pPr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8" name="내용 개체 틀 27"/>
          <p:cNvSpPr>
            <a:spLocks noGrp="1"/>
          </p:cNvSpPr>
          <p:nvPr>
            <p:ph sz="quarter" idx="14"/>
          </p:nvPr>
        </p:nvSpPr>
        <p:spPr>
          <a:xfrm>
            <a:off x="1221623" y="1600151"/>
            <a:ext cx="4583265" cy="792162"/>
          </a:xfrm>
        </p:spPr>
        <p:txBody>
          <a:bodyPr lIns="0">
            <a:noAutofit/>
          </a:bodyPr>
          <a:lstStyle>
            <a:lvl1pPr marL="0" indent="0">
              <a:buNone/>
              <a:defRPr sz="3047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30" name="내용 개체 틀 29"/>
          <p:cNvSpPr>
            <a:spLocks noGrp="1"/>
          </p:cNvSpPr>
          <p:nvPr>
            <p:ph sz="quarter" idx="15"/>
          </p:nvPr>
        </p:nvSpPr>
        <p:spPr>
          <a:xfrm>
            <a:off x="1221623" y="3094162"/>
            <a:ext cx="4583265" cy="576262"/>
          </a:xfrm>
        </p:spPr>
        <p:txBody>
          <a:bodyPr lIns="0">
            <a:no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>
              <a:defRPr sz="2585">
                <a:solidFill>
                  <a:srgbClr val="7F7F7F"/>
                </a:solidFill>
              </a:defRPr>
            </a:lvl2pPr>
            <a:lvl3pPr>
              <a:defRPr sz="2585">
                <a:solidFill>
                  <a:srgbClr val="7F7F7F"/>
                </a:solidFill>
              </a:defRPr>
            </a:lvl3pPr>
            <a:lvl4pPr>
              <a:defRPr sz="2585">
                <a:solidFill>
                  <a:srgbClr val="7F7F7F"/>
                </a:solidFill>
              </a:defRPr>
            </a:lvl4pPr>
            <a:lvl5pPr>
              <a:defRPr sz="2585">
                <a:solidFill>
                  <a:srgbClr val="7F7F7F"/>
                </a:solidFill>
              </a:defRPr>
            </a:lvl5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4462" y="6154507"/>
            <a:ext cx="1156538" cy="39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5657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개체 틀 6"/>
          <p:cNvSpPr>
            <a:spLocks noGrp="1"/>
          </p:cNvSpPr>
          <p:nvPr>
            <p:ph type="title"/>
          </p:nvPr>
        </p:nvSpPr>
        <p:spPr bwMode="auto">
          <a:xfrm>
            <a:off x="7898385" y="132816"/>
            <a:ext cx="4056843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3" tIns="45717" rIns="91433" bIns="4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4" name="텍스트 개체 틀 7"/>
          <p:cNvSpPr>
            <a:spLocks noGrp="1"/>
          </p:cNvSpPr>
          <p:nvPr>
            <p:ph idx="1"/>
          </p:nvPr>
        </p:nvSpPr>
        <p:spPr bwMode="auto">
          <a:xfrm>
            <a:off x="3102661" y="388630"/>
            <a:ext cx="3347840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3" tIns="45717" rIns="91433" bIns="4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177783" y="6484938"/>
            <a:ext cx="11801295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179765" y="980728"/>
            <a:ext cx="9393231" cy="0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3103033" y="133350"/>
            <a:ext cx="3346451" cy="21590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7899403" y="388938"/>
            <a:ext cx="1674284" cy="215900"/>
          </a:xfrm>
        </p:spPr>
        <p:txBody>
          <a:bodyPr/>
          <a:lstStyle>
            <a:lvl2pPr marL="342858" indent="0">
              <a:buNone/>
              <a:defRPr/>
            </a:lvl2pPr>
          </a:lstStyle>
          <a:p>
            <a:pPr lvl="0"/>
            <a:r>
              <a:rPr lang="ko-KR" altLang="en-US" dirty="0"/>
              <a:t>마스터 텍스트 스타일을 편집</a:t>
            </a:r>
          </a:p>
        </p:txBody>
      </p:sp>
    </p:spTree>
    <p:extLst>
      <p:ext uri="{BB962C8B-B14F-4D97-AF65-F5344CB8AC3E}">
        <p14:creationId xmlns:p14="http://schemas.microsoft.com/office/powerpoint/2010/main" val="10837832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개체 틀 6"/>
          <p:cNvSpPr>
            <a:spLocks noGrp="1"/>
          </p:cNvSpPr>
          <p:nvPr>
            <p:ph type="title"/>
          </p:nvPr>
        </p:nvSpPr>
        <p:spPr bwMode="auto">
          <a:xfrm>
            <a:off x="7898385" y="132816"/>
            <a:ext cx="4056843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3" tIns="45717" rIns="91433" bIns="4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4" name="텍스트 개체 틀 7"/>
          <p:cNvSpPr>
            <a:spLocks noGrp="1"/>
          </p:cNvSpPr>
          <p:nvPr>
            <p:ph idx="1"/>
          </p:nvPr>
        </p:nvSpPr>
        <p:spPr bwMode="auto">
          <a:xfrm>
            <a:off x="3102661" y="388630"/>
            <a:ext cx="3347840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3" tIns="45717" rIns="91433" bIns="45717" numCol="1" anchor="ctr" anchorCtr="0" compatLnSpc="1">
            <a:prstTxWarp prst="textNoShape">
              <a:avLst/>
            </a:prstTxWarp>
          </a:bodyPr>
          <a:lstStyle>
            <a:lvl1pPr>
              <a:defRPr sz="601"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177783" y="6484938"/>
            <a:ext cx="11801295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6469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 1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14"/>
          <p:cNvSpPr>
            <a:spLocks noChangeArrowheads="1"/>
          </p:cNvSpPr>
          <p:nvPr/>
        </p:nvSpPr>
        <p:spPr bwMode="auto">
          <a:xfrm>
            <a:off x="0" y="-1"/>
            <a:ext cx="12192000" cy="6858001"/>
          </a:xfrm>
          <a:prstGeom prst="rect">
            <a:avLst/>
          </a:prstGeom>
          <a:gradFill rotWithShape="1">
            <a:gsLst>
              <a:gs pos="0">
                <a:srgbClr val="09264A"/>
              </a:gs>
              <a:gs pos="16000">
                <a:srgbClr val="09264A"/>
              </a:gs>
              <a:gs pos="100000">
                <a:srgbClr val="0070C0"/>
              </a:gs>
            </a:gsLst>
            <a:lin ang="18900000" scaled="1"/>
          </a:gradFill>
          <a:ln>
            <a:noFill/>
          </a:ln>
          <a:effectLst>
            <a:outerShdw blurRad="50800" dist="38100" dir="2700000" algn="tl" rotWithShape="0">
              <a:srgbClr val="80808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z="1477" dirty="0">
              <a:solidFill>
                <a:srgbClr val="000000"/>
              </a:solidFill>
            </a:endParaRPr>
          </a:p>
        </p:txBody>
      </p: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969451" y="1219375"/>
            <a:ext cx="4718196" cy="3316129"/>
            <a:chOff x="787400" y="1219200"/>
            <a:chExt cx="3834000" cy="3316497"/>
          </a:xfrm>
        </p:grpSpPr>
        <p:sp>
          <p:nvSpPr>
            <p:cNvPr id="13" name="Freeform 13"/>
            <p:cNvSpPr/>
            <p:nvPr/>
          </p:nvSpPr>
          <p:spPr>
            <a:xfrm>
              <a:off x="787120" y="1219041"/>
              <a:ext cx="3834280" cy="230214"/>
            </a:xfrm>
            <a:custGeom>
              <a:avLst/>
              <a:gdLst>
                <a:gd name="connsiteX0" fmla="*/ 0 w 3679825"/>
                <a:gd name="connsiteY0" fmla="*/ 158750 h 158750"/>
                <a:gd name="connsiteX1" fmla="*/ 0 w 3679825"/>
                <a:gd name="connsiteY1" fmla="*/ 0 h 158750"/>
                <a:gd name="connsiteX2" fmla="*/ 3679825 w 3679825"/>
                <a:gd name="connsiteY2" fmla="*/ 0 h 158750"/>
                <a:gd name="connsiteX3" fmla="*/ 3679825 w 3679825"/>
                <a:gd name="connsiteY3" fmla="*/ 158750 h 15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79825" h="158750">
                  <a:moveTo>
                    <a:pt x="0" y="158750"/>
                  </a:moveTo>
                  <a:lnTo>
                    <a:pt x="0" y="0"/>
                  </a:lnTo>
                  <a:lnTo>
                    <a:pt x="3679825" y="0"/>
                  </a:lnTo>
                  <a:lnTo>
                    <a:pt x="3679825" y="158750"/>
                  </a:lnTo>
                </a:path>
              </a:pathLst>
            </a:custGeom>
            <a:ln w="155575" cap="flat" cmpd="sng" algn="ctr">
              <a:solidFill>
                <a:srgbClr val="3399F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63" dirty="0">
                <a:solidFill>
                  <a:prstClr val="black"/>
                </a:solidFill>
              </a:endParaRPr>
            </a:p>
          </p:txBody>
        </p:sp>
        <p:sp>
          <p:nvSpPr>
            <p:cNvPr id="14" name="Freeform 17"/>
            <p:cNvSpPr/>
            <p:nvPr/>
          </p:nvSpPr>
          <p:spPr>
            <a:xfrm rot="10800000">
              <a:off x="787120" y="4305483"/>
              <a:ext cx="3834280" cy="230214"/>
            </a:xfrm>
            <a:custGeom>
              <a:avLst/>
              <a:gdLst>
                <a:gd name="connsiteX0" fmla="*/ 0 w 3679825"/>
                <a:gd name="connsiteY0" fmla="*/ 158750 h 158750"/>
                <a:gd name="connsiteX1" fmla="*/ 0 w 3679825"/>
                <a:gd name="connsiteY1" fmla="*/ 0 h 158750"/>
                <a:gd name="connsiteX2" fmla="*/ 3679825 w 3679825"/>
                <a:gd name="connsiteY2" fmla="*/ 0 h 158750"/>
                <a:gd name="connsiteX3" fmla="*/ 3679825 w 3679825"/>
                <a:gd name="connsiteY3" fmla="*/ 158750 h 15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79825" h="158750">
                  <a:moveTo>
                    <a:pt x="0" y="158750"/>
                  </a:moveTo>
                  <a:lnTo>
                    <a:pt x="0" y="0"/>
                  </a:lnTo>
                  <a:lnTo>
                    <a:pt x="3679825" y="0"/>
                  </a:lnTo>
                  <a:lnTo>
                    <a:pt x="3679825" y="158750"/>
                  </a:lnTo>
                </a:path>
              </a:pathLst>
            </a:custGeom>
            <a:ln w="155575" cap="flat" cmpd="sng" algn="ctr">
              <a:solidFill>
                <a:srgbClr val="3399F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63" dirty="0">
                <a:solidFill>
                  <a:prstClr val="black"/>
                </a:solidFill>
              </a:endParaRPr>
            </a:p>
          </p:txBody>
        </p:sp>
      </p:grp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21612" y="5026274"/>
            <a:ext cx="4583264" cy="346959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lang="ko-KR" altLang="en-US" sz="1292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22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4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6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8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10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2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41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6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26" name="내용 개체 틀 25"/>
          <p:cNvSpPr>
            <a:spLocks noGrp="1"/>
          </p:cNvSpPr>
          <p:nvPr>
            <p:ph sz="quarter" idx="13"/>
          </p:nvPr>
        </p:nvSpPr>
        <p:spPr>
          <a:xfrm>
            <a:off x="1221615" y="5347816"/>
            <a:ext cx="4583264" cy="889472"/>
          </a:xfrm>
        </p:spPr>
        <p:txBody>
          <a:bodyPr lIns="0"/>
          <a:lstStyle>
            <a:lvl1pPr marL="0" indent="0">
              <a:buNone/>
              <a:defRPr sz="1385" b="1">
                <a:solidFill>
                  <a:schemeClr val="bg1"/>
                </a:solidFill>
              </a:defRPr>
            </a:lvl1pPr>
            <a:lvl2pPr>
              <a:defRPr>
                <a:solidFill>
                  <a:srgbClr val="7F7F7F"/>
                </a:solidFill>
              </a:defRPr>
            </a:lvl2pPr>
            <a:lvl3pPr>
              <a:defRPr>
                <a:solidFill>
                  <a:srgbClr val="7F7F7F"/>
                </a:solidFill>
              </a:defRPr>
            </a:lvl3pPr>
            <a:lvl4pPr>
              <a:defRPr>
                <a:solidFill>
                  <a:srgbClr val="7F7F7F"/>
                </a:solidFill>
              </a:defRPr>
            </a:lvl4pPr>
            <a:lvl5pPr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8" name="내용 개체 틀 27"/>
          <p:cNvSpPr>
            <a:spLocks noGrp="1"/>
          </p:cNvSpPr>
          <p:nvPr>
            <p:ph sz="quarter" idx="14"/>
          </p:nvPr>
        </p:nvSpPr>
        <p:spPr>
          <a:xfrm>
            <a:off x="1221623" y="1600151"/>
            <a:ext cx="4583265" cy="792162"/>
          </a:xfrm>
        </p:spPr>
        <p:txBody>
          <a:bodyPr lIns="0">
            <a:noAutofit/>
          </a:bodyPr>
          <a:lstStyle>
            <a:lvl1pPr marL="0" indent="0">
              <a:buNone/>
              <a:defRPr sz="3047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30" name="내용 개체 틀 29"/>
          <p:cNvSpPr>
            <a:spLocks noGrp="1"/>
          </p:cNvSpPr>
          <p:nvPr>
            <p:ph sz="quarter" idx="15"/>
          </p:nvPr>
        </p:nvSpPr>
        <p:spPr>
          <a:xfrm>
            <a:off x="1221623" y="3094162"/>
            <a:ext cx="4583265" cy="576262"/>
          </a:xfrm>
        </p:spPr>
        <p:txBody>
          <a:bodyPr lIns="0">
            <a:no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>
              <a:defRPr sz="2585">
                <a:solidFill>
                  <a:srgbClr val="7F7F7F"/>
                </a:solidFill>
              </a:defRPr>
            </a:lvl2pPr>
            <a:lvl3pPr>
              <a:defRPr sz="2585">
                <a:solidFill>
                  <a:srgbClr val="7F7F7F"/>
                </a:solidFill>
              </a:defRPr>
            </a:lvl3pPr>
            <a:lvl4pPr>
              <a:defRPr sz="2585">
                <a:solidFill>
                  <a:srgbClr val="7F7F7F"/>
                </a:solidFill>
              </a:defRPr>
            </a:lvl4pPr>
            <a:lvl5pPr>
              <a:defRPr sz="2585">
                <a:solidFill>
                  <a:srgbClr val="7F7F7F"/>
                </a:solidFill>
              </a:defRPr>
            </a:lvl5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4462" y="6154507"/>
            <a:ext cx="1156538" cy="39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6189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 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15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  <a:extLst/>
        </p:spPr>
        <p:txBody>
          <a:bodyPr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z="1477" dirty="0">
              <a:solidFill>
                <a:srgbClr val="000000"/>
              </a:solidFill>
              <a:cs typeface="MS PGothic" pitchFamily="34" charset="-128"/>
            </a:endParaRP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1221165" y="6432558"/>
            <a:ext cx="5672015" cy="22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맑은 고딕" pitchFamily="50" charset="-127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맑은 고딕" pitchFamily="50" charset="-127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맑은 고딕" pitchFamily="50" charset="-127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맑은 고딕" pitchFamily="50" charset="-127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맑은 고딕" pitchFamily="50" charset="-127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맑은 고딕" pitchFamily="50" charset="-127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맑은 고딕" pitchFamily="50" charset="-127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맑은 고딕" pitchFamily="50" charset="-127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맑은 고딕" pitchFamily="50" charset="-127"/>
                <a:ea typeface="MS PGothic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31" dirty="0">
                <a:solidFill>
                  <a:srgbClr val="000000"/>
                </a:solidFill>
                <a:ea typeface="맑은 고딕" pitchFamily="50" charset="-127"/>
              </a:rPr>
              <a:t>Copyright © 2019 </a:t>
            </a:r>
            <a:r>
              <a:rPr lang="en-US" altLang="ko-KR" sz="831" dirty="0" err="1">
                <a:solidFill>
                  <a:srgbClr val="000000"/>
                </a:solidFill>
                <a:ea typeface="맑은 고딕" pitchFamily="50" charset="-127"/>
              </a:rPr>
              <a:t>VisangCo</a:t>
            </a:r>
            <a:r>
              <a:rPr lang="en-US" altLang="ko-KR" sz="831" dirty="0">
                <a:solidFill>
                  <a:srgbClr val="000000"/>
                </a:solidFill>
                <a:ea typeface="맑은 고딕" pitchFamily="50" charset="-127"/>
              </a:rPr>
              <a:t>., Ltd. All rights reserved   |  Confidential  </a:t>
            </a:r>
          </a:p>
        </p:txBody>
      </p:sp>
      <p:grpSp>
        <p:nvGrpSpPr>
          <p:cNvPr id="9" name="Group 40"/>
          <p:cNvGrpSpPr>
            <a:grpSpLocks/>
          </p:cNvGrpSpPr>
          <p:nvPr/>
        </p:nvGrpSpPr>
        <p:grpSpPr bwMode="auto">
          <a:xfrm>
            <a:off x="968465" y="1196756"/>
            <a:ext cx="4719181" cy="3316508"/>
            <a:chOff x="787400" y="1219200"/>
            <a:chExt cx="3834000" cy="3316497"/>
          </a:xfrm>
        </p:grpSpPr>
        <p:sp>
          <p:nvSpPr>
            <p:cNvPr id="11" name="Freeform 38"/>
            <p:cNvSpPr/>
            <p:nvPr/>
          </p:nvSpPr>
          <p:spPr>
            <a:xfrm>
              <a:off x="787922" y="1219420"/>
              <a:ext cx="3833478" cy="230187"/>
            </a:xfrm>
            <a:custGeom>
              <a:avLst/>
              <a:gdLst>
                <a:gd name="connsiteX0" fmla="*/ 0 w 3679825"/>
                <a:gd name="connsiteY0" fmla="*/ 158750 h 158750"/>
                <a:gd name="connsiteX1" fmla="*/ 0 w 3679825"/>
                <a:gd name="connsiteY1" fmla="*/ 0 h 158750"/>
                <a:gd name="connsiteX2" fmla="*/ 3679825 w 3679825"/>
                <a:gd name="connsiteY2" fmla="*/ 0 h 158750"/>
                <a:gd name="connsiteX3" fmla="*/ 3679825 w 3679825"/>
                <a:gd name="connsiteY3" fmla="*/ 158750 h 15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79825" h="158750">
                  <a:moveTo>
                    <a:pt x="0" y="158750"/>
                  </a:moveTo>
                  <a:lnTo>
                    <a:pt x="0" y="0"/>
                  </a:lnTo>
                  <a:lnTo>
                    <a:pt x="3679825" y="0"/>
                  </a:lnTo>
                  <a:lnTo>
                    <a:pt x="3679825" y="158750"/>
                  </a:lnTo>
                </a:path>
              </a:pathLst>
            </a:custGeom>
            <a:ln w="155575" cap="flat" cmpd="sng" algn="ctr">
              <a:solidFill>
                <a:srgbClr val="08A4E4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63" dirty="0">
                <a:solidFill>
                  <a:prstClr val="black"/>
                </a:solidFill>
              </a:endParaRPr>
            </a:p>
          </p:txBody>
        </p:sp>
        <p:sp>
          <p:nvSpPr>
            <p:cNvPr id="12" name="Freeform 39"/>
            <p:cNvSpPr/>
            <p:nvPr/>
          </p:nvSpPr>
          <p:spPr>
            <a:xfrm rot="10800000">
              <a:off x="787922" y="4305510"/>
              <a:ext cx="3833478" cy="230187"/>
            </a:xfrm>
            <a:custGeom>
              <a:avLst/>
              <a:gdLst>
                <a:gd name="connsiteX0" fmla="*/ 0 w 3679825"/>
                <a:gd name="connsiteY0" fmla="*/ 158750 h 158750"/>
                <a:gd name="connsiteX1" fmla="*/ 0 w 3679825"/>
                <a:gd name="connsiteY1" fmla="*/ 0 h 158750"/>
                <a:gd name="connsiteX2" fmla="*/ 3679825 w 3679825"/>
                <a:gd name="connsiteY2" fmla="*/ 0 h 158750"/>
                <a:gd name="connsiteX3" fmla="*/ 3679825 w 3679825"/>
                <a:gd name="connsiteY3" fmla="*/ 158750 h 15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79825" h="158750">
                  <a:moveTo>
                    <a:pt x="0" y="158750"/>
                  </a:moveTo>
                  <a:lnTo>
                    <a:pt x="0" y="0"/>
                  </a:lnTo>
                  <a:lnTo>
                    <a:pt x="3679825" y="0"/>
                  </a:lnTo>
                  <a:lnTo>
                    <a:pt x="3679825" y="158750"/>
                  </a:lnTo>
                </a:path>
              </a:pathLst>
            </a:custGeom>
            <a:ln w="155575" cap="flat" cmpd="sng" algn="ctr">
              <a:solidFill>
                <a:srgbClr val="08A4E4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63" dirty="0">
                <a:solidFill>
                  <a:prstClr val="black"/>
                </a:solidFill>
              </a:endParaRPr>
            </a:p>
          </p:txBody>
        </p:sp>
      </p:grp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21612" y="5026274"/>
            <a:ext cx="4583264" cy="346959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lang="ko-KR" altLang="en-US" sz="1292" kern="1200" dirty="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422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4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6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8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10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2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41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6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26" name="내용 개체 틀 25"/>
          <p:cNvSpPr>
            <a:spLocks noGrp="1"/>
          </p:cNvSpPr>
          <p:nvPr>
            <p:ph sz="quarter" idx="13"/>
          </p:nvPr>
        </p:nvSpPr>
        <p:spPr>
          <a:xfrm>
            <a:off x="1221615" y="5347816"/>
            <a:ext cx="4583264" cy="889496"/>
          </a:xfrm>
        </p:spPr>
        <p:txBody>
          <a:bodyPr lIns="0"/>
          <a:lstStyle>
            <a:lvl1pPr marL="0" indent="0">
              <a:buNone/>
              <a:defRPr sz="1385" b="1">
                <a:solidFill>
                  <a:srgbClr val="7F7F7F"/>
                </a:solidFill>
              </a:defRPr>
            </a:lvl1pPr>
            <a:lvl2pPr>
              <a:defRPr>
                <a:solidFill>
                  <a:srgbClr val="7F7F7F"/>
                </a:solidFill>
              </a:defRPr>
            </a:lvl2pPr>
            <a:lvl3pPr>
              <a:defRPr>
                <a:solidFill>
                  <a:srgbClr val="7F7F7F"/>
                </a:solidFill>
              </a:defRPr>
            </a:lvl3pPr>
            <a:lvl4pPr>
              <a:defRPr>
                <a:solidFill>
                  <a:srgbClr val="7F7F7F"/>
                </a:solidFill>
              </a:defRPr>
            </a:lvl4pPr>
            <a:lvl5pPr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8" name="내용 개체 틀 27"/>
          <p:cNvSpPr>
            <a:spLocks noGrp="1"/>
          </p:cNvSpPr>
          <p:nvPr>
            <p:ph sz="quarter" idx="14"/>
          </p:nvPr>
        </p:nvSpPr>
        <p:spPr>
          <a:xfrm>
            <a:off x="1221623" y="1600151"/>
            <a:ext cx="4583265" cy="792162"/>
          </a:xfrm>
        </p:spPr>
        <p:txBody>
          <a:bodyPr lIns="0">
            <a:noAutofit/>
          </a:bodyPr>
          <a:lstStyle>
            <a:lvl1pPr marL="0" indent="0">
              <a:buNone/>
              <a:defRPr sz="3047" b="1">
                <a:solidFill>
                  <a:srgbClr val="7F7F7F"/>
                </a:solidFill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30" name="내용 개체 틀 29"/>
          <p:cNvSpPr>
            <a:spLocks noGrp="1"/>
          </p:cNvSpPr>
          <p:nvPr>
            <p:ph sz="quarter" idx="15"/>
          </p:nvPr>
        </p:nvSpPr>
        <p:spPr>
          <a:xfrm>
            <a:off x="1221623" y="3077468"/>
            <a:ext cx="4583265" cy="576262"/>
          </a:xfrm>
        </p:spPr>
        <p:txBody>
          <a:bodyPr lIns="0">
            <a:noAutofit/>
          </a:bodyPr>
          <a:lstStyle>
            <a:lvl1pPr marL="0" indent="0">
              <a:buNone/>
              <a:defRPr sz="2400">
                <a:solidFill>
                  <a:srgbClr val="7F7F7F"/>
                </a:solidFill>
              </a:defRPr>
            </a:lvl1pPr>
            <a:lvl2pPr>
              <a:defRPr sz="2585">
                <a:solidFill>
                  <a:srgbClr val="7F7F7F"/>
                </a:solidFill>
              </a:defRPr>
            </a:lvl2pPr>
            <a:lvl3pPr>
              <a:defRPr sz="2585">
                <a:solidFill>
                  <a:srgbClr val="7F7F7F"/>
                </a:solidFill>
              </a:defRPr>
            </a:lvl3pPr>
            <a:lvl4pPr>
              <a:defRPr sz="2585">
                <a:solidFill>
                  <a:srgbClr val="7F7F7F"/>
                </a:solidFill>
              </a:defRPr>
            </a:lvl4pPr>
            <a:lvl5pPr>
              <a:defRPr sz="2585">
                <a:solidFill>
                  <a:srgbClr val="7F7F7F"/>
                </a:solidFill>
              </a:defRPr>
            </a:lvl5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37565" b="-8187"/>
          <a:stretch/>
        </p:blipFill>
        <p:spPr>
          <a:xfrm>
            <a:off x="11384225" y="6532735"/>
            <a:ext cx="594853" cy="279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6255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 1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1221165" y="6432558"/>
            <a:ext cx="5672015" cy="22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맑은 고딕" pitchFamily="50" charset="-127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맑은 고딕" pitchFamily="50" charset="-127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맑은 고딕" pitchFamily="50" charset="-127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맑은 고딕" pitchFamily="50" charset="-127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맑은 고딕" pitchFamily="50" charset="-127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맑은 고딕" pitchFamily="50" charset="-127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맑은 고딕" pitchFamily="50" charset="-127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맑은 고딕" pitchFamily="50" charset="-127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맑은 고딕" pitchFamily="50" charset="-127"/>
                <a:ea typeface="MS PGothic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31" dirty="0">
                <a:solidFill>
                  <a:srgbClr val="000000"/>
                </a:solidFill>
                <a:ea typeface="맑은 고딕" pitchFamily="50" charset="-127"/>
              </a:rPr>
              <a:t>Copyright © 2019 </a:t>
            </a:r>
            <a:r>
              <a:rPr lang="en-US" altLang="ko-KR" sz="831" dirty="0" err="1">
                <a:solidFill>
                  <a:srgbClr val="000000"/>
                </a:solidFill>
                <a:ea typeface="맑은 고딕" pitchFamily="50" charset="-127"/>
              </a:rPr>
              <a:t>VisangCo</a:t>
            </a:r>
            <a:r>
              <a:rPr lang="en-US" altLang="ko-KR" sz="831" dirty="0">
                <a:solidFill>
                  <a:srgbClr val="000000"/>
                </a:solidFill>
                <a:ea typeface="맑은 고딕" pitchFamily="50" charset="-127"/>
              </a:rPr>
              <a:t>., Ltd. All rights reserved   |  Confidential  </a:t>
            </a:r>
          </a:p>
        </p:txBody>
      </p:sp>
      <p:sp>
        <p:nvSpPr>
          <p:cNvPr id="8" name="직사각형 15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3399FF"/>
          </a:solidFill>
          <a:ln>
            <a:noFill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z="1477" dirty="0">
              <a:solidFill>
                <a:srgbClr val="000000"/>
              </a:solidFill>
              <a:cs typeface="MS PGothic" pitchFamily="34" charset="-128"/>
            </a:endParaRPr>
          </a:p>
        </p:txBody>
      </p:sp>
      <p:grpSp>
        <p:nvGrpSpPr>
          <p:cNvPr id="9" name="그룹 1"/>
          <p:cNvGrpSpPr>
            <a:grpSpLocks/>
          </p:cNvGrpSpPr>
          <p:nvPr userDrawn="1"/>
        </p:nvGrpSpPr>
        <p:grpSpPr bwMode="auto">
          <a:xfrm>
            <a:off x="969107" y="1219201"/>
            <a:ext cx="4718540" cy="3316288"/>
            <a:chOff x="787120" y="1219041"/>
            <a:chExt cx="3834280" cy="3316656"/>
          </a:xfrm>
        </p:grpSpPr>
        <p:sp>
          <p:nvSpPr>
            <p:cNvPr id="11" name="Freeform 13"/>
            <p:cNvSpPr/>
            <p:nvPr/>
          </p:nvSpPr>
          <p:spPr>
            <a:xfrm>
              <a:off x="787120" y="1219041"/>
              <a:ext cx="3834280" cy="230214"/>
            </a:xfrm>
            <a:custGeom>
              <a:avLst/>
              <a:gdLst>
                <a:gd name="connsiteX0" fmla="*/ 0 w 3679825"/>
                <a:gd name="connsiteY0" fmla="*/ 158750 h 158750"/>
                <a:gd name="connsiteX1" fmla="*/ 0 w 3679825"/>
                <a:gd name="connsiteY1" fmla="*/ 0 h 158750"/>
                <a:gd name="connsiteX2" fmla="*/ 3679825 w 3679825"/>
                <a:gd name="connsiteY2" fmla="*/ 0 h 158750"/>
                <a:gd name="connsiteX3" fmla="*/ 3679825 w 3679825"/>
                <a:gd name="connsiteY3" fmla="*/ 158750 h 15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79825" h="158750">
                  <a:moveTo>
                    <a:pt x="0" y="158750"/>
                  </a:moveTo>
                  <a:lnTo>
                    <a:pt x="0" y="0"/>
                  </a:lnTo>
                  <a:lnTo>
                    <a:pt x="3679825" y="0"/>
                  </a:lnTo>
                  <a:lnTo>
                    <a:pt x="3679825" y="158750"/>
                  </a:lnTo>
                </a:path>
              </a:pathLst>
            </a:custGeom>
            <a:ln w="15557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63" dirty="0">
                <a:solidFill>
                  <a:prstClr val="black"/>
                </a:solidFill>
              </a:endParaRPr>
            </a:p>
          </p:txBody>
        </p:sp>
        <p:sp>
          <p:nvSpPr>
            <p:cNvPr id="12" name="Freeform 17"/>
            <p:cNvSpPr/>
            <p:nvPr/>
          </p:nvSpPr>
          <p:spPr>
            <a:xfrm rot="10800000">
              <a:off x="787120" y="4305483"/>
              <a:ext cx="3834280" cy="230214"/>
            </a:xfrm>
            <a:custGeom>
              <a:avLst/>
              <a:gdLst>
                <a:gd name="connsiteX0" fmla="*/ 0 w 3679825"/>
                <a:gd name="connsiteY0" fmla="*/ 158750 h 158750"/>
                <a:gd name="connsiteX1" fmla="*/ 0 w 3679825"/>
                <a:gd name="connsiteY1" fmla="*/ 0 h 158750"/>
                <a:gd name="connsiteX2" fmla="*/ 3679825 w 3679825"/>
                <a:gd name="connsiteY2" fmla="*/ 0 h 158750"/>
                <a:gd name="connsiteX3" fmla="*/ 3679825 w 3679825"/>
                <a:gd name="connsiteY3" fmla="*/ 158750 h 15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79825" h="158750">
                  <a:moveTo>
                    <a:pt x="0" y="158750"/>
                  </a:moveTo>
                  <a:lnTo>
                    <a:pt x="0" y="0"/>
                  </a:lnTo>
                  <a:lnTo>
                    <a:pt x="3679825" y="0"/>
                  </a:lnTo>
                  <a:lnTo>
                    <a:pt x="3679825" y="158750"/>
                  </a:lnTo>
                </a:path>
              </a:pathLst>
            </a:custGeom>
            <a:ln w="15557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63" dirty="0">
                <a:solidFill>
                  <a:prstClr val="black"/>
                </a:solidFill>
              </a:endParaRPr>
            </a:p>
          </p:txBody>
        </p:sp>
      </p:grp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21612" y="5026274"/>
            <a:ext cx="4583264" cy="346959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lang="ko-KR" altLang="en-US" sz="1292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22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4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6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8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10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2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41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6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26" name="내용 개체 틀 25"/>
          <p:cNvSpPr>
            <a:spLocks noGrp="1"/>
          </p:cNvSpPr>
          <p:nvPr>
            <p:ph sz="quarter" idx="13"/>
          </p:nvPr>
        </p:nvSpPr>
        <p:spPr>
          <a:xfrm>
            <a:off x="1221615" y="5347816"/>
            <a:ext cx="4583264" cy="889472"/>
          </a:xfrm>
        </p:spPr>
        <p:txBody>
          <a:bodyPr lIns="0"/>
          <a:lstStyle>
            <a:lvl1pPr marL="0" indent="0">
              <a:buNone/>
              <a:defRPr sz="1385" b="1">
                <a:solidFill>
                  <a:schemeClr val="bg1"/>
                </a:solidFill>
              </a:defRPr>
            </a:lvl1pPr>
            <a:lvl2pPr>
              <a:defRPr>
                <a:solidFill>
                  <a:srgbClr val="7F7F7F"/>
                </a:solidFill>
              </a:defRPr>
            </a:lvl2pPr>
            <a:lvl3pPr>
              <a:defRPr>
                <a:solidFill>
                  <a:srgbClr val="7F7F7F"/>
                </a:solidFill>
              </a:defRPr>
            </a:lvl3pPr>
            <a:lvl4pPr>
              <a:defRPr>
                <a:solidFill>
                  <a:srgbClr val="7F7F7F"/>
                </a:solidFill>
              </a:defRPr>
            </a:lvl4pPr>
            <a:lvl5pPr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8" name="내용 개체 틀 27"/>
          <p:cNvSpPr>
            <a:spLocks noGrp="1"/>
          </p:cNvSpPr>
          <p:nvPr>
            <p:ph sz="quarter" idx="14"/>
          </p:nvPr>
        </p:nvSpPr>
        <p:spPr>
          <a:xfrm>
            <a:off x="1221623" y="1600151"/>
            <a:ext cx="4583265" cy="792162"/>
          </a:xfrm>
        </p:spPr>
        <p:txBody>
          <a:bodyPr lIns="0">
            <a:noAutofit/>
          </a:bodyPr>
          <a:lstStyle>
            <a:lvl1pPr marL="0" indent="0">
              <a:buNone/>
              <a:defRPr sz="3047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30" name="내용 개체 틀 29"/>
          <p:cNvSpPr>
            <a:spLocks noGrp="1"/>
          </p:cNvSpPr>
          <p:nvPr>
            <p:ph sz="quarter" idx="15"/>
          </p:nvPr>
        </p:nvSpPr>
        <p:spPr>
          <a:xfrm>
            <a:off x="1221623" y="3106862"/>
            <a:ext cx="4583265" cy="576262"/>
          </a:xfrm>
        </p:spPr>
        <p:txBody>
          <a:bodyPr lIns="0">
            <a:no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>
              <a:defRPr sz="2585">
                <a:solidFill>
                  <a:srgbClr val="7F7F7F"/>
                </a:solidFill>
              </a:defRPr>
            </a:lvl2pPr>
            <a:lvl3pPr>
              <a:defRPr sz="2585">
                <a:solidFill>
                  <a:srgbClr val="7F7F7F"/>
                </a:solidFill>
              </a:defRPr>
            </a:lvl3pPr>
            <a:lvl4pPr>
              <a:defRPr sz="2585">
                <a:solidFill>
                  <a:srgbClr val="7F7F7F"/>
                </a:solidFill>
              </a:defRPr>
            </a:lvl4pPr>
            <a:lvl5pPr>
              <a:defRPr sz="2585">
                <a:solidFill>
                  <a:srgbClr val="7F7F7F"/>
                </a:solidFill>
              </a:defRPr>
            </a:lvl5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37565" b="-8187"/>
          <a:stretch/>
        </p:blipFill>
        <p:spPr>
          <a:xfrm>
            <a:off x="11384225" y="6532735"/>
            <a:ext cx="594853" cy="279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50647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 2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12"/>
          <p:cNvGrpSpPr>
            <a:grpSpLocks/>
          </p:cNvGrpSpPr>
          <p:nvPr userDrawn="1"/>
        </p:nvGrpSpPr>
        <p:grpSpPr bwMode="auto">
          <a:xfrm>
            <a:off x="0" y="8"/>
            <a:ext cx="12192000" cy="6857992"/>
            <a:chOff x="0" y="0"/>
            <a:chExt cx="9906000" cy="6857992"/>
          </a:xfrm>
        </p:grpSpPr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992188" y="6432550"/>
              <a:ext cx="4608512" cy="220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맑은 고딕" pitchFamily="50" charset="-127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맑은 고딕" pitchFamily="50" charset="-127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맑은 고딕" pitchFamily="50" charset="-127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맑은 고딕" pitchFamily="50" charset="-127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맑은 고딕" pitchFamily="50" charset="-127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맑은 고딕" pitchFamily="50" charset="-127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맑은 고딕" pitchFamily="50" charset="-127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맑은 고딕" pitchFamily="50" charset="-127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맑은 고딕" pitchFamily="50" charset="-127"/>
                  <a:ea typeface="MS PGothic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ko-KR" sz="831" dirty="0">
                  <a:solidFill>
                    <a:srgbClr val="000000"/>
                  </a:solidFill>
                  <a:ea typeface="맑은 고딕" pitchFamily="50" charset="-127"/>
                </a:rPr>
                <a:t>Copyright © 2019 </a:t>
              </a:r>
              <a:r>
                <a:rPr lang="en-US" altLang="ko-KR" sz="831" dirty="0" err="1">
                  <a:solidFill>
                    <a:srgbClr val="000000"/>
                  </a:solidFill>
                  <a:ea typeface="맑은 고딕" pitchFamily="50" charset="-127"/>
                </a:rPr>
                <a:t>VisangCo</a:t>
              </a:r>
              <a:r>
                <a:rPr lang="en-US" altLang="ko-KR" sz="831" dirty="0">
                  <a:solidFill>
                    <a:srgbClr val="000000"/>
                  </a:solidFill>
                  <a:ea typeface="맑은 고딕" pitchFamily="50" charset="-127"/>
                </a:rPr>
                <a:t>., Ltd. All rights reserved   |  Confidential  </a:t>
              </a:r>
            </a:p>
          </p:txBody>
        </p:sp>
        <p:sp>
          <p:nvSpPr>
            <p:cNvPr id="9" name="직사각형 15"/>
            <p:cNvSpPr>
              <a:spLocks noChangeArrowheads="1"/>
            </p:cNvSpPr>
            <p:nvPr/>
          </p:nvSpPr>
          <p:spPr bwMode="auto">
            <a:xfrm>
              <a:off x="0" y="0"/>
              <a:ext cx="9906000" cy="6857992"/>
            </a:xfrm>
            <a:prstGeom prst="rect">
              <a:avLst/>
            </a:prstGeom>
            <a:solidFill>
              <a:srgbClr val="3399FF"/>
            </a:solidFill>
            <a:ln>
              <a:noFill/>
            </a:ln>
            <a:effectLst>
              <a:outerShdw blurRad="50800" dist="38100" dir="5400000" algn="t" rotWithShape="0">
                <a:srgbClr val="808080">
                  <a:alpha val="39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en-US" sz="1477" dirty="0">
                <a:solidFill>
                  <a:srgbClr val="000000"/>
                </a:solidFill>
                <a:cs typeface="MS PGothic" pitchFamily="34" charset="-128"/>
              </a:endParaRPr>
            </a:p>
          </p:txBody>
        </p:sp>
        <p:sp>
          <p:nvSpPr>
            <p:cNvPr id="11" name="Freeform 38"/>
            <p:cNvSpPr/>
            <p:nvPr/>
          </p:nvSpPr>
          <p:spPr>
            <a:xfrm rot="16200000">
              <a:off x="-762793" y="2664619"/>
              <a:ext cx="2855912" cy="222250"/>
            </a:xfrm>
            <a:custGeom>
              <a:avLst/>
              <a:gdLst>
                <a:gd name="connsiteX0" fmla="*/ 0 w 3679825"/>
                <a:gd name="connsiteY0" fmla="*/ 158750 h 158750"/>
                <a:gd name="connsiteX1" fmla="*/ 0 w 3679825"/>
                <a:gd name="connsiteY1" fmla="*/ 0 h 158750"/>
                <a:gd name="connsiteX2" fmla="*/ 3679825 w 3679825"/>
                <a:gd name="connsiteY2" fmla="*/ 0 h 158750"/>
                <a:gd name="connsiteX3" fmla="*/ 3679825 w 3679825"/>
                <a:gd name="connsiteY3" fmla="*/ 158750 h 15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79825" h="158750">
                  <a:moveTo>
                    <a:pt x="0" y="158750"/>
                  </a:moveTo>
                  <a:lnTo>
                    <a:pt x="0" y="0"/>
                  </a:lnTo>
                  <a:lnTo>
                    <a:pt x="3679825" y="0"/>
                  </a:lnTo>
                  <a:lnTo>
                    <a:pt x="3679825" y="158750"/>
                  </a:lnTo>
                </a:path>
              </a:pathLst>
            </a:custGeom>
            <a:ln w="155575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63" dirty="0">
                <a:solidFill>
                  <a:prstClr val="black"/>
                </a:solidFill>
              </a:endParaRPr>
            </a:p>
          </p:txBody>
        </p:sp>
        <p:sp>
          <p:nvSpPr>
            <p:cNvPr id="12" name="Freeform 38"/>
            <p:cNvSpPr/>
            <p:nvPr/>
          </p:nvSpPr>
          <p:spPr>
            <a:xfrm rot="5400000">
              <a:off x="7806532" y="2664619"/>
              <a:ext cx="2855912" cy="222250"/>
            </a:xfrm>
            <a:custGeom>
              <a:avLst/>
              <a:gdLst>
                <a:gd name="connsiteX0" fmla="*/ 0 w 3679825"/>
                <a:gd name="connsiteY0" fmla="*/ 158750 h 158750"/>
                <a:gd name="connsiteX1" fmla="*/ 0 w 3679825"/>
                <a:gd name="connsiteY1" fmla="*/ 0 h 158750"/>
                <a:gd name="connsiteX2" fmla="*/ 3679825 w 3679825"/>
                <a:gd name="connsiteY2" fmla="*/ 0 h 158750"/>
                <a:gd name="connsiteX3" fmla="*/ 3679825 w 3679825"/>
                <a:gd name="connsiteY3" fmla="*/ 158750 h 15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79825" h="158750">
                  <a:moveTo>
                    <a:pt x="0" y="158750"/>
                  </a:moveTo>
                  <a:lnTo>
                    <a:pt x="0" y="0"/>
                  </a:lnTo>
                  <a:lnTo>
                    <a:pt x="3679825" y="0"/>
                  </a:lnTo>
                  <a:lnTo>
                    <a:pt x="3679825" y="158750"/>
                  </a:lnTo>
                </a:path>
              </a:pathLst>
            </a:custGeom>
            <a:ln w="155575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63" dirty="0">
                <a:solidFill>
                  <a:prstClr val="black"/>
                </a:solidFill>
              </a:endParaRPr>
            </a:p>
          </p:txBody>
        </p:sp>
      </p:grp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21615" y="5026274"/>
            <a:ext cx="4874388" cy="346959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lang="ko-KR" altLang="en-US" sz="1292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22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4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6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8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10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2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41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6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26" name="내용 개체 틀 25"/>
          <p:cNvSpPr>
            <a:spLocks noGrp="1"/>
          </p:cNvSpPr>
          <p:nvPr>
            <p:ph sz="quarter" idx="13"/>
          </p:nvPr>
        </p:nvSpPr>
        <p:spPr>
          <a:xfrm>
            <a:off x="1221615" y="5347816"/>
            <a:ext cx="4874388" cy="889472"/>
          </a:xfrm>
        </p:spPr>
        <p:txBody>
          <a:bodyPr lIns="0"/>
          <a:lstStyle>
            <a:lvl1pPr marL="0" indent="0">
              <a:buNone/>
              <a:defRPr sz="1385" b="1">
                <a:solidFill>
                  <a:schemeClr val="bg1"/>
                </a:solidFill>
              </a:defRPr>
            </a:lvl1pPr>
            <a:lvl2pPr>
              <a:defRPr>
                <a:solidFill>
                  <a:srgbClr val="7F7F7F"/>
                </a:solidFill>
              </a:defRPr>
            </a:lvl2pPr>
            <a:lvl3pPr>
              <a:defRPr>
                <a:solidFill>
                  <a:srgbClr val="7F7F7F"/>
                </a:solidFill>
              </a:defRPr>
            </a:lvl3pPr>
            <a:lvl4pPr>
              <a:defRPr>
                <a:solidFill>
                  <a:srgbClr val="7F7F7F"/>
                </a:solidFill>
              </a:defRPr>
            </a:lvl4pPr>
            <a:lvl5pPr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8" name="내용 개체 틀 27"/>
          <p:cNvSpPr>
            <a:spLocks noGrp="1"/>
          </p:cNvSpPr>
          <p:nvPr>
            <p:ph sz="quarter" idx="14"/>
          </p:nvPr>
        </p:nvSpPr>
        <p:spPr>
          <a:xfrm>
            <a:off x="1221613" y="1600151"/>
            <a:ext cx="10143547" cy="792162"/>
          </a:xfrm>
        </p:spPr>
        <p:txBody>
          <a:bodyPr lIns="0">
            <a:noAutofit/>
          </a:bodyPr>
          <a:lstStyle>
            <a:lvl1pPr marL="0" indent="0">
              <a:buNone/>
              <a:defRPr sz="3231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30" name="내용 개체 틀 29"/>
          <p:cNvSpPr>
            <a:spLocks noGrp="1"/>
          </p:cNvSpPr>
          <p:nvPr>
            <p:ph sz="quarter" idx="15"/>
          </p:nvPr>
        </p:nvSpPr>
        <p:spPr>
          <a:xfrm>
            <a:off x="1221613" y="2392313"/>
            <a:ext cx="10143547" cy="576262"/>
          </a:xfrm>
        </p:spPr>
        <p:txBody>
          <a:bodyPr lIns="0">
            <a:noAutofit/>
          </a:bodyPr>
          <a:lstStyle>
            <a:lvl1pPr marL="0" indent="0">
              <a:buNone/>
              <a:defRPr sz="2585">
                <a:solidFill>
                  <a:schemeClr val="bg1"/>
                </a:solidFill>
              </a:defRPr>
            </a:lvl1pPr>
            <a:lvl2pPr>
              <a:defRPr sz="2585">
                <a:solidFill>
                  <a:srgbClr val="7F7F7F"/>
                </a:solidFill>
              </a:defRPr>
            </a:lvl2pPr>
            <a:lvl3pPr>
              <a:defRPr sz="2585">
                <a:solidFill>
                  <a:srgbClr val="7F7F7F"/>
                </a:solidFill>
              </a:defRPr>
            </a:lvl3pPr>
            <a:lvl4pPr>
              <a:defRPr sz="2585">
                <a:solidFill>
                  <a:srgbClr val="7F7F7F"/>
                </a:solidFill>
              </a:defRPr>
            </a:lvl4pPr>
            <a:lvl5pPr>
              <a:defRPr sz="2585">
                <a:solidFill>
                  <a:srgbClr val="7F7F7F"/>
                </a:solidFill>
              </a:defRPr>
            </a:lvl5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37565" b="-8187"/>
          <a:stretch/>
        </p:blipFill>
        <p:spPr>
          <a:xfrm>
            <a:off x="11384225" y="6532735"/>
            <a:ext cx="594853" cy="279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0295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 2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12"/>
          <p:cNvGrpSpPr>
            <a:grpSpLocks/>
          </p:cNvGrpSpPr>
          <p:nvPr userDrawn="1"/>
        </p:nvGrpSpPr>
        <p:grpSpPr bwMode="auto">
          <a:xfrm>
            <a:off x="0" y="8"/>
            <a:ext cx="12192000" cy="6857992"/>
            <a:chOff x="0" y="0"/>
            <a:chExt cx="9906000" cy="6857992"/>
          </a:xfrm>
        </p:grpSpPr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992188" y="6432550"/>
              <a:ext cx="4608512" cy="220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맑은 고딕" pitchFamily="50" charset="-127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맑은 고딕" pitchFamily="50" charset="-127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맑은 고딕" pitchFamily="50" charset="-127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맑은 고딕" pitchFamily="50" charset="-127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맑은 고딕" pitchFamily="50" charset="-127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맑은 고딕" pitchFamily="50" charset="-127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맑은 고딕" pitchFamily="50" charset="-127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맑은 고딕" pitchFamily="50" charset="-127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맑은 고딕" pitchFamily="50" charset="-127"/>
                  <a:ea typeface="MS PGothic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ko-KR" sz="831" dirty="0">
                  <a:solidFill>
                    <a:srgbClr val="000000"/>
                  </a:solidFill>
                  <a:ea typeface="맑은 고딕" pitchFamily="50" charset="-127"/>
                </a:rPr>
                <a:t>Copyright © 2019 </a:t>
              </a:r>
              <a:r>
                <a:rPr lang="en-US" altLang="ko-KR" sz="831" dirty="0" err="1">
                  <a:solidFill>
                    <a:srgbClr val="000000"/>
                  </a:solidFill>
                  <a:ea typeface="맑은 고딕" pitchFamily="50" charset="-127"/>
                </a:rPr>
                <a:t>VisangCo</a:t>
              </a:r>
              <a:r>
                <a:rPr lang="en-US" altLang="ko-KR" sz="831" dirty="0">
                  <a:solidFill>
                    <a:srgbClr val="000000"/>
                  </a:solidFill>
                  <a:ea typeface="맑은 고딕" pitchFamily="50" charset="-127"/>
                </a:rPr>
                <a:t>., Ltd. All rights reserved   |  Confidential  </a:t>
              </a:r>
            </a:p>
          </p:txBody>
        </p:sp>
        <p:sp>
          <p:nvSpPr>
            <p:cNvPr id="8" name="직사각형 14"/>
            <p:cNvSpPr>
              <a:spLocks noChangeArrowheads="1"/>
            </p:cNvSpPr>
            <p:nvPr/>
          </p:nvSpPr>
          <p:spPr bwMode="auto">
            <a:xfrm>
              <a:off x="0" y="0"/>
              <a:ext cx="9906000" cy="6857992"/>
            </a:xfrm>
            <a:prstGeom prst="rect">
              <a:avLst/>
            </a:prstGeom>
            <a:gradFill rotWithShape="1">
              <a:gsLst>
                <a:gs pos="0">
                  <a:srgbClr val="09264A"/>
                </a:gs>
                <a:gs pos="16000">
                  <a:srgbClr val="09264A"/>
                </a:gs>
                <a:gs pos="100000">
                  <a:srgbClr val="0070C0"/>
                </a:gs>
              </a:gsLst>
              <a:lin ang="18900000" scaled="1"/>
            </a:gradFill>
            <a:ln>
              <a:noFill/>
            </a:ln>
            <a:effectLst>
              <a:outerShdw blurRad="50800" dist="38100" dir="2700000" algn="tl" rotWithShape="0">
                <a:srgbClr val="808080">
                  <a:alpha val="39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en-US" sz="1477" dirty="0">
                <a:solidFill>
                  <a:srgbClr val="000000"/>
                </a:solidFill>
              </a:endParaRPr>
            </a:p>
          </p:txBody>
        </p:sp>
        <p:sp>
          <p:nvSpPr>
            <p:cNvPr id="9" name="Freeform 38"/>
            <p:cNvSpPr/>
            <p:nvPr/>
          </p:nvSpPr>
          <p:spPr>
            <a:xfrm rot="16200000">
              <a:off x="-762793" y="2664619"/>
              <a:ext cx="2855912" cy="222250"/>
            </a:xfrm>
            <a:custGeom>
              <a:avLst/>
              <a:gdLst>
                <a:gd name="connsiteX0" fmla="*/ 0 w 3679825"/>
                <a:gd name="connsiteY0" fmla="*/ 158750 h 158750"/>
                <a:gd name="connsiteX1" fmla="*/ 0 w 3679825"/>
                <a:gd name="connsiteY1" fmla="*/ 0 h 158750"/>
                <a:gd name="connsiteX2" fmla="*/ 3679825 w 3679825"/>
                <a:gd name="connsiteY2" fmla="*/ 0 h 158750"/>
                <a:gd name="connsiteX3" fmla="*/ 3679825 w 3679825"/>
                <a:gd name="connsiteY3" fmla="*/ 158750 h 15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79825" h="158750">
                  <a:moveTo>
                    <a:pt x="0" y="158750"/>
                  </a:moveTo>
                  <a:lnTo>
                    <a:pt x="0" y="0"/>
                  </a:lnTo>
                  <a:lnTo>
                    <a:pt x="3679825" y="0"/>
                  </a:lnTo>
                  <a:lnTo>
                    <a:pt x="3679825" y="158750"/>
                  </a:lnTo>
                </a:path>
              </a:pathLst>
            </a:custGeom>
            <a:ln w="155575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63" dirty="0">
                <a:solidFill>
                  <a:prstClr val="black"/>
                </a:solidFill>
              </a:endParaRPr>
            </a:p>
          </p:txBody>
        </p:sp>
        <p:sp>
          <p:nvSpPr>
            <p:cNvPr id="10" name="Freeform 38"/>
            <p:cNvSpPr/>
            <p:nvPr/>
          </p:nvSpPr>
          <p:spPr>
            <a:xfrm rot="5400000">
              <a:off x="7806532" y="2664619"/>
              <a:ext cx="2855912" cy="222250"/>
            </a:xfrm>
            <a:custGeom>
              <a:avLst/>
              <a:gdLst>
                <a:gd name="connsiteX0" fmla="*/ 0 w 3679825"/>
                <a:gd name="connsiteY0" fmla="*/ 158750 h 158750"/>
                <a:gd name="connsiteX1" fmla="*/ 0 w 3679825"/>
                <a:gd name="connsiteY1" fmla="*/ 0 h 158750"/>
                <a:gd name="connsiteX2" fmla="*/ 3679825 w 3679825"/>
                <a:gd name="connsiteY2" fmla="*/ 0 h 158750"/>
                <a:gd name="connsiteX3" fmla="*/ 3679825 w 3679825"/>
                <a:gd name="connsiteY3" fmla="*/ 158750 h 15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79825" h="158750">
                  <a:moveTo>
                    <a:pt x="0" y="158750"/>
                  </a:moveTo>
                  <a:lnTo>
                    <a:pt x="0" y="0"/>
                  </a:lnTo>
                  <a:lnTo>
                    <a:pt x="3679825" y="0"/>
                  </a:lnTo>
                  <a:lnTo>
                    <a:pt x="3679825" y="158750"/>
                  </a:lnTo>
                </a:path>
              </a:pathLst>
            </a:custGeom>
            <a:ln w="155575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63" dirty="0">
                <a:solidFill>
                  <a:prstClr val="black"/>
                </a:solidFill>
              </a:endParaRPr>
            </a:p>
          </p:txBody>
        </p:sp>
      </p:grp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21615" y="5026274"/>
            <a:ext cx="4874388" cy="346959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lang="ko-KR" altLang="en-US" sz="1292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22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4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6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8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10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2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41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6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26" name="내용 개체 틀 25"/>
          <p:cNvSpPr>
            <a:spLocks noGrp="1"/>
          </p:cNvSpPr>
          <p:nvPr>
            <p:ph sz="quarter" idx="13"/>
          </p:nvPr>
        </p:nvSpPr>
        <p:spPr>
          <a:xfrm>
            <a:off x="1221615" y="5347816"/>
            <a:ext cx="4874388" cy="889472"/>
          </a:xfrm>
        </p:spPr>
        <p:txBody>
          <a:bodyPr lIns="0"/>
          <a:lstStyle>
            <a:lvl1pPr marL="0" indent="0">
              <a:buNone/>
              <a:defRPr sz="1385" b="1">
                <a:solidFill>
                  <a:schemeClr val="bg1"/>
                </a:solidFill>
              </a:defRPr>
            </a:lvl1pPr>
            <a:lvl2pPr>
              <a:defRPr>
                <a:solidFill>
                  <a:srgbClr val="7F7F7F"/>
                </a:solidFill>
              </a:defRPr>
            </a:lvl2pPr>
            <a:lvl3pPr>
              <a:defRPr>
                <a:solidFill>
                  <a:srgbClr val="7F7F7F"/>
                </a:solidFill>
              </a:defRPr>
            </a:lvl3pPr>
            <a:lvl4pPr>
              <a:defRPr>
                <a:solidFill>
                  <a:srgbClr val="7F7F7F"/>
                </a:solidFill>
              </a:defRPr>
            </a:lvl4pPr>
            <a:lvl5pPr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8" name="내용 개체 틀 27"/>
          <p:cNvSpPr>
            <a:spLocks noGrp="1"/>
          </p:cNvSpPr>
          <p:nvPr>
            <p:ph sz="quarter" idx="14"/>
          </p:nvPr>
        </p:nvSpPr>
        <p:spPr>
          <a:xfrm>
            <a:off x="1221613" y="1600151"/>
            <a:ext cx="10143547" cy="792162"/>
          </a:xfrm>
        </p:spPr>
        <p:txBody>
          <a:bodyPr lIns="0">
            <a:noAutofit/>
          </a:bodyPr>
          <a:lstStyle>
            <a:lvl1pPr marL="0" indent="0">
              <a:buNone/>
              <a:defRPr sz="3231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30" name="내용 개체 틀 29"/>
          <p:cNvSpPr>
            <a:spLocks noGrp="1"/>
          </p:cNvSpPr>
          <p:nvPr>
            <p:ph sz="quarter" idx="15"/>
          </p:nvPr>
        </p:nvSpPr>
        <p:spPr>
          <a:xfrm>
            <a:off x="1221613" y="2392313"/>
            <a:ext cx="10143547" cy="576262"/>
          </a:xfrm>
        </p:spPr>
        <p:txBody>
          <a:bodyPr lIns="0">
            <a:noAutofit/>
          </a:bodyPr>
          <a:lstStyle>
            <a:lvl1pPr marL="0" indent="0">
              <a:buNone/>
              <a:defRPr sz="2585">
                <a:solidFill>
                  <a:schemeClr val="bg1"/>
                </a:solidFill>
              </a:defRPr>
            </a:lvl1pPr>
            <a:lvl2pPr>
              <a:defRPr sz="2585">
                <a:solidFill>
                  <a:srgbClr val="7F7F7F"/>
                </a:solidFill>
              </a:defRPr>
            </a:lvl2pPr>
            <a:lvl3pPr>
              <a:defRPr sz="2585">
                <a:solidFill>
                  <a:srgbClr val="7F7F7F"/>
                </a:solidFill>
              </a:defRPr>
            </a:lvl3pPr>
            <a:lvl4pPr>
              <a:defRPr sz="2585">
                <a:solidFill>
                  <a:srgbClr val="7F7F7F"/>
                </a:solidFill>
              </a:defRPr>
            </a:lvl4pPr>
            <a:lvl5pPr>
              <a:defRPr sz="2585">
                <a:solidFill>
                  <a:srgbClr val="7F7F7F"/>
                </a:solidFill>
              </a:defRPr>
            </a:lvl5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6"/>
          </p:nvPr>
        </p:nvSpPr>
        <p:spPr>
          <a:xfrm>
            <a:off x="609600" y="6356366"/>
            <a:ext cx="28448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7"/>
          </p:nvPr>
        </p:nvSpPr>
        <p:spPr>
          <a:xfrm>
            <a:off x="4165600" y="6356366"/>
            <a:ext cx="38608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8"/>
          </p:nvPr>
        </p:nvSpPr>
        <p:spPr>
          <a:xfrm>
            <a:off x="8737600" y="6356366"/>
            <a:ext cx="28448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EC051BB-7B5D-47B0-9175-C9FFDE9A2421}" type="slidenum">
              <a:rPr lang="ko-KR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37565" b="-8187"/>
          <a:stretch/>
        </p:blipFill>
        <p:spPr>
          <a:xfrm>
            <a:off x="11384225" y="6532735"/>
            <a:ext cx="594853" cy="279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46861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표지 2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12"/>
          <p:cNvGrpSpPr>
            <a:grpSpLocks/>
          </p:cNvGrpSpPr>
          <p:nvPr userDrawn="1"/>
        </p:nvGrpSpPr>
        <p:grpSpPr bwMode="auto">
          <a:xfrm>
            <a:off x="0" y="8"/>
            <a:ext cx="12192000" cy="6857992"/>
            <a:chOff x="0" y="0"/>
            <a:chExt cx="9906000" cy="6857992"/>
          </a:xfrm>
        </p:grpSpPr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992188" y="6432550"/>
              <a:ext cx="4608512" cy="220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맑은 고딕" pitchFamily="50" charset="-127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맑은 고딕" pitchFamily="50" charset="-127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맑은 고딕" pitchFamily="50" charset="-127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맑은 고딕" pitchFamily="50" charset="-127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맑은 고딕" pitchFamily="50" charset="-127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맑은 고딕" pitchFamily="50" charset="-127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맑은 고딕" pitchFamily="50" charset="-127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맑은 고딕" pitchFamily="50" charset="-127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맑은 고딕" pitchFamily="50" charset="-127"/>
                  <a:ea typeface="MS PGothic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ko-KR" sz="831" dirty="0">
                  <a:solidFill>
                    <a:srgbClr val="000000"/>
                  </a:solidFill>
                  <a:ea typeface="맑은 고딕" pitchFamily="50" charset="-127"/>
                </a:rPr>
                <a:t>Copyright © 2019 </a:t>
              </a:r>
              <a:r>
                <a:rPr lang="en-US" altLang="ko-KR" sz="831" dirty="0" err="1">
                  <a:solidFill>
                    <a:srgbClr val="000000"/>
                  </a:solidFill>
                  <a:ea typeface="맑은 고딕" pitchFamily="50" charset="-127"/>
                </a:rPr>
                <a:t>VisangCo</a:t>
              </a:r>
              <a:r>
                <a:rPr lang="en-US" altLang="ko-KR" sz="831" dirty="0">
                  <a:solidFill>
                    <a:srgbClr val="000000"/>
                  </a:solidFill>
                  <a:ea typeface="맑은 고딕" pitchFamily="50" charset="-127"/>
                </a:rPr>
                <a:t>., Ltd. All rights reserved   |  Confidential  </a:t>
              </a:r>
            </a:p>
          </p:txBody>
        </p:sp>
        <p:sp>
          <p:nvSpPr>
            <p:cNvPr id="8" name="직사각형 14"/>
            <p:cNvSpPr>
              <a:spLocks noChangeArrowheads="1"/>
            </p:cNvSpPr>
            <p:nvPr userDrawn="1"/>
          </p:nvSpPr>
          <p:spPr bwMode="auto">
            <a:xfrm>
              <a:off x="0" y="0"/>
              <a:ext cx="9906000" cy="6857992"/>
            </a:xfrm>
            <a:prstGeom prst="rect">
              <a:avLst/>
            </a:prstGeom>
            <a:gradFill rotWithShape="1">
              <a:gsLst>
                <a:gs pos="0">
                  <a:srgbClr val="09264A"/>
                </a:gs>
                <a:gs pos="16000">
                  <a:srgbClr val="09264A"/>
                </a:gs>
                <a:gs pos="100000">
                  <a:srgbClr val="0070C0"/>
                </a:gs>
              </a:gsLst>
              <a:lin ang="18900000" scaled="1"/>
            </a:gradFill>
            <a:ln>
              <a:noFill/>
            </a:ln>
            <a:effectLst>
              <a:outerShdw blurRad="50800" dist="38100" dir="2700000" algn="tl" rotWithShape="0">
                <a:srgbClr val="808080">
                  <a:alpha val="39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en-US" sz="1477" dirty="0">
                <a:solidFill>
                  <a:srgbClr val="000000"/>
                </a:solidFill>
              </a:endParaRPr>
            </a:p>
          </p:txBody>
        </p:sp>
        <p:sp>
          <p:nvSpPr>
            <p:cNvPr id="9" name="Freeform 38"/>
            <p:cNvSpPr/>
            <p:nvPr/>
          </p:nvSpPr>
          <p:spPr>
            <a:xfrm rot="16200000">
              <a:off x="-762793" y="2664619"/>
              <a:ext cx="2855912" cy="222250"/>
            </a:xfrm>
            <a:custGeom>
              <a:avLst/>
              <a:gdLst>
                <a:gd name="connsiteX0" fmla="*/ 0 w 3679825"/>
                <a:gd name="connsiteY0" fmla="*/ 158750 h 158750"/>
                <a:gd name="connsiteX1" fmla="*/ 0 w 3679825"/>
                <a:gd name="connsiteY1" fmla="*/ 0 h 158750"/>
                <a:gd name="connsiteX2" fmla="*/ 3679825 w 3679825"/>
                <a:gd name="connsiteY2" fmla="*/ 0 h 158750"/>
                <a:gd name="connsiteX3" fmla="*/ 3679825 w 3679825"/>
                <a:gd name="connsiteY3" fmla="*/ 158750 h 15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79825" h="158750">
                  <a:moveTo>
                    <a:pt x="0" y="158750"/>
                  </a:moveTo>
                  <a:lnTo>
                    <a:pt x="0" y="0"/>
                  </a:lnTo>
                  <a:lnTo>
                    <a:pt x="3679825" y="0"/>
                  </a:lnTo>
                  <a:lnTo>
                    <a:pt x="3679825" y="158750"/>
                  </a:lnTo>
                </a:path>
              </a:pathLst>
            </a:custGeom>
            <a:ln w="155575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63" dirty="0">
                <a:solidFill>
                  <a:prstClr val="black"/>
                </a:solidFill>
              </a:endParaRPr>
            </a:p>
          </p:txBody>
        </p:sp>
        <p:sp>
          <p:nvSpPr>
            <p:cNvPr id="10" name="Freeform 38"/>
            <p:cNvSpPr/>
            <p:nvPr/>
          </p:nvSpPr>
          <p:spPr>
            <a:xfrm rot="5400000">
              <a:off x="7806532" y="2664619"/>
              <a:ext cx="2855912" cy="222250"/>
            </a:xfrm>
            <a:custGeom>
              <a:avLst/>
              <a:gdLst>
                <a:gd name="connsiteX0" fmla="*/ 0 w 3679825"/>
                <a:gd name="connsiteY0" fmla="*/ 158750 h 158750"/>
                <a:gd name="connsiteX1" fmla="*/ 0 w 3679825"/>
                <a:gd name="connsiteY1" fmla="*/ 0 h 158750"/>
                <a:gd name="connsiteX2" fmla="*/ 3679825 w 3679825"/>
                <a:gd name="connsiteY2" fmla="*/ 0 h 158750"/>
                <a:gd name="connsiteX3" fmla="*/ 3679825 w 3679825"/>
                <a:gd name="connsiteY3" fmla="*/ 158750 h 15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79825" h="158750">
                  <a:moveTo>
                    <a:pt x="0" y="158750"/>
                  </a:moveTo>
                  <a:lnTo>
                    <a:pt x="0" y="0"/>
                  </a:lnTo>
                  <a:lnTo>
                    <a:pt x="3679825" y="0"/>
                  </a:lnTo>
                  <a:lnTo>
                    <a:pt x="3679825" y="158750"/>
                  </a:lnTo>
                </a:path>
              </a:pathLst>
            </a:custGeom>
            <a:ln w="155575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63" dirty="0">
                <a:solidFill>
                  <a:prstClr val="black"/>
                </a:solidFill>
              </a:endParaRPr>
            </a:p>
          </p:txBody>
        </p:sp>
      </p:grpSp>
      <p:sp>
        <p:nvSpPr>
          <p:cNvPr id="28" name="내용 개체 틀 27"/>
          <p:cNvSpPr>
            <a:spLocks noGrp="1"/>
          </p:cNvSpPr>
          <p:nvPr>
            <p:ph sz="quarter" idx="14"/>
          </p:nvPr>
        </p:nvSpPr>
        <p:spPr>
          <a:xfrm>
            <a:off x="1221613" y="1221209"/>
            <a:ext cx="10143547" cy="792162"/>
          </a:xfrm>
        </p:spPr>
        <p:txBody>
          <a:bodyPr lIns="0">
            <a:noAutofit/>
          </a:bodyPr>
          <a:lstStyle>
            <a:lvl1pPr marL="0" indent="0">
              <a:buNone/>
              <a:defRPr sz="3231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30" name="내용 개체 틀 29"/>
          <p:cNvSpPr>
            <a:spLocks noGrp="1"/>
          </p:cNvSpPr>
          <p:nvPr>
            <p:ph sz="quarter" idx="15"/>
          </p:nvPr>
        </p:nvSpPr>
        <p:spPr>
          <a:xfrm>
            <a:off x="1221613" y="1939226"/>
            <a:ext cx="10143547" cy="576262"/>
          </a:xfrm>
        </p:spPr>
        <p:txBody>
          <a:bodyPr lIns="0">
            <a:noAutofit/>
          </a:bodyPr>
          <a:lstStyle>
            <a:lvl1pPr marL="0" indent="0">
              <a:buNone/>
              <a:defRPr sz="2585">
                <a:solidFill>
                  <a:schemeClr val="bg1"/>
                </a:solidFill>
              </a:defRPr>
            </a:lvl1pPr>
            <a:lvl2pPr>
              <a:defRPr sz="2585">
                <a:solidFill>
                  <a:srgbClr val="7F7F7F"/>
                </a:solidFill>
              </a:defRPr>
            </a:lvl2pPr>
            <a:lvl3pPr>
              <a:defRPr sz="2585">
                <a:solidFill>
                  <a:srgbClr val="7F7F7F"/>
                </a:solidFill>
              </a:defRPr>
            </a:lvl3pPr>
            <a:lvl4pPr>
              <a:defRPr sz="2585">
                <a:solidFill>
                  <a:srgbClr val="7F7F7F"/>
                </a:solidFill>
              </a:defRPr>
            </a:lvl4pPr>
            <a:lvl5pPr>
              <a:defRPr sz="2585">
                <a:solidFill>
                  <a:srgbClr val="7F7F7F"/>
                </a:solidFill>
              </a:defRPr>
            </a:lvl5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6"/>
          </p:nvPr>
        </p:nvSpPr>
        <p:spPr>
          <a:xfrm>
            <a:off x="609600" y="6356366"/>
            <a:ext cx="28448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7"/>
          </p:nvPr>
        </p:nvSpPr>
        <p:spPr>
          <a:xfrm>
            <a:off x="4165600" y="6356366"/>
            <a:ext cx="38608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8"/>
          </p:nvPr>
        </p:nvSpPr>
        <p:spPr>
          <a:xfrm>
            <a:off x="8737600" y="6356366"/>
            <a:ext cx="28448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EC051BB-7B5D-47B0-9175-C9FFDE9A2421}" type="slidenum">
              <a:rPr lang="ko-KR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37565" b="-8187"/>
          <a:stretch/>
        </p:blipFill>
        <p:spPr>
          <a:xfrm>
            <a:off x="11384225" y="6532735"/>
            <a:ext cx="594853" cy="279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3187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표지 2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12"/>
          <p:cNvGrpSpPr>
            <a:grpSpLocks/>
          </p:cNvGrpSpPr>
          <p:nvPr userDrawn="1"/>
        </p:nvGrpSpPr>
        <p:grpSpPr bwMode="auto">
          <a:xfrm>
            <a:off x="0" y="8"/>
            <a:ext cx="12192000" cy="6857992"/>
            <a:chOff x="0" y="0"/>
            <a:chExt cx="9906000" cy="6857992"/>
          </a:xfrm>
        </p:grpSpPr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992188" y="6432550"/>
              <a:ext cx="4608512" cy="220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맑은 고딕" pitchFamily="50" charset="-127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맑은 고딕" pitchFamily="50" charset="-127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맑은 고딕" pitchFamily="50" charset="-127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맑은 고딕" pitchFamily="50" charset="-127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맑은 고딕" pitchFamily="50" charset="-127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맑은 고딕" pitchFamily="50" charset="-127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맑은 고딕" pitchFamily="50" charset="-127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맑은 고딕" pitchFamily="50" charset="-127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맑은 고딕" pitchFamily="50" charset="-127"/>
                  <a:ea typeface="MS PGothic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ko-KR" sz="831" dirty="0">
                  <a:solidFill>
                    <a:srgbClr val="000000"/>
                  </a:solidFill>
                  <a:ea typeface="맑은 고딕" pitchFamily="50" charset="-127"/>
                </a:rPr>
                <a:t>Copyright © 2019 </a:t>
              </a:r>
              <a:r>
                <a:rPr lang="en-US" altLang="ko-KR" sz="831" dirty="0" err="1">
                  <a:solidFill>
                    <a:srgbClr val="000000"/>
                  </a:solidFill>
                  <a:ea typeface="맑은 고딕" pitchFamily="50" charset="-127"/>
                </a:rPr>
                <a:t>VisangCo</a:t>
              </a:r>
              <a:r>
                <a:rPr lang="en-US" altLang="ko-KR" sz="831" dirty="0">
                  <a:solidFill>
                    <a:srgbClr val="000000"/>
                  </a:solidFill>
                  <a:ea typeface="맑은 고딕" pitchFamily="50" charset="-127"/>
                </a:rPr>
                <a:t>., Ltd. All rights reserved   |  Confidential  </a:t>
              </a:r>
            </a:p>
          </p:txBody>
        </p:sp>
        <p:sp>
          <p:nvSpPr>
            <p:cNvPr id="8" name="직사각형 14"/>
            <p:cNvSpPr>
              <a:spLocks noChangeArrowheads="1"/>
            </p:cNvSpPr>
            <p:nvPr userDrawn="1"/>
          </p:nvSpPr>
          <p:spPr bwMode="auto">
            <a:xfrm>
              <a:off x="0" y="0"/>
              <a:ext cx="9906000" cy="6857992"/>
            </a:xfrm>
            <a:prstGeom prst="rect">
              <a:avLst/>
            </a:prstGeom>
            <a:gradFill rotWithShape="1">
              <a:gsLst>
                <a:gs pos="0">
                  <a:srgbClr val="09264A"/>
                </a:gs>
                <a:gs pos="16000">
                  <a:srgbClr val="09264A"/>
                </a:gs>
                <a:gs pos="100000">
                  <a:srgbClr val="0070C0"/>
                </a:gs>
              </a:gsLst>
              <a:lin ang="18900000" scaled="1"/>
            </a:gradFill>
            <a:ln>
              <a:noFill/>
            </a:ln>
            <a:effectLst>
              <a:outerShdw blurRad="50800" dist="38100" dir="2700000" algn="tl" rotWithShape="0">
                <a:srgbClr val="808080">
                  <a:alpha val="39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en-US" sz="1477" dirty="0">
                <a:solidFill>
                  <a:srgbClr val="000000"/>
                </a:solidFill>
              </a:endParaRPr>
            </a:p>
          </p:txBody>
        </p:sp>
      </p:grpSp>
      <p:sp>
        <p:nvSpPr>
          <p:cNvPr id="28" name="내용 개체 틀 27"/>
          <p:cNvSpPr>
            <a:spLocks noGrp="1"/>
          </p:cNvSpPr>
          <p:nvPr>
            <p:ph sz="quarter" idx="14"/>
          </p:nvPr>
        </p:nvSpPr>
        <p:spPr>
          <a:xfrm>
            <a:off x="1509941" y="2736973"/>
            <a:ext cx="9174538" cy="792162"/>
          </a:xfrm>
        </p:spPr>
        <p:txBody>
          <a:bodyPr lIns="0">
            <a:noAutofit/>
          </a:bodyPr>
          <a:lstStyle>
            <a:lvl1pPr marL="0" indent="0">
              <a:buNone/>
              <a:defRPr sz="3231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pic>
        <p:nvPicPr>
          <p:cNvPr id="16" name="그림 1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37565" b="-8187"/>
          <a:stretch/>
        </p:blipFill>
        <p:spPr>
          <a:xfrm>
            <a:off x="11384225" y="6532735"/>
            <a:ext cx="594853" cy="279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58427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6"/>
          <p:cNvGrpSpPr>
            <a:grpSpLocks/>
          </p:cNvGrpSpPr>
          <p:nvPr userDrawn="1"/>
        </p:nvGrpSpPr>
        <p:grpSpPr bwMode="auto">
          <a:xfrm>
            <a:off x="8399585" y="908050"/>
            <a:ext cx="2692400" cy="1958975"/>
            <a:chOff x="6824603" y="908720"/>
            <a:chExt cx="2187634" cy="1958589"/>
          </a:xfrm>
        </p:grpSpPr>
        <p:grpSp>
          <p:nvGrpSpPr>
            <p:cNvPr id="5" name="그룹 7"/>
            <p:cNvGrpSpPr>
              <a:grpSpLocks/>
            </p:cNvGrpSpPr>
            <p:nvPr/>
          </p:nvGrpSpPr>
          <p:grpSpPr bwMode="auto">
            <a:xfrm>
              <a:off x="6825208" y="908720"/>
              <a:ext cx="2187029" cy="230399"/>
              <a:chOff x="7185248" y="1123952"/>
              <a:chExt cx="2187029" cy="230399"/>
            </a:xfrm>
          </p:grpSpPr>
          <p:sp>
            <p:nvSpPr>
              <p:cNvPr id="10" name="직사각형 12"/>
              <p:cNvSpPr>
                <a:spLocks noChangeArrowheads="1"/>
              </p:cNvSpPr>
              <p:nvPr/>
            </p:nvSpPr>
            <p:spPr bwMode="auto">
              <a:xfrm rot="5400000">
                <a:off x="8215185" y="94758"/>
                <a:ext cx="126881" cy="2185270"/>
              </a:xfrm>
              <a:prstGeom prst="rect">
                <a:avLst/>
              </a:prstGeom>
              <a:solidFill>
                <a:srgbClr val="039B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fontAlgn="base" latinLnBrk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1663" dirty="0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11" name="직사각형 13"/>
              <p:cNvSpPr>
                <a:spLocks noChangeArrowheads="1"/>
              </p:cNvSpPr>
              <p:nvPr/>
            </p:nvSpPr>
            <p:spPr bwMode="auto">
              <a:xfrm rot="5400000">
                <a:off x="7139787" y="1178937"/>
                <a:ext cx="220874" cy="129951"/>
              </a:xfrm>
              <a:prstGeom prst="rect">
                <a:avLst/>
              </a:prstGeom>
              <a:solidFill>
                <a:srgbClr val="039B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fontAlgn="base" latinLnBrk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1663" dirty="0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12" name="직사각형 14"/>
              <p:cNvSpPr>
                <a:spLocks noChangeArrowheads="1"/>
              </p:cNvSpPr>
              <p:nvPr/>
            </p:nvSpPr>
            <p:spPr bwMode="auto">
              <a:xfrm rot="5400000">
                <a:off x="9196865" y="1178938"/>
                <a:ext cx="220874" cy="129951"/>
              </a:xfrm>
              <a:prstGeom prst="rect">
                <a:avLst/>
              </a:prstGeom>
              <a:solidFill>
                <a:srgbClr val="039B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fontAlgn="base" latinLnBrk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1663" dirty="0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6" name="그룹 8"/>
            <p:cNvGrpSpPr>
              <a:grpSpLocks/>
            </p:cNvGrpSpPr>
            <p:nvPr/>
          </p:nvGrpSpPr>
          <p:grpSpPr bwMode="auto">
            <a:xfrm>
              <a:off x="6824603" y="2636912"/>
              <a:ext cx="2186617" cy="230397"/>
              <a:chOff x="7184643" y="2780929"/>
              <a:chExt cx="2186617" cy="230397"/>
            </a:xfrm>
          </p:grpSpPr>
          <p:sp>
            <p:nvSpPr>
              <p:cNvPr id="7" name="직사각형 9"/>
              <p:cNvSpPr>
                <a:spLocks noChangeArrowheads="1"/>
              </p:cNvSpPr>
              <p:nvPr/>
            </p:nvSpPr>
            <p:spPr bwMode="auto">
              <a:xfrm rot="-5400000">
                <a:off x="8214443" y="1855251"/>
                <a:ext cx="126881" cy="2185270"/>
              </a:xfrm>
              <a:prstGeom prst="rect">
                <a:avLst/>
              </a:prstGeom>
              <a:solidFill>
                <a:srgbClr val="039B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fontAlgn="base" latinLnBrk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1663" dirty="0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8" name="직사각형 10"/>
              <p:cNvSpPr>
                <a:spLocks noChangeArrowheads="1"/>
              </p:cNvSpPr>
              <p:nvPr/>
            </p:nvSpPr>
            <p:spPr bwMode="auto">
              <a:xfrm rot="-5400000">
                <a:off x="9195848" y="2826391"/>
                <a:ext cx="220874" cy="129951"/>
              </a:xfrm>
              <a:prstGeom prst="rect">
                <a:avLst/>
              </a:prstGeom>
              <a:solidFill>
                <a:srgbClr val="039B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fontAlgn="base" latinLnBrk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1663" dirty="0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9" name="직사각형 11"/>
              <p:cNvSpPr>
                <a:spLocks noChangeArrowheads="1"/>
              </p:cNvSpPr>
              <p:nvPr/>
            </p:nvSpPr>
            <p:spPr bwMode="auto">
              <a:xfrm rot="-5400000">
                <a:off x="7139182" y="2826390"/>
                <a:ext cx="220874" cy="129951"/>
              </a:xfrm>
              <a:prstGeom prst="rect">
                <a:avLst/>
              </a:prstGeom>
              <a:solidFill>
                <a:srgbClr val="039B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fontAlgn="base" latinLnBrk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1663" dirty="0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</p:grpSp>
      </p:grp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55749" y="798628"/>
            <a:ext cx="7090017" cy="4525963"/>
          </a:xfrm>
        </p:spPr>
        <p:txBody>
          <a:bodyPr>
            <a:normAutofit/>
          </a:bodyPr>
          <a:lstStyle>
            <a:lvl1pPr marL="369268" indent="-369268">
              <a:lnSpc>
                <a:spcPct val="120000"/>
              </a:lnSpc>
              <a:buFont typeface="+mj-lt"/>
              <a:buAutoNum type="romanUcPeriod"/>
              <a:defRPr sz="1663" b="1">
                <a:solidFill>
                  <a:srgbClr val="00B0F0"/>
                </a:solidFill>
              </a:defRPr>
            </a:lvl1pPr>
            <a:lvl2pPr>
              <a:defRPr sz="1663" b="1">
                <a:solidFill>
                  <a:srgbClr val="00B0F0"/>
                </a:solidFill>
              </a:defRPr>
            </a:lvl2pPr>
            <a:lvl3pPr>
              <a:defRPr sz="1663" b="1">
                <a:solidFill>
                  <a:srgbClr val="00B0F0"/>
                </a:solidFill>
              </a:defRPr>
            </a:lvl3pPr>
            <a:lvl4pPr>
              <a:defRPr sz="1663" b="1">
                <a:solidFill>
                  <a:srgbClr val="00B0F0"/>
                </a:solidFill>
              </a:defRPr>
            </a:lvl4pPr>
            <a:lvl5pPr>
              <a:defRPr sz="1663" b="1">
                <a:solidFill>
                  <a:srgbClr val="00B0F0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9" name="내용 개체 틀 18"/>
          <p:cNvSpPr>
            <a:spLocks noGrp="1"/>
          </p:cNvSpPr>
          <p:nvPr>
            <p:ph sz="quarter" idx="10"/>
          </p:nvPr>
        </p:nvSpPr>
        <p:spPr>
          <a:xfrm>
            <a:off x="8496264" y="1095926"/>
            <a:ext cx="2498968" cy="1584176"/>
          </a:xfrm>
        </p:spPr>
        <p:txBody>
          <a:bodyPr anchor="ctr">
            <a:noAutofit/>
          </a:bodyPr>
          <a:lstStyle>
            <a:lvl1pPr marL="0" indent="0" algn="ctr">
              <a:buNone/>
              <a:defRPr sz="2955" b="1">
                <a:solidFill>
                  <a:srgbClr val="039BE7"/>
                </a:solidFill>
              </a:defRPr>
            </a:lvl1pPr>
            <a:lvl2pPr>
              <a:defRPr sz="2955">
                <a:solidFill>
                  <a:srgbClr val="00B0F0"/>
                </a:solidFill>
              </a:defRPr>
            </a:lvl2pPr>
            <a:lvl3pPr>
              <a:defRPr sz="2955">
                <a:solidFill>
                  <a:srgbClr val="00B0F0"/>
                </a:solidFill>
              </a:defRPr>
            </a:lvl3pPr>
            <a:lvl4pPr>
              <a:defRPr sz="2955">
                <a:solidFill>
                  <a:srgbClr val="00B0F0"/>
                </a:solidFill>
              </a:defRPr>
            </a:lvl4pPr>
            <a:lvl5pPr>
              <a:defRPr sz="2955">
                <a:solidFill>
                  <a:srgbClr val="00B0F0"/>
                </a:solidFill>
              </a:defRPr>
            </a:lvl5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2093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본문 1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1"/>
            <a:ext cx="12192000" cy="59815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ko-KR" altLang="en-US" sz="1663" dirty="0">
              <a:solidFill>
                <a:srgbClr val="000000"/>
              </a:solidFill>
            </a:endParaRPr>
          </a:p>
        </p:txBody>
      </p:sp>
      <p:grpSp>
        <p:nvGrpSpPr>
          <p:cNvPr id="14" name="그룹 10"/>
          <p:cNvGrpSpPr>
            <a:grpSpLocks/>
          </p:cNvGrpSpPr>
          <p:nvPr/>
        </p:nvGrpSpPr>
        <p:grpSpPr bwMode="auto">
          <a:xfrm>
            <a:off x="631093" y="6551653"/>
            <a:ext cx="4431323" cy="191912"/>
            <a:chOff x="511977" y="6551577"/>
            <a:chExt cx="3600667" cy="191534"/>
          </a:xfrm>
        </p:grpSpPr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511977" y="6551577"/>
              <a:ext cx="3600667" cy="191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맑은 고딕" pitchFamily="50" charset="-127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맑은 고딕" pitchFamily="50" charset="-127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맑은 고딕" pitchFamily="50" charset="-127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맑은 고딕" pitchFamily="50" charset="-127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맑은 고딕" pitchFamily="50" charset="-127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맑은 고딕" pitchFamily="50" charset="-127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맑은 고딕" pitchFamily="50" charset="-127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맑은 고딕" pitchFamily="50" charset="-127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맑은 고딕" pitchFamily="50" charset="-127"/>
                  <a:ea typeface="MS PGothic" pitchFamily="34" charset="-128"/>
                </a:defRPr>
              </a:lvl9pPr>
            </a:lstStyle>
            <a:p>
              <a:pPr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ko-KR" sz="647" dirty="0">
                  <a:solidFill>
                    <a:srgbClr val="000000"/>
                  </a:solidFill>
                  <a:ea typeface="맑은 고딕" pitchFamily="50" charset="-127"/>
                </a:rPr>
                <a:t>Copyright © 2019 </a:t>
              </a:r>
              <a:r>
                <a:rPr lang="en-US" altLang="ko-KR" sz="647" dirty="0" err="1">
                  <a:solidFill>
                    <a:srgbClr val="000000"/>
                  </a:solidFill>
                  <a:ea typeface="맑은 고딕" pitchFamily="50" charset="-127"/>
                </a:rPr>
                <a:t>VisangCo</a:t>
              </a:r>
              <a:r>
                <a:rPr lang="en-US" altLang="ko-KR" sz="647" dirty="0">
                  <a:solidFill>
                    <a:srgbClr val="000000"/>
                  </a:solidFill>
                  <a:ea typeface="맑은 고딕" pitchFamily="50" charset="-127"/>
                </a:rPr>
                <a:t>., Ltd. All rights reserved   |  Confidential  </a:t>
              </a:r>
            </a:p>
          </p:txBody>
        </p:sp>
        <p:cxnSp>
          <p:nvCxnSpPr>
            <p:cNvPr id="16" name="직선 연결선 13"/>
            <p:cNvCxnSpPr/>
            <p:nvPr/>
          </p:nvCxnSpPr>
          <p:spPr>
            <a:xfrm>
              <a:off x="511977" y="6583265"/>
              <a:ext cx="0" cy="144178"/>
            </a:xfrm>
            <a:prstGeom prst="line">
              <a:avLst/>
            </a:prstGeom>
            <a:ln>
              <a:solidFill>
                <a:srgbClr val="33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7240" y="64115"/>
            <a:ext cx="10290176" cy="469925"/>
          </a:xfrm>
        </p:spPr>
        <p:txBody>
          <a:bodyPr lIns="0">
            <a:normAutofit/>
          </a:bodyPr>
          <a:lstStyle>
            <a:lvl1pPr algn="l">
              <a:defRPr sz="2031" b="1" cap="all">
                <a:solidFill>
                  <a:srgbClr val="039BE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7240" y="6556391"/>
            <a:ext cx="531447" cy="187325"/>
          </a:xfrm>
          <a:prstGeom prst="rect">
            <a:avLst/>
          </a:prstGeom>
        </p:spPr>
        <p:txBody>
          <a:bodyPr/>
          <a:lstStyle>
            <a:lvl1pPr>
              <a:defRPr sz="1015">
                <a:solidFill>
                  <a:srgbClr val="039BE7"/>
                </a:solidFill>
              </a:defRPr>
            </a:lvl1pPr>
          </a:lstStyle>
          <a:p>
            <a:pPr>
              <a:defRPr/>
            </a:pPr>
            <a:fld id="{C26F6EBE-88D3-4027-B6D3-06064C5C575D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65422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1_2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8399512" y="908725"/>
            <a:ext cx="2692472" cy="1958589"/>
            <a:chOff x="6824603" y="908720"/>
            <a:chExt cx="2187634" cy="1958589"/>
          </a:xfrm>
          <a:solidFill>
            <a:schemeClr val="bg1"/>
          </a:solidFill>
        </p:grpSpPr>
        <p:grpSp>
          <p:nvGrpSpPr>
            <p:cNvPr id="5" name="그룹 4"/>
            <p:cNvGrpSpPr/>
            <p:nvPr/>
          </p:nvGrpSpPr>
          <p:grpSpPr>
            <a:xfrm>
              <a:off x="6825208" y="908720"/>
              <a:ext cx="2187029" cy="230399"/>
              <a:chOff x="7185248" y="1123952"/>
              <a:chExt cx="2187029" cy="230399"/>
            </a:xfrm>
            <a:grpFill/>
          </p:grpSpPr>
          <p:sp>
            <p:nvSpPr>
              <p:cNvPr id="10" name="직사각형 9"/>
              <p:cNvSpPr/>
              <p:nvPr/>
            </p:nvSpPr>
            <p:spPr bwMode="auto">
              <a:xfrm rot="5400000">
                <a:off x="8215185" y="94758"/>
                <a:ext cx="126881" cy="2185270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latinLnBrk="0">
                  <a:defRPr/>
                </a:pPr>
                <a:endParaRPr lang="ko-KR" altLang="en-US" sz="1663" kern="0" dirty="0">
                  <a:solidFill>
                    <a:srgbClr val="FFFFFF"/>
                  </a:solidFill>
                  <a:latin typeface="Arial"/>
                  <a:cs typeface="ＭＳ Ｐゴシック" charset="0"/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 bwMode="auto">
              <a:xfrm rot="5400000">
                <a:off x="7139787" y="1178937"/>
                <a:ext cx="220874" cy="129951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latinLnBrk="0">
                  <a:defRPr/>
                </a:pPr>
                <a:endParaRPr lang="ko-KR" altLang="en-US" sz="1663" kern="0" dirty="0">
                  <a:solidFill>
                    <a:srgbClr val="FFFFFF"/>
                  </a:solidFill>
                  <a:latin typeface="Arial"/>
                  <a:cs typeface="ＭＳ Ｐゴシック" charset="0"/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 bwMode="auto">
              <a:xfrm rot="5400000">
                <a:off x="9196865" y="1178938"/>
                <a:ext cx="220874" cy="129951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latinLnBrk="0">
                  <a:defRPr/>
                </a:pPr>
                <a:endParaRPr lang="ko-KR" altLang="en-US" sz="1663" kern="0" dirty="0">
                  <a:solidFill>
                    <a:srgbClr val="FFFFFF"/>
                  </a:solidFill>
                  <a:latin typeface="Arial"/>
                  <a:cs typeface="ＭＳ Ｐゴシック" charset="0"/>
                </a:endParaRPr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6824603" y="2636912"/>
              <a:ext cx="2186617" cy="230397"/>
              <a:chOff x="7184643" y="2780929"/>
              <a:chExt cx="2186617" cy="230397"/>
            </a:xfrm>
            <a:grpFill/>
          </p:grpSpPr>
          <p:sp>
            <p:nvSpPr>
              <p:cNvPr id="7" name="직사각형 6"/>
              <p:cNvSpPr/>
              <p:nvPr/>
            </p:nvSpPr>
            <p:spPr bwMode="auto">
              <a:xfrm rot="16200000">
                <a:off x="8214443" y="1855251"/>
                <a:ext cx="126881" cy="2185270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latinLnBrk="0">
                  <a:defRPr/>
                </a:pPr>
                <a:endParaRPr lang="ko-KR" altLang="en-US" sz="1663" kern="0" dirty="0">
                  <a:solidFill>
                    <a:srgbClr val="FFFFFF"/>
                  </a:solidFill>
                  <a:latin typeface="Arial"/>
                  <a:cs typeface="ＭＳ Ｐゴシック" charset="0"/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 bwMode="auto">
              <a:xfrm rot="16200000">
                <a:off x="9195848" y="2826391"/>
                <a:ext cx="220874" cy="129951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latinLnBrk="0">
                  <a:defRPr/>
                </a:pPr>
                <a:endParaRPr lang="ko-KR" altLang="en-US" sz="1663" kern="0" dirty="0">
                  <a:solidFill>
                    <a:srgbClr val="FFFFFF"/>
                  </a:solidFill>
                  <a:latin typeface="Arial"/>
                  <a:cs typeface="ＭＳ Ｐゴシック" charset="0"/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 bwMode="auto">
              <a:xfrm rot="16200000">
                <a:off x="7139182" y="2826390"/>
                <a:ext cx="220874" cy="129951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latinLnBrk="0">
                  <a:defRPr/>
                </a:pPr>
                <a:endParaRPr lang="ko-KR" altLang="en-US" sz="1663" kern="0" dirty="0">
                  <a:solidFill>
                    <a:srgbClr val="FFFFFF"/>
                  </a:solidFill>
                  <a:latin typeface="Arial"/>
                  <a:cs typeface="ＭＳ Ｐゴシック" charset="0"/>
                </a:endParaRPr>
              </a:p>
            </p:txBody>
          </p:sp>
        </p:grpSp>
      </p:grp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55749" y="798628"/>
            <a:ext cx="7090017" cy="4525963"/>
          </a:xfrm>
        </p:spPr>
        <p:txBody>
          <a:bodyPr>
            <a:normAutofit/>
          </a:bodyPr>
          <a:lstStyle>
            <a:lvl1pPr marL="369268" indent="-369268">
              <a:buFont typeface="+mj-lt"/>
              <a:buAutoNum type="romanUcPeriod"/>
              <a:defRPr sz="1663" b="1">
                <a:solidFill>
                  <a:schemeClr val="bg1"/>
                </a:solidFill>
              </a:defRPr>
            </a:lvl1pPr>
            <a:lvl2pPr>
              <a:defRPr sz="1663" b="1">
                <a:solidFill>
                  <a:srgbClr val="00B0F0"/>
                </a:solidFill>
              </a:defRPr>
            </a:lvl2pPr>
            <a:lvl3pPr>
              <a:defRPr sz="1663" b="1">
                <a:solidFill>
                  <a:srgbClr val="00B0F0"/>
                </a:solidFill>
              </a:defRPr>
            </a:lvl3pPr>
            <a:lvl4pPr>
              <a:defRPr sz="1663" b="1">
                <a:solidFill>
                  <a:srgbClr val="00B0F0"/>
                </a:solidFill>
              </a:defRPr>
            </a:lvl4pPr>
            <a:lvl5pPr>
              <a:defRPr sz="1663" b="1">
                <a:solidFill>
                  <a:srgbClr val="00B0F0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9" name="내용 개체 틀 18"/>
          <p:cNvSpPr>
            <a:spLocks noGrp="1"/>
          </p:cNvSpPr>
          <p:nvPr>
            <p:ph sz="quarter" idx="10"/>
          </p:nvPr>
        </p:nvSpPr>
        <p:spPr>
          <a:xfrm>
            <a:off x="8496264" y="1095926"/>
            <a:ext cx="2498968" cy="1584176"/>
          </a:xfrm>
        </p:spPr>
        <p:txBody>
          <a:bodyPr anchor="ctr">
            <a:noAutofit/>
          </a:bodyPr>
          <a:lstStyle>
            <a:lvl1pPr marL="0" indent="0" algn="ctr">
              <a:buNone/>
              <a:defRPr sz="2955" b="1">
                <a:solidFill>
                  <a:srgbClr val="F2F2F2"/>
                </a:solidFill>
              </a:defRPr>
            </a:lvl1pPr>
            <a:lvl2pPr>
              <a:defRPr sz="2955">
                <a:solidFill>
                  <a:srgbClr val="00B0F0"/>
                </a:solidFill>
              </a:defRPr>
            </a:lvl2pPr>
            <a:lvl3pPr>
              <a:defRPr sz="2955">
                <a:solidFill>
                  <a:srgbClr val="00B0F0"/>
                </a:solidFill>
              </a:defRPr>
            </a:lvl3pPr>
            <a:lvl4pPr>
              <a:defRPr sz="2955">
                <a:solidFill>
                  <a:srgbClr val="00B0F0"/>
                </a:solidFill>
              </a:defRPr>
            </a:lvl4pPr>
            <a:lvl5pPr>
              <a:defRPr sz="2955">
                <a:solidFill>
                  <a:srgbClr val="00B0F0"/>
                </a:solidFill>
              </a:defRPr>
            </a:lvl5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36067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0" y="1"/>
            <a:ext cx="12192000" cy="87471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ko-KR" altLang="en-US" sz="1663" dirty="0">
              <a:solidFill>
                <a:srgbClr val="000000"/>
              </a:solidFill>
            </a:endParaRPr>
          </a:p>
        </p:txBody>
      </p:sp>
      <p:grpSp>
        <p:nvGrpSpPr>
          <p:cNvPr id="7" name="그룹 103"/>
          <p:cNvGrpSpPr>
            <a:grpSpLocks/>
          </p:cNvGrpSpPr>
          <p:nvPr userDrawn="1"/>
        </p:nvGrpSpPr>
        <p:grpSpPr bwMode="auto">
          <a:xfrm>
            <a:off x="336061" y="76200"/>
            <a:ext cx="244232" cy="738188"/>
            <a:chOff x="4304895" y="1772816"/>
            <a:chExt cx="199011" cy="736920"/>
          </a:xfrm>
        </p:grpSpPr>
        <p:sp>
          <p:nvSpPr>
            <p:cNvPr id="8" name="직사각형 18"/>
            <p:cNvSpPr/>
            <p:nvPr/>
          </p:nvSpPr>
          <p:spPr>
            <a:xfrm>
              <a:off x="4304895" y="1772816"/>
              <a:ext cx="92341" cy="719487"/>
            </a:xfrm>
            <a:prstGeom prst="rect">
              <a:avLst/>
            </a:prstGeom>
            <a:solidFill>
              <a:srgbClr val="039B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en-US" sz="1663" dirty="0">
                <a:solidFill>
                  <a:srgbClr val="FFFFFF"/>
                </a:solidFill>
              </a:endParaRPr>
            </a:p>
          </p:txBody>
        </p:sp>
        <p:sp>
          <p:nvSpPr>
            <p:cNvPr id="9" name="직사각형 19"/>
            <p:cNvSpPr/>
            <p:nvPr/>
          </p:nvSpPr>
          <p:spPr>
            <a:xfrm>
              <a:off x="4304895" y="2420989"/>
              <a:ext cx="199011" cy="88747"/>
            </a:xfrm>
            <a:prstGeom prst="rect">
              <a:avLst/>
            </a:prstGeom>
            <a:solidFill>
              <a:srgbClr val="039B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en-US" sz="1663" dirty="0">
                <a:solidFill>
                  <a:srgbClr val="FFFFFF"/>
                </a:solidFill>
              </a:endParaRPr>
            </a:p>
          </p:txBody>
        </p:sp>
        <p:sp>
          <p:nvSpPr>
            <p:cNvPr id="10" name="직사각형 20"/>
            <p:cNvSpPr/>
            <p:nvPr/>
          </p:nvSpPr>
          <p:spPr>
            <a:xfrm>
              <a:off x="4304895" y="1772816"/>
              <a:ext cx="199011" cy="88747"/>
            </a:xfrm>
            <a:prstGeom prst="rect">
              <a:avLst/>
            </a:prstGeom>
            <a:solidFill>
              <a:srgbClr val="039B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en-US" sz="1663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1" name="그룹 129"/>
          <p:cNvGrpSpPr>
            <a:grpSpLocks/>
          </p:cNvGrpSpPr>
          <p:nvPr userDrawn="1"/>
        </p:nvGrpSpPr>
        <p:grpSpPr bwMode="auto">
          <a:xfrm flipH="1">
            <a:off x="11611719" y="76200"/>
            <a:ext cx="244231" cy="738188"/>
            <a:chOff x="4304895" y="1772816"/>
            <a:chExt cx="199011" cy="736920"/>
          </a:xfrm>
        </p:grpSpPr>
        <p:sp>
          <p:nvSpPr>
            <p:cNvPr id="12" name="직사각형 15"/>
            <p:cNvSpPr/>
            <p:nvPr/>
          </p:nvSpPr>
          <p:spPr>
            <a:xfrm>
              <a:off x="4304895" y="1772816"/>
              <a:ext cx="92341" cy="719487"/>
            </a:xfrm>
            <a:prstGeom prst="rect">
              <a:avLst/>
            </a:prstGeom>
            <a:solidFill>
              <a:srgbClr val="039B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en-US" sz="1663" dirty="0">
                <a:solidFill>
                  <a:srgbClr val="FFFFFF"/>
                </a:solidFill>
              </a:endParaRPr>
            </a:p>
          </p:txBody>
        </p:sp>
        <p:sp>
          <p:nvSpPr>
            <p:cNvPr id="13" name="직사각형 16"/>
            <p:cNvSpPr/>
            <p:nvPr/>
          </p:nvSpPr>
          <p:spPr>
            <a:xfrm>
              <a:off x="4304895" y="2420989"/>
              <a:ext cx="199011" cy="88747"/>
            </a:xfrm>
            <a:prstGeom prst="rect">
              <a:avLst/>
            </a:prstGeom>
            <a:solidFill>
              <a:srgbClr val="039B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en-US" sz="1663" dirty="0">
                <a:solidFill>
                  <a:srgbClr val="FFFFFF"/>
                </a:solidFill>
              </a:endParaRPr>
            </a:p>
          </p:txBody>
        </p:sp>
        <p:sp>
          <p:nvSpPr>
            <p:cNvPr id="14" name="직사각형 17"/>
            <p:cNvSpPr/>
            <p:nvPr/>
          </p:nvSpPr>
          <p:spPr>
            <a:xfrm>
              <a:off x="4304895" y="1772816"/>
              <a:ext cx="199011" cy="88747"/>
            </a:xfrm>
            <a:prstGeom prst="rect">
              <a:avLst/>
            </a:prstGeom>
            <a:solidFill>
              <a:srgbClr val="039B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en-US" sz="1663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5" name="그룹 10"/>
          <p:cNvGrpSpPr>
            <a:grpSpLocks/>
          </p:cNvGrpSpPr>
          <p:nvPr/>
        </p:nvGrpSpPr>
        <p:grpSpPr bwMode="auto">
          <a:xfrm>
            <a:off x="631093" y="6551653"/>
            <a:ext cx="4431323" cy="191912"/>
            <a:chOff x="511977" y="6551577"/>
            <a:chExt cx="3600667" cy="191534"/>
          </a:xfrm>
        </p:grpSpPr>
        <p:sp>
          <p:nvSpPr>
            <p:cNvPr id="16" name="Text Box 9"/>
            <p:cNvSpPr txBox="1">
              <a:spLocks noChangeArrowheads="1"/>
            </p:cNvSpPr>
            <p:nvPr/>
          </p:nvSpPr>
          <p:spPr bwMode="auto">
            <a:xfrm>
              <a:off x="511977" y="6551577"/>
              <a:ext cx="3600667" cy="191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맑은 고딕" pitchFamily="50" charset="-127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맑은 고딕" pitchFamily="50" charset="-127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맑은 고딕" pitchFamily="50" charset="-127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맑은 고딕" pitchFamily="50" charset="-127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맑은 고딕" pitchFamily="50" charset="-127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맑은 고딕" pitchFamily="50" charset="-127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맑은 고딕" pitchFamily="50" charset="-127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맑은 고딕" pitchFamily="50" charset="-127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맑은 고딕" pitchFamily="50" charset="-127"/>
                  <a:ea typeface="MS PGothic" pitchFamily="34" charset="-128"/>
                </a:defRPr>
              </a:lvl9pPr>
            </a:lstStyle>
            <a:p>
              <a:pPr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ko-KR" sz="647" dirty="0">
                  <a:solidFill>
                    <a:srgbClr val="000000"/>
                  </a:solidFill>
                  <a:ea typeface="맑은 고딕" pitchFamily="50" charset="-127"/>
                </a:rPr>
                <a:t>Copyright © 2019 </a:t>
              </a:r>
              <a:r>
                <a:rPr lang="en-US" altLang="ko-KR" sz="647" dirty="0" err="1">
                  <a:solidFill>
                    <a:srgbClr val="000000"/>
                  </a:solidFill>
                  <a:ea typeface="맑은 고딕" pitchFamily="50" charset="-127"/>
                </a:rPr>
                <a:t>VisangCo</a:t>
              </a:r>
              <a:r>
                <a:rPr lang="en-US" altLang="ko-KR" sz="647" dirty="0">
                  <a:solidFill>
                    <a:srgbClr val="000000"/>
                  </a:solidFill>
                  <a:ea typeface="맑은 고딕" pitchFamily="50" charset="-127"/>
                </a:rPr>
                <a:t>., Ltd. All rights reserved   |  Confidential  </a:t>
              </a:r>
            </a:p>
          </p:txBody>
        </p:sp>
        <p:cxnSp>
          <p:nvCxnSpPr>
            <p:cNvPr id="17" name="직선 연결선 13"/>
            <p:cNvCxnSpPr/>
            <p:nvPr/>
          </p:nvCxnSpPr>
          <p:spPr>
            <a:xfrm>
              <a:off x="511977" y="6583265"/>
              <a:ext cx="0" cy="144178"/>
            </a:xfrm>
            <a:prstGeom prst="line">
              <a:avLst/>
            </a:prstGeom>
            <a:ln>
              <a:solidFill>
                <a:srgbClr val="33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67509" y="933418"/>
            <a:ext cx="10456984" cy="767407"/>
          </a:xfrm>
        </p:spPr>
        <p:txBody>
          <a:bodyPr lIns="0" rIns="0">
            <a:normAutofit/>
          </a:bodyPr>
          <a:lstStyle>
            <a:lvl1pPr marL="0" indent="0">
              <a:buNone/>
              <a:defRPr sz="1663">
                <a:solidFill>
                  <a:srgbClr val="595959"/>
                </a:solidFill>
              </a:defRPr>
            </a:lvl1pPr>
            <a:lvl2pPr marL="422020" indent="0">
              <a:buNone/>
              <a:defRPr sz="1663">
                <a:solidFill>
                  <a:schemeClr val="tx1">
                    <a:tint val="75000"/>
                  </a:schemeClr>
                </a:solidFill>
              </a:defRPr>
            </a:lvl2pPr>
            <a:lvl3pPr marL="844042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3pPr>
            <a:lvl4pPr marL="1266062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4pPr>
            <a:lvl5pPr marL="1688080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5pPr>
            <a:lvl6pPr marL="2110101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6pPr>
            <a:lvl7pPr marL="2532122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7pPr>
            <a:lvl8pPr marL="2954142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8pPr>
            <a:lvl9pPr marL="3376162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6581" y="184032"/>
            <a:ext cx="10290176" cy="469925"/>
          </a:xfrm>
        </p:spPr>
        <p:txBody>
          <a:bodyPr lIns="0">
            <a:normAutofit/>
          </a:bodyPr>
          <a:lstStyle>
            <a:lvl1pPr algn="l">
              <a:defRPr sz="2031" b="1" cap="all">
                <a:solidFill>
                  <a:srgbClr val="039BE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7" name="내용 개체 틀 26"/>
          <p:cNvSpPr>
            <a:spLocks noGrp="1"/>
          </p:cNvSpPr>
          <p:nvPr>
            <p:ph sz="quarter" idx="13"/>
          </p:nvPr>
        </p:nvSpPr>
        <p:spPr>
          <a:xfrm>
            <a:off x="7521371" y="273809"/>
            <a:ext cx="3811343" cy="358775"/>
          </a:xfrm>
        </p:spPr>
        <p:txBody>
          <a:bodyPr lIns="0" rIns="0">
            <a:noAutofit/>
          </a:bodyPr>
          <a:lstStyle>
            <a:lvl1pPr marL="0" indent="0" algn="r">
              <a:buNone/>
              <a:defRPr sz="1108">
                <a:solidFill>
                  <a:srgbClr val="039BE7"/>
                </a:solidFill>
              </a:defRPr>
            </a:lvl1pPr>
            <a:lvl2pPr algn="r">
              <a:defRPr sz="1108">
                <a:solidFill>
                  <a:srgbClr val="039BE7"/>
                </a:solidFill>
              </a:defRPr>
            </a:lvl2pPr>
            <a:lvl3pPr algn="r">
              <a:defRPr sz="1108">
                <a:solidFill>
                  <a:srgbClr val="039BE7"/>
                </a:solidFill>
              </a:defRPr>
            </a:lvl3pPr>
            <a:lvl4pPr algn="r">
              <a:defRPr sz="1108">
                <a:solidFill>
                  <a:srgbClr val="039BE7"/>
                </a:solidFill>
              </a:defRPr>
            </a:lvl4pPr>
            <a:lvl5pPr algn="r">
              <a:defRPr sz="1108">
                <a:solidFill>
                  <a:srgbClr val="039BE7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0" name="텍스트 개체 틀 29"/>
          <p:cNvSpPr>
            <a:spLocks noGrp="1"/>
          </p:cNvSpPr>
          <p:nvPr>
            <p:ph type="body" sz="quarter" idx="14"/>
          </p:nvPr>
        </p:nvSpPr>
        <p:spPr>
          <a:xfrm>
            <a:off x="867508" y="1844678"/>
            <a:ext cx="10456984" cy="4608513"/>
          </a:xfrm>
        </p:spPr>
        <p:txBody>
          <a:bodyPr lIns="0" rIns="0"/>
          <a:lstStyle>
            <a:lvl1pPr marL="164119" indent="-164119">
              <a:lnSpc>
                <a:spcPct val="110000"/>
              </a:lnSpc>
              <a:buSzPct val="130000"/>
              <a:buFont typeface="Wingdings" pitchFamily="2" charset="2"/>
              <a:buChar char="§"/>
              <a:defRPr sz="1292" b="1"/>
            </a:lvl1pPr>
            <a:lvl2pPr marL="410298" indent="-164119">
              <a:lnSpc>
                <a:spcPct val="110000"/>
              </a:lnSpc>
              <a:buFont typeface="Arial" pitchFamily="34" charset="0"/>
              <a:buChar char="•"/>
              <a:defRPr sz="1108"/>
            </a:lvl2pPr>
            <a:lvl3pPr marL="750260" indent="-175842">
              <a:lnSpc>
                <a:spcPct val="110000"/>
              </a:lnSpc>
              <a:buFont typeface="맑은 고딕" pitchFamily="50" charset="-127"/>
              <a:buChar char="-"/>
              <a:defRPr sz="1108"/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19" name="슬라이드 번호 개체 틀 5"/>
          <p:cNvSpPr>
            <a:spLocks noGrp="1"/>
          </p:cNvSpPr>
          <p:nvPr>
            <p:ph type="sldNum" sz="quarter" idx="15"/>
          </p:nvPr>
        </p:nvSpPr>
        <p:spPr>
          <a:xfrm>
            <a:off x="117240" y="6556391"/>
            <a:ext cx="531447" cy="187325"/>
          </a:xfrm>
          <a:prstGeom prst="rect">
            <a:avLst/>
          </a:prstGeom>
        </p:spPr>
        <p:txBody>
          <a:bodyPr/>
          <a:lstStyle>
            <a:lvl1pPr>
              <a:defRPr sz="1015">
                <a:solidFill>
                  <a:srgbClr val="039BE7"/>
                </a:solidFill>
              </a:defRPr>
            </a:lvl1pPr>
          </a:lstStyle>
          <a:p>
            <a:pPr>
              <a:defRPr/>
            </a:pPr>
            <a:fld id="{A6CB0DAC-F00A-4ABA-AC10-B7D677F7ACED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351295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1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1"/>
            <a:ext cx="12192000" cy="87471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ko-KR" altLang="en-US" sz="1663" dirty="0">
              <a:solidFill>
                <a:srgbClr val="000000"/>
              </a:solidFill>
            </a:endParaRPr>
          </a:p>
        </p:txBody>
      </p:sp>
      <p:grpSp>
        <p:nvGrpSpPr>
          <p:cNvPr id="6" name="그룹 103"/>
          <p:cNvGrpSpPr>
            <a:grpSpLocks/>
          </p:cNvGrpSpPr>
          <p:nvPr/>
        </p:nvGrpSpPr>
        <p:grpSpPr bwMode="auto">
          <a:xfrm>
            <a:off x="336061" y="76200"/>
            <a:ext cx="244232" cy="738188"/>
            <a:chOff x="4304895" y="1772816"/>
            <a:chExt cx="199011" cy="736920"/>
          </a:xfrm>
        </p:grpSpPr>
        <p:sp>
          <p:nvSpPr>
            <p:cNvPr id="7" name="직사각형 18"/>
            <p:cNvSpPr/>
            <p:nvPr/>
          </p:nvSpPr>
          <p:spPr>
            <a:xfrm>
              <a:off x="4304895" y="1772816"/>
              <a:ext cx="92341" cy="719487"/>
            </a:xfrm>
            <a:prstGeom prst="rect">
              <a:avLst/>
            </a:prstGeom>
            <a:solidFill>
              <a:srgbClr val="039B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en-US" sz="1663" dirty="0">
                <a:solidFill>
                  <a:srgbClr val="FFFFFF"/>
                </a:solidFill>
              </a:endParaRPr>
            </a:p>
          </p:txBody>
        </p:sp>
        <p:sp>
          <p:nvSpPr>
            <p:cNvPr id="8" name="직사각형 19"/>
            <p:cNvSpPr/>
            <p:nvPr/>
          </p:nvSpPr>
          <p:spPr>
            <a:xfrm>
              <a:off x="4304895" y="2420989"/>
              <a:ext cx="199011" cy="88747"/>
            </a:xfrm>
            <a:prstGeom prst="rect">
              <a:avLst/>
            </a:prstGeom>
            <a:solidFill>
              <a:srgbClr val="039B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en-US" sz="1663" dirty="0">
                <a:solidFill>
                  <a:srgbClr val="FFFFFF"/>
                </a:solidFill>
              </a:endParaRPr>
            </a:p>
          </p:txBody>
        </p:sp>
        <p:sp>
          <p:nvSpPr>
            <p:cNvPr id="9" name="직사각형 20"/>
            <p:cNvSpPr/>
            <p:nvPr/>
          </p:nvSpPr>
          <p:spPr>
            <a:xfrm>
              <a:off x="4304895" y="1772816"/>
              <a:ext cx="199011" cy="88747"/>
            </a:xfrm>
            <a:prstGeom prst="rect">
              <a:avLst/>
            </a:prstGeom>
            <a:solidFill>
              <a:srgbClr val="039B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en-US" sz="1663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0" name="그룹 129"/>
          <p:cNvGrpSpPr>
            <a:grpSpLocks/>
          </p:cNvGrpSpPr>
          <p:nvPr/>
        </p:nvGrpSpPr>
        <p:grpSpPr bwMode="auto">
          <a:xfrm flipH="1">
            <a:off x="11611719" y="76200"/>
            <a:ext cx="244231" cy="738188"/>
            <a:chOff x="4304895" y="1772816"/>
            <a:chExt cx="199011" cy="736920"/>
          </a:xfrm>
        </p:grpSpPr>
        <p:sp>
          <p:nvSpPr>
            <p:cNvPr id="11" name="직사각형 15"/>
            <p:cNvSpPr/>
            <p:nvPr/>
          </p:nvSpPr>
          <p:spPr>
            <a:xfrm>
              <a:off x="4304895" y="1772816"/>
              <a:ext cx="92341" cy="719487"/>
            </a:xfrm>
            <a:prstGeom prst="rect">
              <a:avLst/>
            </a:prstGeom>
            <a:solidFill>
              <a:srgbClr val="039B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en-US" sz="1663" dirty="0">
                <a:solidFill>
                  <a:srgbClr val="FFFFFF"/>
                </a:solidFill>
              </a:endParaRPr>
            </a:p>
          </p:txBody>
        </p:sp>
        <p:sp>
          <p:nvSpPr>
            <p:cNvPr id="12" name="직사각형 16"/>
            <p:cNvSpPr/>
            <p:nvPr/>
          </p:nvSpPr>
          <p:spPr>
            <a:xfrm>
              <a:off x="4304895" y="2420989"/>
              <a:ext cx="199011" cy="88747"/>
            </a:xfrm>
            <a:prstGeom prst="rect">
              <a:avLst/>
            </a:prstGeom>
            <a:solidFill>
              <a:srgbClr val="039B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en-US" sz="1663" dirty="0">
                <a:solidFill>
                  <a:srgbClr val="FFFFFF"/>
                </a:solidFill>
              </a:endParaRPr>
            </a:p>
          </p:txBody>
        </p:sp>
        <p:sp>
          <p:nvSpPr>
            <p:cNvPr id="13" name="직사각형 17"/>
            <p:cNvSpPr/>
            <p:nvPr/>
          </p:nvSpPr>
          <p:spPr>
            <a:xfrm>
              <a:off x="4304895" y="1772816"/>
              <a:ext cx="199011" cy="88747"/>
            </a:xfrm>
            <a:prstGeom prst="rect">
              <a:avLst/>
            </a:prstGeom>
            <a:solidFill>
              <a:srgbClr val="039B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en-US" sz="1663" dirty="0">
                <a:solidFill>
                  <a:srgbClr val="FFFFFF"/>
                </a:solidFill>
              </a:endParaRPr>
            </a:p>
          </p:txBody>
        </p:sp>
      </p:grp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67509" y="933418"/>
            <a:ext cx="10456984" cy="767407"/>
          </a:xfrm>
        </p:spPr>
        <p:txBody>
          <a:bodyPr lIns="0" rIns="0">
            <a:normAutofit/>
          </a:bodyPr>
          <a:lstStyle>
            <a:lvl1pPr marL="0" indent="0">
              <a:buNone/>
              <a:defRPr sz="1663">
                <a:solidFill>
                  <a:srgbClr val="595959"/>
                </a:solidFill>
              </a:defRPr>
            </a:lvl1pPr>
            <a:lvl2pPr marL="422020" indent="0">
              <a:buNone/>
              <a:defRPr sz="1663">
                <a:solidFill>
                  <a:schemeClr val="tx1">
                    <a:tint val="75000"/>
                  </a:schemeClr>
                </a:solidFill>
              </a:defRPr>
            </a:lvl2pPr>
            <a:lvl3pPr marL="844042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3pPr>
            <a:lvl4pPr marL="1266062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4pPr>
            <a:lvl5pPr marL="1688080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5pPr>
            <a:lvl6pPr marL="2110101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6pPr>
            <a:lvl7pPr marL="2532122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7pPr>
            <a:lvl8pPr marL="2954142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8pPr>
            <a:lvl9pPr marL="3376162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6581" y="184032"/>
            <a:ext cx="10290176" cy="469925"/>
          </a:xfrm>
        </p:spPr>
        <p:txBody>
          <a:bodyPr lIns="0">
            <a:normAutofit/>
          </a:bodyPr>
          <a:lstStyle>
            <a:lvl1pPr algn="l">
              <a:defRPr sz="2031" b="1" cap="all">
                <a:solidFill>
                  <a:srgbClr val="039BE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7" name="내용 개체 틀 26"/>
          <p:cNvSpPr>
            <a:spLocks noGrp="1"/>
          </p:cNvSpPr>
          <p:nvPr>
            <p:ph sz="quarter" idx="13"/>
          </p:nvPr>
        </p:nvSpPr>
        <p:spPr>
          <a:xfrm>
            <a:off x="7521371" y="273809"/>
            <a:ext cx="3811343" cy="358775"/>
          </a:xfrm>
        </p:spPr>
        <p:txBody>
          <a:bodyPr lIns="0" rIns="0">
            <a:noAutofit/>
          </a:bodyPr>
          <a:lstStyle>
            <a:lvl1pPr marL="0" indent="0" algn="r">
              <a:buNone/>
              <a:defRPr sz="1108">
                <a:solidFill>
                  <a:srgbClr val="039BE7"/>
                </a:solidFill>
              </a:defRPr>
            </a:lvl1pPr>
            <a:lvl2pPr algn="r">
              <a:defRPr sz="1108">
                <a:solidFill>
                  <a:srgbClr val="039BE7"/>
                </a:solidFill>
              </a:defRPr>
            </a:lvl2pPr>
            <a:lvl3pPr algn="r">
              <a:defRPr sz="1108">
                <a:solidFill>
                  <a:srgbClr val="039BE7"/>
                </a:solidFill>
              </a:defRPr>
            </a:lvl3pPr>
            <a:lvl4pPr algn="r">
              <a:defRPr sz="1108">
                <a:solidFill>
                  <a:srgbClr val="039BE7"/>
                </a:solidFill>
              </a:defRPr>
            </a:lvl4pPr>
            <a:lvl5pPr algn="r">
              <a:defRPr sz="1108">
                <a:solidFill>
                  <a:srgbClr val="039BE7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8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7240" y="6556391"/>
            <a:ext cx="531447" cy="187325"/>
          </a:xfrm>
          <a:prstGeom prst="rect">
            <a:avLst/>
          </a:prstGeom>
        </p:spPr>
        <p:txBody>
          <a:bodyPr/>
          <a:lstStyle>
            <a:lvl1pPr>
              <a:defRPr sz="1015">
                <a:solidFill>
                  <a:srgbClr val="039BE7"/>
                </a:solidFill>
              </a:defRPr>
            </a:lvl1pPr>
          </a:lstStyle>
          <a:p>
            <a:pPr>
              <a:defRPr/>
            </a:pPr>
            <a:fld id="{C26F6EBE-88D3-4027-B6D3-06064C5C575D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65061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본문 1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1"/>
            <a:ext cx="12192000" cy="87471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ko-KR" altLang="en-US" sz="1663" dirty="0">
              <a:solidFill>
                <a:srgbClr val="000000"/>
              </a:solidFill>
            </a:endParaRPr>
          </a:p>
        </p:txBody>
      </p:sp>
      <p:grpSp>
        <p:nvGrpSpPr>
          <p:cNvPr id="6" name="그룹 103"/>
          <p:cNvGrpSpPr>
            <a:grpSpLocks/>
          </p:cNvGrpSpPr>
          <p:nvPr/>
        </p:nvGrpSpPr>
        <p:grpSpPr bwMode="auto">
          <a:xfrm>
            <a:off x="336061" y="76200"/>
            <a:ext cx="244232" cy="738188"/>
            <a:chOff x="4304895" y="1772816"/>
            <a:chExt cx="199011" cy="736920"/>
          </a:xfrm>
        </p:grpSpPr>
        <p:sp>
          <p:nvSpPr>
            <p:cNvPr id="7" name="직사각형 18"/>
            <p:cNvSpPr/>
            <p:nvPr/>
          </p:nvSpPr>
          <p:spPr>
            <a:xfrm>
              <a:off x="4304895" y="1772816"/>
              <a:ext cx="92341" cy="719487"/>
            </a:xfrm>
            <a:prstGeom prst="rect">
              <a:avLst/>
            </a:prstGeom>
            <a:solidFill>
              <a:srgbClr val="039B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en-US" sz="1663" dirty="0">
                <a:solidFill>
                  <a:srgbClr val="FFFFFF"/>
                </a:solidFill>
              </a:endParaRPr>
            </a:p>
          </p:txBody>
        </p:sp>
        <p:sp>
          <p:nvSpPr>
            <p:cNvPr id="8" name="직사각형 19"/>
            <p:cNvSpPr/>
            <p:nvPr/>
          </p:nvSpPr>
          <p:spPr>
            <a:xfrm>
              <a:off x="4304895" y="2420989"/>
              <a:ext cx="199011" cy="88747"/>
            </a:xfrm>
            <a:prstGeom prst="rect">
              <a:avLst/>
            </a:prstGeom>
            <a:solidFill>
              <a:srgbClr val="039B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en-US" sz="1663" dirty="0">
                <a:solidFill>
                  <a:srgbClr val="FFFFFF"/>
                </a:solidFill>
              </a:endParaRPr>
            </a:p>
          </p:txBody>
        </p:sp>
        <p:sp>
          <p:nvSpPr>
            <p:cNvPr id="9" name="직사각형 20"/>
            <p:cNvSpPr/>
            <p:nvPr/>
          </p:nvSpPr>
          <p:spPr>
            <a:xfrm>
              <a:off x="4304895" y="1772816"/>
              <a:ext cx="199011" cy="88747"/>
            </a:xfrm>
            <a:prstGeom prst="rect">
              <a:avLst/>
            </a:prstGeom>
            <a:solidFill>
              <a:srgbClr val="039B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en-US" sz="1663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0" name="그룹 129"/>
          <p:cNvGrpSpPr>
            <a:grpSpLocks/>
          </p:cNvGrpSpPr>
          <p:nvPr/>
        </p:nvGrpSpPr>
        <p:grpSpPr bwMode="auto">
          <a:xfrm flipH="1">
            <a:off x="11611719" y="76200"/>
            <a:ext cx="244231" cy="738188"/>
            <a:chOff x="4304895" y="1772816"/>
            <a:chExt cx="199011" cy="736920"/>
          </a:xfrm>
        </p:grpSpPr>
        <p:sp>
          <p:nvSpPr>
            <p:cNvPr id="11" name="직사각형 15"/>
            <p:cNvSpPr/>
            <p:nvPr/>
          </p:nvSpPr>
          <p:spPr>
            <a:xfrm>
              <a:off x="4304895" y="1772816"/>
              <a:ext cx="92341" cy="719487"/>
            </a:xfrm>
            <a:prstGeom prst="rect">
              <a:avLst/>
            </a:prstGeom>
            <a:solidFill>
              <a:srgbClr val="039B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en-US" sz="1663" dirty="0">
                <a:solidFill>
                  <a:srgbClr val="FFFFFF"/>
                </a:solidFill>
              </a:endParaRPr>
            </a:p>
          </p:txBody>
        </p:sp>
        <p:sp>
          <p:nvSpPr>
            <p:cNvPr id="12" name="직사각형 16"/>
            <p:cNvSpPr/>
            <p:nvPr/>
          </p:nvSpPr>
          <p:spPr>
            <a:xfrm>
              <a:off x="4304895" y="2420989"/>
              <a:ext cx="199011" cy="88747"/>
            </a:xfrm>
            <a:prstGeom prst="rect">
              <a:avLst/>
            </a:prstGeom>
            <a:solidFill>
              <a:srgbClr val="039B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en-US" sz="1663" dirty="0">
                <a:solidFill>
                  <a:srgbClr val="FFFFFF"/>
                </a:solidFill>
              </a:endParaRPr>
            </a:p>
          </p:txBody>
        </p:sp>
        <p:sp>
          <p:nvSpPr>
            <p:cNvPr id="13" name="직사각형 17"/>
            <p:cNvSpPr/>
            <p:nvPr/>
          </p:nvSpPr>
          <p:spPr>
            <a:xfrm>
              <a:off x="4304895" y="1772816"/>
              <a:ext cx="199011" cy="88747"/>
            </a:xfrm>
            <a:prstGeom prst="rect">
              <a:avLst/>
            </a:prstGeom>
            <a:solidFill>
              <a:srgbClr val="039B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en-US" sz="1663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4" name="그룹 10"/>
          <p:cNvGrpSpPr>
            <a:grpSpLocks/>
          </p:cNvGrpSpPr>
          <p:nvPr/>
        </p:nvGrpSpPr>
        <p:grpSpPr bwMode="auto">
          <a:xfrm>
            <a:off x="631093" y="6551653"/>
            <a:ext cx="4431323" cy="191912"/>
            <a:chOff x="511977" y="6551577"/>
            <a:chExt cx="3600667" cy="191534"/>
          </a:xfrm>
        </p:grpSpPr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511977" y="6551577"/>
              <a:ext cx="3600667" cy="191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맑은 고딕" pitchFamily="50" charset="-127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맑은 고딕" pitchFamily="50" charset="-127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맑은 고딕" pitchFamily="50" charset="-127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맑은 고딕" pitchFamily="50" charset="-127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맑은 고딕" pitchFamily="50" charset="-127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맑은 고딕" pitchFamily="50" charset="-127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맑은 고딕" pitchFamily="50" charset="-127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맑은 고딕" pitchFamily="50" charset="-127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맑은 고딕" pitchFamily="50" charset="-127"/>
                  <a:ea typeface="MS PGothic" pitchFamily="34" charset="-128"/>
                </a:defRPr>
              </a:lvl9pPr>
            </a:lstStyle>
            <a:p>
              <a:pPr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ko-KR" sz="647" dirty="0">
                  <a:solidFill>
                    <a:srgbClr val="000000"/>
                  </a:solidFill>
                  <a:ea typeface="맑은 고딕" pitchFamily="50" charset="-127"/>
                </a:rPr>
                <a:t>Copyright © 2019 </a:t>
              </a:r>
              <a:r>
                <a:rPr lang="en-US" altLang="ko-KR" sz="647" dirty="0" err="1">
                  <a:solidFill>
                    <a:srgbClr val="000000"/>
                  </a:solidFill>
                  <a:ea typeface="맑은 고딕" pitchFamily="50" charset="-127"/>
                </a:rPr>
                <a:t>VisangCo</a:t>
              </a:r>
              <a:r>
                <a:rPr lang="en-US" altLang="ko-KR" sz="647" dirty="0">
                  <a:solidFill>
                    <a:srgbClr val="000000"/>
                  </a:solidFill>
                  <a:ea typeface="맑은 고딕" pitchFamily="50" charset="-127"/>
                </a:rPr>
                <a:t>., Ltd. All rights reserved   |  Confidential  </a:t>
              </a:r>
            </a:p>
          </p:txBody>
        </p:sp>
        <p:cxnSp>
          <p:nvCxnSpPr>
            <p:cNvPr id="16" name="직선 연결선 13"/>
            <p:cNvCxnSpPr/>
            <p:nvPr/>
          </p:nvCxnSpPr>
          <p:spPr>
            <a:xfrm>
              <a:off x="511977" y="6583265"/>
              <a:ext cx="0" cy="144178"/>
            </a:xfrm>
            <a:prstGeom prst="line">
              <a:avLst/>
            </a:prstGeom>
            <a:ln>
              <a:solidFill>
                <a:srgbClr val="33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67509" y="933418"/>
            <a:ext cx="10456984" cy="767407"/>
          </a:xfrm>
        </p:spPr>
        <p:txBody>
          <a:bodyPr lIns="0" rIns="0">
            <a:normAutofit/>
          </a:bodyPr>
          <a:lstStyle>
            <a:lvl1pPr marL="0" indent="0">
              <a:buNone/>
              <a:defRPr sz="1663">
                <a:solidFill>
                  <a:srgbClr val="595959"/>
                </a:solidFill>
              </a:defRPr>
            </a:lvl1pPr>
            <a:lvl2pPr marL="422020" indent="0">
              <a:buNone/>
              <a:defRPr sz="1663">
                <a:solidFill>
                  <a:schemeClr val="tx1">
                    <a:tint val="75000"/>
                  </a:schemeClr>
                </a:solidFill>
              </a:defRPr>
            </a:lvl2pPr>
            <a:lvl3pPr marL="844042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3pPr>
            <a:lvl4pPr marL="1266062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4pPr>
            <a:lvl5pPr marL="1688080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5pPr>
            <a:lvl6pPr marL="2110101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6pPr>
            <a:lvl7pPr marL="2532122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7pPr>
            <a:lvl8pPr marL="2954142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8pPr>
            <a:lvl9pPr marL="3376162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6581" y="184032"/>
            <a:ext cx="10290176" cy="469925"/>
          </a:xfrm>
        </p:spPr>
        <p:txBody>
          <a:bodyPr lIns="0">
            <a:normAutofit/>
          </a:bodyPr>
          <a:lstStyle>
            <a:lvl1pPr algn="l">
              <a:defRPr sz="2031" b="1" cap="all">
                <a:solidFill>
                  <a:srgbClr val="039BE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7" name="내용 개체 틀 26"/>
          <p:cNvSpPr>
            <a:spLocks noGrp="1"/>
          </p:cNvSpPr>
          <p:nvPr>
            <p:ph sz="quarter" idx="13"/>
          </p:nvPr>
        </p:nvSpPr>
        <p:spPr>
          <a:xfrm>
            <a:off x="7521371" y="273809"/>
            <a:ext cx="3811343" cy="358775"/>
          </a:xfrm>
        </p:spPr>
        <p:txBody>
          <a:bodyPr lIns="0" rIns="0">
            <a:noAutofit/>
          </a:bodyPr>
          <a:lstStyle>
            <a:lvl1pPr marL="0" indent="0" algn="r">
              <a:buNone/>
              <a:defRPr sz="1108">
                <a:solidFill>
                  <a:srgbClr val="039BE7"/>
                </a:solidFill>
              </a:defRPr>
            </a:lvl1pPr>
            <a:lvl2pPr algn="r">
              <a:defRPr sz="1108">
                <a:solidFill>
                  <a:srgbClr val="039BE7"/>
                </a:solidFill>
              </a:defRPr>
            </a:lvl2pPr>
            <a:lvl3pPr algn="r">
              <a:defRPr sz="1108">
                <a:solidFill>
                  <a:srgbClr val="039BE7"/>
                </a:solidFill>
              </a:defRPr>
            </a:lvl3pPr>
            <a:lvl4pPr algn="r">
              <a:defRPr sz="1108">
                <a:solidFill>
                  <a:srgbClr val="039BE7"/>
                </a:solidFill>
              </a:defRPr>
            </a:lvl4pPr>
            <a:lvl5pPr algn="r">
              <a:defRPr sz="1108">
                <a:solidFill>
                  <a:srgbClr val="039BE7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8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7240" y="6556391"/>
            <a:ext cx="531447" cy="187325"/>
          </a:xfrm>
          <a:prstGeom prst="rect">
            <a:avLst/>
          </a:prstGeom>
        </p:spPr>
        <p:txBody>
          <a:bodyPr/>
          <a:lstStyle>
            <a:lvl1pPr>
              <a:defRPr sz="1015">
                <a:solidFill>
                  <a:srgbClr val="039BE7"/>
                </a:solidFill>
              </a:defRPr>
            </a:lvl1pPr>
          </a:lstStyle>
          <a:p>
            <a:pPr>
              <a:defRPr/>
            </a:pPr>
            <a:fld id="{C26F6EBE-88D3-4027-B6D3-06064C5C575D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517176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표지 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3835404" y="3716343"/>
            <a:ext cx="4519245" cy="206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맑은 고딕" pitchFamily="50" charset="-127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맑은 고딕" pitchFamily="50" charset="-127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맑은 고딕" pitchFamily="50" charset="-127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맑은 고딕" pitchFamily="50" charset="-127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맑은 고딕" pitchFamily="50" charset="-127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맑은 고딕" pitchFamily="50" charset="-127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맑은 고딕" pitchFamily="50" charset="-127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맑은 고딕" pitchFamily="50" charset="-127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맑은 고딕" pitchFamily="50" charset="-127"/>
                <a:ea typeface="MS PGothic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740" dirty="0">
                <a:solidFill>
                  <a:srgbClr val="7F7F7F"/>
                </a:solidFill>
                <a:ea typeface="맑은 고딕" pitchFamily="50" charset="-127"/>
              </a:rPr>
              <a:t>Copyright © 2019 </a:t>
            </a:r>
            <a:r>
              <a:rPr lang="en-US" altLang="ko-KR" sz="740" dirty="0" err="1">
                <a:solidFill>
                  <a:srgbClr val="7F7F7F"/>
                </a:solidFill>
                <a:ea typeface="맑은 고딕" pitchFamily="50" charset="-127"/>
              </a:rPr>
              <a:t>VisangCo</a:t>
            </a:r>
            <a:r>
              <a:rPr lang="en-US" altLang="ko-KR" sz="740" dirty="0">
                <a:solidFill>
                  <a:srgbClr val="7F7F7F"/>
                </a:solidFill>
                <a:ea typeface="맑은 고딕" pitchFamily="50" charset="-127"/>
              </a:rPr>
              <a:t>., Ltd. All rights reserved</a:t>
            </a:r>
          </a:p>
        </p:txBody>
      </p:sp>
      <p:cxnSp>
        <p:nvCxnSpPr>
          <p:cNvPr id="5" name="직선 연결선 13"/>
          <p:cNvCxnSpPr/>
          <p:nvPr userDrawn="1"/>
        </p:nvCxnSpPr>
        <p:spPr>
          <a:xfrm>
            <a:off x="6135077" y="3216275"/>
            <a:ext cx="0" cy="2159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0700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7982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37565" b="-8187"/>
          <a:stretch/>
        </p:blipFill>
        <p:spPr>
          <a:xfrm>
            <a:off x="441061" y="228902"/>
            <a:ext cx="832568" cy="3915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007069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표지 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9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3399FF"/>
          </a:solidFill>
          <a:ln>
            <a:noFill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z="1477" dirty="0">
              <a:solidFill>
                <a:srgbClr val="000000"/>
              </a:solidFill>
              <a:cs typeface="MS PGothic" pitchFamily="34" charset="-128"/>
            </a:endParaRP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3835404" y="3716343"/>
            <a:ext cx="4519245" cy="206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맑은 고딕" pitchFamily="50" charset="-127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맑은 고딕" pitchFamily="50" charset="-127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맑은 고딕" pitchFamily="50" charset="-127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맑은 고딕" pitchFamily="50" charset="-127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맑은 고딕" pitchFamily="50" charset="-127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맑은 고딕" pitchFamily="50" charset="-127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맑은 고딕" pitchFamily="50" charset="-127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맑은 고딕" pitchFamily="50" charset="-127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맑은 고딕" pitchFamily="50" charset="-127"/>
                <a:ea typeface="MS PGothic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740" dirty="0">
                <a:solidFill>
                  <a:srgbClr val="D9D9D9"/>
                </a:solidFill>
                <a:ea typeface="맑은 고딕" pitchFamily="50" charset="-127"/>
              </a:rPr>
              <a:t>Copyright © 2019 </a:t>
            </a:r>
            <a:r>
              <a:rPr lang="en-US" altLang="ko-KR" sz="740" dirty="0" err="1">
                <a:solidFill>
                  <a:srgbClr val="D9D9D9"/>
                </a:solidFill>
                <a:ea typeface="맑은 고딕" pitchFamily="50" charset="-127"/>
              </a:rPr>
              <a:t>VisangCo</a:t>
            </a:r>
            <a:r>
              <a:rPr lang="en-US" altLang="ko-KR" sz="740" dirty="0">
                <a:solidFill>
                  <a:srgbClr val="D9D9D9"/>
                </a:solidFill>
                <a:ea typeface="맑은 고딕" pitchFamily="50" charset="-127"/>
              </a:rPr>
              <a:t>., Ltd. All rights reserved</a:t>
            </a:r>
          </a:p>
        </p:txBody>
      </p:sp>
      <p:cxnSp>
        <p:nvCxnSpPr>
          <p:cNvPr id="6" name="직선 연결선 13"/>
          <p:cNvCxnSpPr/>
          <p:nvPr userDrawn="1"/>
        </p:nvCxnSpPr>
        <p:spPr>
          <a:xfrm>
            <a:off x="6135077" y="3216275"/>
            <a:ext cx="0" cy="2159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 userDrawn="1"/>
        </p:nvSpPr>
        <p:spPr>
          <a:xfrm>
            <a:off x="6320364" y="3170342"/>
            <a:ext cx="30489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dirty="0">
                <a:solidFill>
                  <a:srgbClr val="FFFFFF"/>
                </a:solidFill>
              </a:rPr>
              <a:t>비상은 당연한 것도 낯설게 보는 남다른 기상으로 </a:t>
            </a:r>
          </a:p>
          <a:p>
            <a:r>
              <a:rPr lang="ko-KR" altLang="en-US" sz="700" dirty="0">
                <a:solidFill>
                  <a:srgbClr val="FFFFFF"/>
                </a:solidFill>
              </a:rPr>
              <a:t>새로운 글로벌 교육 문화를 창조합니다</a:t>
            </a:r>
            <a:r>
              <a:rPr lang="en-US" altLang="ko-KR" sz="700" dirty="0">
                <a:solidFill>
                  <a:srgbClr val="FFFFFF"/>
                </a:solidFill>
              </a:rPr>
              <a:t>.</a:t>
            </a:r>
            <a:endParaRPr lang="ko-KR" altLang="en-US" sz="700" dirty="0">
              <a:solidFill>
                <a:srgbClr val="FFFFFF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37565" b="-8187"/>
          <a:stretch/>
        </p:blipFill>
        <p:spPr>
          <a:xfrm>
            <a:off x="4815083" y="3090912"/>
            <a:ext cx="1076515" cy="5063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643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표지 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9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3399FF"/>
          </a:solidFill>
          <a:ln>
            <a:noFill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z="1477" dirty="0">
              <a:solidFill>
                <a:srgbClr val="000000"/>
              </a:solidFill>
              <a:cs typeface="MS PGothic" pitchFamily="34" charset="-128"/>
            </a:endParaRPr>
          </a:p>
        </p:txBody>
      </p:sp>
      <p:sp>
        <p:nvSpPr>
          <p:cNvPr id="7" name="내용 개체 틀 29"/>
          <p:cNvSpPr>
            <a:spLocks noGrp="1"/>
          </p:cNvSpPr>
          <p:nvPr>
            <p:ph sz="quarter" idx="15"/>
          </p:nvPr>
        </p:nvSpPr>
        <p:spPr>
          <a:xfrm>
            <a:off x="1386371" y="3140869"/>
            <a:ext cx="10143547" cy="576262"/>
          </a:xfrm>
        </p:spPr>
        <p:txBody>
          <a:bodyPr lIns="0">
            <a:noAutofit/>
          </a:bodyPr>
          <a:lstStyle>
            <a:lvl1pPr marL="0" indent="0">
              <a:buNone/>
              <a:defRPr sz="2585">
                <a:solidFill>
                  <a:schemeClr val="bg1"/>
                </a:solidFill>
              </a:defRPr>
            </a:lvl1pPr>
            <a:lvl2pPr>
              <a:defRPr sz="2585">
                <a:solidFill>
                  <a:srgbClr val="7F7F7F"/>
                </a:solidFill>
              </a:defRPr>
            </a:lvl2pPr>
            <a:lvl3pPr>
              <a:defRPr sz="2585">
                <a:solidFill>
                  <a:srgbClr val="7F7F7F"/>
                </a:solidFill>
              </a:defRPr>
            </a:lvl3pPr>
            <a:lvl4pPr>
              <a:defRPr sz="2585">
                <a:solidFill>
                  <a:srgbClr val="7F7F7F"/>
                </a:solidFill>
              </a:defRPr>
            </a:lvl4pPr>
            <a:lvl5pPr>
              <a:defRPr sz="2585">
                <a:solidFill>
                  <a:srgbClr val="7F7F7F"/>
                </a:solidFill>
              </a:defRPr>
            </a:lvl5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747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표지 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8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rgbClr val="09264A"/>
              </a:gs>
              <a:gs pos="16000">
                <a:srgbClr val="09264A"/>
              </a:gs>
              <a:gs pos="100000">
                <a:srgbClr val="0070C0"/>
              </a:gs>
            </a:gsLst>
            <a:lin ang="18900000" scaled="1"/>
          </a:gradFill>
          <a:ln>
            <a:noFill/>
          </a:ln>
          <a:effectLst>
            <a:outerShdw blurRad="50800" dist="38100" dir="2700000" algn="tl" rotWithShape="0">
              <a:srgbClr val="80808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z="1477" dirty="0">
              <a:solidFill>
                <a:srgbClr val="000000"/>
              </a:solidFill>
            </a:endParaRPr>
          </a:p>
        </p:txBody>
      </p:sp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3835404" y="3716343"/>
            <a:ext cx="4519245" cy="206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맑은 고딕" pitchFamily="50" charset="-127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맑은 고딕" pitchFamily="50" charset="-127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맑은 고딕" pitchFamily="50" charset="-127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맑은 고딕" pitchFamily="50" charset="-127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맑은 고딕" pitchFamily="50" charset="-127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맑은 고딕" pitchFamily="50" charset="-127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맑은 고딕" pitchFamily="50" charset="-127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맑은 고딕" pitchFamily="50" charset="-127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맑은 고딕" pitchFamily="50" charset="-127"/>
                <a:ea typeface="MS PGothic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740" dirty="0">
                <a:solidFill>
                  <a:srgbClr val="D9D9D9"/>
                </a:solidFill>
                <a:ea typeface="맑은 고딕" pitchFamily="50" charset="-127"/>
              </a:rPr>
              <a:t>Copyright © 2019 </a:t>
            </a:r>
            <a:r>
              <a:rPr lang="en-US" altLang="ko-KR" sz="740" dirty="0" err="1">
                <a:solidFill>
                  <a:srgbClr val="D9D9D9"/>
                </a:solidFill>
                <a:ea typeface="맑은 고딕" pitchFamily="50" charset="-127"/>
              </a:rPr>
              <a:t>VisangCo</a:t>
            </a:r>
            <a:r>
              <a:rPr lang="en-US" altLang="ko-KR" sz="740" dirty="0">
                <a:solidFill>
                  <a:srgbClr val="D9D9D9"/>
                </a:solidFill>
                <a:ea typeface="맑은 고딕" pitchFamily="50" charset="-127"/>
              </a:rPr>
              <a:t>., Ltd. All rights reserved</a:t>
            </a:r>
          </a:p>
        </p:txBody>
      </p:sp>
      <p:cxnSp>
        <p:nvCxnSpPr>
          <p:cNvPr id="6" name="직선 연결선 21"/>
          <p:cNvCxnSpPr/>
          <p:nvPr userDrawn="1"/>
        </p:nvCxnSpPr>
        <p:spPr>
          <a:xfrm>
            <a:off x="6135077" y="3216275"/>
            <a:ext cx="0" cy="2159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 userDrawn="1"/>
        </p:nvSpPr>
        <p:spPr>
          <a:xfrm>
            <a:off x="6320364" y="3170342"/>
            <a:ext cx="30489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dirty="0">
                <a:solidFill>
                  <a:srgbClr val="FFFFFF"/>
                </a:solidFill>
              </a:rPr>
              <a:t>비상은 당연한 것도 낯설게 보는 남다른 기상으로 </a:t>
            </a:r>
          </a:p>
          <a:p>
            <a:r>
              <a:rPr lang="ko-KR" altLang="en-US" sz="700" dirty="0">
                <a:solidFill>
                  <a:srgbClr val="FFFFFF"/>
                </a:solidFill>
              </a:rPr>
              <a:t>새로운 글로벌 교육 문화를 창조합니다</a:t>
            </a:r>
            <a:r>
              <a:rPr lang="en-US" altLang="ko-KR" sz="700" dirty="0">
                <a:solidFill>
                  <a:srgbClr val="FFFFFF"/>
                </a:solidFill>
              </a:rPr>
              <a:t>.</a:t>
            </a:r>
            <a:endParaRPr lang="ko-KR" altLang="en-US" sz="700" dirty="0">
              <a:solidFill>
                <a:srgbClr val="FFFFFF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37565" b="-8187"/>
          <a:stretch/>
        </p:blipFill>
        <p:spPr>
          <a:xfrm>
            <a:off x="4815083" y="3090912"/>
            <a:ext cx="1076515" cy="5063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8729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본문 1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1"/>
            <a:ext cx="12192000" cy="59815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ko-KR" altLang="en-US" sz="1663" dirty="0">
              <a:solidFill>
                <a:srgbClr val="000000"/>
              </a:solidFill>
            </a:endParaRPr>
          </a:p>
        </p:txBody>
      </p:sp>
      <p:grpSp>
        <p:nvGrpSpPr>
          <p:cNvPr id="14" name="그룹 10"/>
          <p:cNvGrpSpPr>
            <a:grpSpLocks/>
          </p:cNvGrpSpPr>
          <p:nvPr/>
        </p:nvGrpSpPr>
        <p:grpSpPr bwMode="auto">
          <a:xfrm>
            <a:off x="631093" y="6551653"/>
            <a:ext cx="4431323" cy="191912"/>
            <a:chOff x="511977" y="6551577"/>
            <a:chExt cx="3600667" cy="191534"/>
          </a:xfrm>
        </p:grpSpPr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511977" y="6551577"/>
              <a:ext cx="3600667" cy="191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맑은 고딕" pitchFamily="50" charset="-127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맑은 고딕" pitchFamily="50" charset="-127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맑은 고딕" pitchFamily="50" charset="-127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맑은 고딕" pitchFamily="50" charset="-127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맑은 고딕" pitchFamily="50" charset="-127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맑은 고딕" pitchFamily="50" charset="-127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맑은 고딕" pitchFamily="50" charset="-127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맑은 고딕" pitchFamily="50" charset="-127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맑은 고딕" pitchFamily="50" charset="-127"/>
                  <a:ea typeface="MS PGothic" pitchFamily="34" charset="-128"/>
                </a:defRPr>
              </a:lvl9pPr>
            </a:lstStyle>
            <a:p>
              <a:pPr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ko-KR" sz="647" dirty="0">
                  <a:solidFill>
                    <a:srgbClr val="000000"/>
                  </a:solidFill>
                  <a:ea typeface="맑은 고딕" pitchFamily="50" charset="-127"/>
                </a:rPr>
                <a:t>Copyright © 2019 </a:t>
              </a:r>
              <a:r>
                <a:rPr lang="en-US" altLang="ko-KR" sz="647" dirty="0" err="1">
                  <a:solidFill>
                    <a:srgbClr val="000000"/>
                  </a:solidFill>
                  <a:ea typeface="맑은 고딕" pitchFamily="50" charset="-127"/>
                </a:rPr>
                <a:t>VisangCo</a:t>
              </a:r>
              <a:r>
                <a:rPr lang="en-US" altLang="ko-KR" sz="647" dirty="0">
                  <a:solidFill>
                    <a:srgbClr val="000000"/>
                  </a:solidFill>
                  <a:ea typeface="맑은 고딕" pitchFamily="50" charset="-127"/>
                </a:rPr>
                <a:t>., Ltd. All rights reserved   |  Confidential  </a:t>
              </a:r>
            </a:p>
          </p:txBody>
        </p:sp>
        <p:cxnSp>
          <p:nvCxnSpPr>
            <p:cNvPr id="16" name="직선 연결선 13"/>
            <p:cNvCxnSpPr/>
            <p:nvPr/>
          </p:nvCxnSpPr>
          <p:spPr>
            <a:xfrm>
              <a:off x="511977" y="6583265"/>
              <a:ext cx="0" cy="144178"/>
            </a:xfrm>
            <a:prstGeom prst="line">
              <a:avLst/>
            </a:prstGeom>
            <a:ln>
              <a:solidFill>
                <a:srgbClr val="33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7240" y="64115"/>
            <a:ext cx="10290176" cy="469925"/>
          </a:xfrm>
        </p:spPr>
        <p:txBody>
          <a:bodyPr lIns="0">
            <a:normAutofit/>
          </a:bodyPr>
          <a:lstStyle>
            <a:lvl1pPr algn="l">
              <a:defRPr sz="2031" b="1" cap="all">
                <a:solidFill>
                  <a:srgbClr val="039BE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7240" y="6556391"/>
            <a:ext cx="531447" cy="187325"/>
          </a:xfrm>
          <a:prstGeom prst="rect">
            <a:avLst/>
          </a:prstGeom>
        </p:spPr>
        <p:txBody>
          <a:bodyPr/>
          <a:lstStyle>
            <a:lvl1pPr>
              <a:defRPr sz="1015">
                <a:solidFill>
                  <a:srgbClr val="039BE7"/>
                </a:solidFill>
              </a:defRPr>
            </a:lvl1pPr>
          </a:lstStyle>
          <a:p>
            <a:pPr>
              <a:defRPr/>
            </a:pPr>
            <a:fld id="{C26F6EBE-88D3-4027-B6D3-06064C5C575D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9887981" y="585046"/>
            <a:ext cx="0" cy="626400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Group 24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93582045"/>
              </p:ext>
            </p:extLst>
          </p:nvPr>
        </p:nvGraphicFramePr>
        <p:xfrm>
          <a:off x="9892081" y="592120"/>
          <a:ext cx="2305108" cy="262800"/>
        </p:xfrm>
        <a:graphic>
          <a:graphicData uri="http://schemas.openxmlformats.org/drawingml/2006/table">
            <a:tbl>
              <a:tblPr/>
              <a:tblGrid>
                <a:gridCol w="2305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</a:p>
                  </a:txBody>
                  <a:tcPr marL="0" marR="0" marT="45694" marB="45694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489568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3"/>
          <p:cNvSpPr>
            <a:spLocks noGrp="1" noChangeArrowheads="1"/>
          </p:cNvSpPr>
          <p:nvPr>
            <p:ph type="title"/>
          </p:nvPr>
        </p:nvSpPr>
        <p:spPr bwMode="auto">
          <a:xfrm>
            <a:off x="322030" y="414016"/>
            <a:ext cx="145424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2158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55575" y="3152627"/>
            <a:ext cx="9022027" cy="67550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34" charset="0"/>
                <a:ea typeface="Yoon윤고딕 730" panose="02000503000000000000" pitchFamily="2" charset="-127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733100" y="3830605"/>
            <a:ext cx="1012446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628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9" indent="0" algn="ctr">
              <a:buNone/>
              <a:defRPr sz="2000"/>
            </a:lvl2pPr>
            <a:lvl3pPr marL="914418" indent="0" algn="ctr">
              <a:buNone/>
              <a:defRPr sz="1800"/>
            </a:lvl3pPr>
            <a:lvl4pPr marL="1371627" indent="0" algn="ctr">
              <a:buNone/>
              <a:defRPr sz="1600"/>
            </a:lvl4pPr>
            <a:lvl5pPr marL="1828837" indent="0" algn="ctr">
              <a:buNone/>
              <a:defRPr sz="1600"/>
            </a:lvl5pPr>
            <a:lvl6pPr marL="2286046" indent="0" algn="ctr">
              <a:buNone/>
              <a:defRPr sz="1600"/>
            </a:lvl6pPr>
            <a:lvl7pPr marL="2743255" indent="0" algn="ctr">
              <a:buNone/>
              <a:defRPr sz="1600"/>
            </a:lvl7pPr>
            <a:lvl8pPr marL="3200464" indent="0" algn="ctr">
              <a:buNone/>
              <a:defRPr sz="1600"/>
            </a:lvl8pPr>
            <a:lvl9pPr marL="3657673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801E2-ADC4-4461-9DB6-78FF1D42CE90}" type="datetimeFigureOut">
              <a:rPr lang="ko-KR" altLang="en-US" smtClean="0"/>
              <a:t>2020-12-27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C0BE3-9E61-4776-B757-F2BDDC3A5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62698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본문 1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1"/>
            <a:ext cx="12192000" cy="59815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ko-KR" altLang="en-US" sz="1663" dirty="0">
              <a:solidFill>
                <a:srgbClr val="000000"/>
              </a:solidFill>
            </a:endParaRPr>
          </a:p>
        </p:txBody>
      </p:sp>
      <p:grpSp>
        <p:nvGrpSpPr>
          <p:cNvPr id="14" name="그룹 10"/>
          <p:cNvGrpSpPr>
            <a:grpSpLocks/>
          </p:cNvGrpSpPr>
          <p:nvPr/>
        </p:nvGrpSpPr>
        <p:grpSpPr bwMode="auto">
          <a:xfrm>
            <a:off x="631093" y="6551653"/>
            <a:ext cx="4431323" cy="191912"/>
            <a:chOff x="511977" y="6551577"/>
            <a:chExt cx="3600667" cy="191534"/>
          </a:xfrm>
        </p:grpSpPr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511977" y="6551577"/>
              <a:ext cx="3600667" cy="191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맑은 고딕" pitchFamily="50" charset="-127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맑은 고딕" pitchFamily="50" charset="-127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맑은 고딕" pitchFamily="50" charset="-127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맑은 고딕" pitchFamily="50" charset="-127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맑은 고딕" pitchFamily="50" charset="-127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맑은 고딕" pitchFamily="50" charset="-127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맑은 고딕" pitchFamily="50" charset="-127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맑은 고딕" pitchFamily="50" charset="-127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맑은 고딕" pitchFamily="50" charset="-127"/>
                  <a:ea typeface="MS PGothic" pitchFamily="34" charset="-128"/>
                </a:defRPr>
              </a:lvl9pPr>
            </a:lstStyle>
            <a:p>
              <a:pPr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ko-KR" sz="647" dirty="0">
                  <a:solidFill>
                    <a:srgbClr val="000000"/>
                  </a:solidFill>
                  <a:ea typeface="맑은 고딕" pitchFamily="50" charset="-127"/>
                </a:rPr>
                <a:t>Copyright © 2019 </a:t>
              </a:r>
              <a:r>
                <a:rPr lang="en-US" altLang="ko-KR" sz="647" dirty="0" err="1">
                  <a:solidFill>
                    <a:srgbClr val="000000"/>
                  </a:solidFill>
                  <a:ea typeface="맑은 고딕" pitchFamily="50" charset="-127"/>
                </a:rPr>
                <a:t>VisangCo</a:t>
              </a:r>
              <a:r>
                <a:rPr lang="en-US" altLang="ko-KR" sz="647" dirty="0">
                  <a:solidFill>
                    <a:srgbClr val="000000"/>
                  </a:solidFill>
                  <a:ea typeface="맑은 고딕" pitchFamily="50" charset="-127"/>
                </a:rPr>
                <a:t>., Ltd. All rights reserved   |  Confidential  </a:t>
              </a:r>
            </a:p>
          </p:txBody>
        </p:sp>
        <p:cxnSp>
          <p:nvCxnSpPr>
            <p:cNvPr id="16" name="직선 연결선 13"/>
            <p:cNvCxnSpPr/>
            <p:nvPr/>
          </p:nvCxnSpPr>
          <p:spPr>
            <a:xfrm>
              <a:off x="511977" y="6583265"/>
              <a:ext cx="0" cy="144178"/>
            </a:xfrm>
            <a:prstGeom prst="line">
              <a:avLst/>
            </a:prstGeom>
            <a:ln>
              <a:solidFill>
                <a:srgbClr val="33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7240" y="64115"/>
            <a:ext cx="10290176" cy="469925"/>
          </a:xfrm>
        </p:spPr>
        <p:txBody>
          <a:bodyPr lIns="0">
            <a:normAutofit/>
          </a:bodyPr>
          <a:lstStyle>
            <a:lvl1pPr algn="l">
              <a:defRPr sz="2031" b="1" cap="all">
                <a:solidFill>
                  <a:srgbClr val="039BE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7240" y="6556391"/>
            <a:ext cx="531447" cy="187325"/>
          </a:xfrm>
          <a:prstGeom prst="rect">
            <a:avLst/>
          </a:prstGeom>
        </p:spPr>
        <p:txBody>
          <a:bodyPr/>
          <a:lstStyle>
            <a:lvl1pPr>
              <a:defRPr sz="1015">
                <a:solidFill>
                  <a:srgbClr val="039BE7"/>
                </a:solidFill>
              </a:defRPr>
            </a:lvl1pPr>
          </a:lstStyle>
          <a:p>
            <a:pPr>
              <a:defRPr/>
            </a:pPr>
            <a:fld id="{C26F6EBE-88D3-4027-B6D3-06064C5C575D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9887981" y="585046"/>
            <a:ext cx="0" cy="626400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Group 246"/>
          <p:cNvGraphicFramePr>
            <a:graphicFrameLocks noGrp="1"/>
          </p:cNvGraphicFramePr>
          <p:nvPr userDrawn="1">
            <p:extLst/>
          </p:nvPr>
        </p:nvGraphicFramePr>
        <p:xfrm>
          <a:off x="9892081" y="592120"/>
          <a:ext cx="2305108" cy="262800"/>
        </p:xfrm>
        <a:graphic>
          <a:graphicData uri="http://schemas.openxmlformats.org/drawingml/2006/table">
            <a:tbl>
              <a:tblPr/>
              <a:tblGrid>
                <a:gridCol w="2305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</a:p>
                  </a:txBody>
                  <a:tcPr marL="0" marR="0" marT="45694" marB="45694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3116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99F7E-0940-47CD-8F05-AD3C278D2378}" type="datetimeFigureOut">
              <a:rPr lang="ko-KR" altLang="en-US" smtClean="0"/>
              <a:t>2020-12-27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38CA-032A-429D-A8CF-F61D587E0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85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99F7E-0940-47CD-8F05-AD3C278D2378}" type="datetimeFigureOut">
              <a:rPr lang="ko-KR" altLang="en-US" smtClean="0"/>
              <a:t>2020-12-27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38CA-032A-429D-A8CF-F61D587E0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005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99F7E-0940-47CD-8F05-AD3C278D2378}" type="datetimeFigureOut">
              <a:rPr lang="ko-KR" altLang="en-US" smtClean="0"/>
              <a:t>2020-12-27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38CA-032A-429D-A8CF-F61D587E0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729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99F7E-0940-47CD-8F05-AD3C278D2378}" type="datetimeFigureOut">
              <a:rPr lang="ko-KR" altLang="en-US" smtClean="0"/>
              <a:t>2020-12-27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38CA-032A-429D-A8CF-F61D587E0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990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99F7E-0940-47CD-8F05-AD3C278D2378}" type="datetimeFigureOut">
              <a:rPr lang="ko-KR" altLang="en-US" smtClean="0"/>
              <a:t>2020-12-27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38CA-032A-429D-A8CF-F61D587E0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541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34.xml"/><Relationship Id="rId26" Type="http://schemas.openxmlformats.org/officeDocument/2006/relationships/slideLayout" Target="../slideLayouts/slideLayout42.xml"/><Relationship Id="rId3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37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5" Type="http://schemas.openxmlformats.org/officeDocument/2006/relationships/slideLayout" Target="../slideLayouts/slideLayout41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0" Type="http://schemas.openxmlformats.org/officeDocument/2006/relationships/slideLayout" Target="../slideLayouts/slideLayout36.xml"/><Relationship Id="rId29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24" Type="http://schemas.openxmlformats.org/officeDocument/2006/relationships/slideLayout" Target="../slideLayouts/slideLayout40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23" Type="http://schemas.openxmlformats.org/officeDocument/2006/relationships/slideLayout" Target="../slideLayouts/slideLayout39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Relationship Id="rId22" Type="http://schemas.openxmlformats.org/officeDocument/2006/relationships/slideLayout" Target="../slideLayouts/slideLayout38.xml"/><Relationship Id="rId27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99F7E-0940-47CD-8F05-AD3C278D2378}" type="datetimeFigureOut">
              <a:rPr lang="ko-KR" altLang="en-US" smtClean="0"/>
              <a:t>2020-12-27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538CA-032A-429D-A8CF-F61D587E0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09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5" r:id="rId2"/>
    <p:sldLayoutId id="2147483684" r:id="rId3"/>
    <p:sldLayoutId id="2147483689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94" r:id="rId1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 userDrawn="1">
            <p:extLst/>
          </p:nvPr>
        </p:nvGraphicFramePr>
        <p:xfrm>
          <a:off x="152386" y="107950"/>
          <a:ext cx="11878629" cy="525800"/>
        </p:xfrm>
        <a:graphic>
          <a:graphicData uri="http://schemas.openxmlformats.org/drawingml/2006/table">
            <a:tbl>
              <a:tblPr/>
              <a:tblGrid>
                <a:gridCol w="1600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9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93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611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93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19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29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사업명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132903" marR="0" marT="0" marB="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화면</a:t>
                      </a: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ID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2903" marR="0" marT="0" marB="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화면명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2903" marR="0" marT="0" marB="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작성자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2903" marR="0" marT="0" marB="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Page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" name="Text Box 1029"/>
          <p:cNvSpPr txBox="1">
            <a:spLocks noChangeArrowheads="1"/>
          </p:cNvSpPr>
          <p:nvPr userDrawn="1"/>
        </p:nvSpPr>
        <p:spPr bwMode="auto">
          <a:xfrm>
            <a:off x="11115369" y="398335"/>
            <a:ext cx="839859" cy="20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8575" tIns="34288" rIns="68575" bIns="34288">
            <a:spAutoFit/>
          </a:bodyPr>
          <a:lstStyle/>
          <a:p>
            <a:pPr algn="ctr" eaLnBrk="0" fontAlgn="base" latinLnBrk="0" hangingPunct="0">
              <a:lnSpc>
                <a:spcPct val="101000"/>
              </a:lnSpc>
              <a:spcBef>
                <a:spcPct val="50000"/>
              </a:spcBef>
              <a:spcAft>
                <a:spcPct val="0"/>
              </a:spcAft>
              <a:defRPr/>
            </a:pPr>
            <a:fld id="{F3741F95-8B25-4284-946C-3498496732CD}" type="slidenum">
              <a:rPr lang="en-US" altLang="ko-KR" sz="900">
                <a:solidFill>
                  <a:srgbClr val="000000"/>
                </a:solidFill>
              </a:rPr>
              <a:pPr algn="ctr" eaLnBrk="0" fontAlgn="base" latinLnBrk="0" hangingPunct="0">
                <a:lnSpc>
                  <a:spcPct val="101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40" name="제목 개체 틀 6"/>
          <p:cNvSpPr>
            <a:spLocks noGrp="1"/>
          </p:cNvSpPr>
          <p:nvPr>
            <p:ph type="title"/>
          </p:nvPr>
        </p:nvSpPr>
        <p:spPr bwMode="auto">
          <a:xfrm>
            <a:off x="7898385" y="132816"/>
            <a:ext cx="4056843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3" tIns="45717" rIns="91433" bIns="4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41" name="텍스트 개체 틀 7"/>
          <p:cNvSpPr>
            <a:spLocks noGrp="1"/>
          </p:cNvSpPr>
          <p:nvPr>
            <p:ph type="body" idx="1"/>
          </p:nvPr>
        </p:nvSpPr>
        <p:spPr bwMode="auto">
          <a:xfrm>
            <a:off x="3102661" y="388630"/>
            <a:ext cx="3347840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3" tIns="45717" rIns="91433" bIns="4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cxnSp>
        <p:nvCxnSpPr>
          <p:cNvPr id="42" name="직선 연결선 41"/>
          <p:cNvCxnSpPr/>
          <p:nvPr userDrawn="1"/>
        </p:nvCxnSpPr>
        <p:spPr>
          <a:xfrm>
            <a:off x="9722607" y="630212"/>
            <a:ext cx="0" cy="5854726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 userDrawn="1"/>
        </p:nvCxnSpPr>
        <p:spPr>
          <a:xfrm>
            <a:off x="177783" y="6484938"/>
            <a:ext cx="11801295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Group 246"/>
          <p:cNvGraphicFramePr>
            <a:graphicFrameLocks noGrp="1"/>
          </p:cNvGraphicFramePr>
          <p:nvPr userDrawn="1">
            <p:extLst/>
          </p:nvPr>
        </p:nvGraphicFramePr>
        <p:xfrm>
          <a:off x="9726707" y="631032"/>
          <a:ext cx="2305108" cy="262800"/>
        </p:xfrm>
        <a:graphic>
          <a:graphicData uri="http://schemas.openxmlformats.org/drawingml/2006/table">
            <a:tbl>
              <a:tblPr/>
              <a:tblGrid>
                <a:gridCol w="2305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</a:p>
                  </a:txBody>
                  <a:tcPr marL="0" marR="0" marT="45694" marB="45694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 Box 9"/>
          <p:cNvSpPr txBox="1">
            <a:spLocks noChangeArrowheads="1"/>
          </p:cNvSpPr>
          <p:nvPr userDrawn="1"/>
        </p:nvSpPr>
        <p:spPr bwMode="auto">
          <a:xfrm>
            <a:off x="158273" y="6574456"/>
            <a:ext cx="5672015" cy="196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맑은 고딕" pitchFamily="50" charset="-127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맑은 고딕" pitchFamily="50" charset="-127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맑은 고딕" pitchFamily="50" charset="-127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맑은 고딕" pitchFamily="50" charset="-127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맑은 고딕" pitchFamily="50" charset="-127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맑은 고딕" pitchFamily="50" charset="-127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맑은 고딕" pitchFamily="50" charset="-127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맑은 고딕" pitchFamily="50" charset="-127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맑은 고딕" pitchFamily="50" charset="-127"/>
                <a:ea typeface="MS PGothic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676" dirty="0">
                <a:solidFill>
                  <a:srgbClr val="000000"/>
                </a:solidFill>
                <a:ea typeface="맑은 고딕" pitchFamily="50" charset="-127"/>
              </a:rPr>
              <a:t>Copyright © 2019 </a:t>
            </a:r>
            <a:r>
              <a:rPr lang="en-US" altLang="ko-KR" sz="676" dirty="0" err="1">
                <a:solidFill>
                  <a:srgbClr val="000000"/>
                </a:solidFill>
                <a:ea typeface="맑은 고딕" pitchFamily="50" charset="-127"/>
              </a:rPr>
              <a:t>VisangCo</a:t>
            </a:r>
            <a:r>
              <a:rPr lang="en-US" altLang="ko-KR" sz="676" dirty="0">
                <a:solidFill>
                  <a:srgbClr val="000000"/>
                </a:solidFill>
                <a:ea typeface="맑은 고딕" pitchFamily="50" charset="-127"/>
              </a:rPr>
              <a:t>., Ltd. All rights reserved   |  Confidential  </a:t>
            </a:r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37565" b="-8187"/>
          <a:stretch/>
        </p:blipFill>
        <p:spPr>
          <a:xfrm>
            <a:off x="441061" y="228902"/>
            <a:ext cx="832568" cy="391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 rotWithShape="1"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37565" b="-8187"/>
          <a:stretch/>
        </p:blipFill>
        <p:spPr>
          <a:xfrm>
            <a:off x="11384225" y="6532735"/>
            <a:ext cx="594853" cy="279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034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87" r:id="rId11"/>
    <p:sldLayoutId id="2147483693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92" r:id="rId22"/>
    <p:sldLayoutId id="2147483680" r:id="rId23"/>
    <p:sldLayoutId id="2147483681" r:id="rId24"/>
    <p:sldLayoutId id="2147483682" r:id="rId25"/>
    <p:sldLayoutId id="2147483688" r:id="rId26"/>
    <p:sldLayoutId id="2147483691" r:id="rId27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9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601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601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601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601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5pPr>
      <a:lvl6pPr marL="342858" algn="l" rtl="0" fontAlgn="base" latinLnBrk="1">
        <a:spcBef>
          <a:spcPct val="0"/>
        </a:spcBef>
        <a:spcAft>
          <a:spcPct val="0"/>
        </a:spcAft>
        <a:defRPr kumimoji="1" sz="601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6pPr>
      <a:lvl7pPr marL="685714" algn="l" rtl="0" fontAlgn="base" latinLnBrk="1">
        <a:spcBef>
          <a:spcPct val="0"/>
        </a:spcBef>
        <a:spcAft>
          <a:spcPct val="0"/>
        </a:spcAft>
        <a:defRPr kumimoji="1" sz="601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7pPr>
      <a:lvl8pPr marL="1028570" algn="l" rtl="0" fontAlgn="base" latinLnBrk="1">
        <a:spcBef>
          <a:spcPct val="0"/>
        </a:spcBef>
        <a:spcAft>
          <a:spcPct val="0"/>
        </a:spcAft>
        <a:defRPr kumimoji="1" sz="601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8pPr>
      <a:lvl9pPr marL="1371427" algn="l" rtl="0" fontAlgn="base" latinLnBrk="1">
        <a:spcBef>
          <a:spcPct val="0"/>
        </a:spcBef>
        <a:spcAft>
          <a:spcPct val="0"/>
        </a:spcAft>
        <a:defRPr kumimoji="1" sz="601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9pPr>
    </p:titleStyle>
    <p:bodyStyle>
      <a:lvl1pPr marL="257143" indent="-257143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defRPr kumimoji="1" sz="900">
          <a:solidFill>
            <a:schemeClr val="tx1"/>
          </a:solidFill>
          <a:latin typeface="+mn-lt"/>
          <a:ea typeface="+mn-ea"/>
          <a:cs typeface="+mn-cs"/>
        </a:defRPr>
      </a:lvl1pPr>
      <a:lvl2pPr marL="557143" indent="-214287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kumimoji="1" sz="2100">
          <a:solidFill>
            <a:schemeClr val="tx1"/>
          </a:solidFill>
          <a:latin typeface="+mn-lt"/>
          <a:ea typeface="+mn-ea"/>
          <a:cs typeface="+mn-cs"/>
        </a:defRPr>
      </a:lvl2pPr>
      <a:lvl3pPr marL="857143" indent="-171429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kumimoji="1" sz="1801">
          <a:solidFill>
            <a:schemeClr val="tx1"/>
          </a:solidFill>
          <a:latin typeface="+mn-lt"/>
          <a:ea typeface="+mn-ea"/>
          <a:cs typeface="+mn-cs"/>
        </a:defRPr>
      </a:lvl3pPr>
      <a:lvl4pPr marL="1199998" indent="-171429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kumimoji="1" sz="1500">
          <a:solidFill>
            <a:schemeClr val="tx1"/>
          </a:solidFill>
          <a:latin typeface="+mn-lt"/>
          <a:ea typeface="+mn-ea"/>
          <a:cs typeface="+mn-cs"/>
        </a:defRPr>
      </a:lvl4pPr>
      <a:lvl5pPr marL="1542855" indent="-171429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kumimoji="1" sz="1500">
          <a:solidFill>
            <a:schemeClr val="tx1"/>
          </a:solidFill>
          <a:latin typeface="+mn-lt"/>
          <a:ea typeface="+mn-ea"/>
          <a:cs typeface="+mn-cs"/>
        </a:defRPr>
      </a:lvl5pPr>
      <a:lvl6pPr marL="1885712" indent="-171429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»"/>
        <a:defRPr kumimoji="1" sz="1500">
          <a:solidFill>
            <a:schemeClr val="tx1"/>
          </a:solidFill>
          <a:latin typeface="+mn-lt"/>
          <a:ea typeface="+mn-ea"/>
          <a:cs typeface="+mn-cs"/>
        </a:defRPr>
      </a:lvl6pPr>
      <a:lvl7pPr marL="2228570" indent="-171429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»"/>
        <a:defRPr kumimoji="1" sz="1500">
          <a:solidFill>
            <a:schemeClr val="tx1"/>
          </a:solidFill>
          <a:latin typeface="+mn-lt"/>
          <a:ea typeface="+mn-ea"/>
          <a:cs typeface="+mn-cs"/>
        </a:defRPr>
      </a:lvl7pPr>
      <a:lvl8pPr marL="2571426" indent="-171429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»"/>
        <a:defRPr kumimoji="1" sz="1500">
          <a:solidFill>
            <a:schemeClr val="tx1"/>
          </a:solidFill>
          <a:latin typeface="+mn-lt"/>
          <a:ea typeface="+mn-ea"/>
          <a:cs typeface="+mn-cs"/>
        </a:defRPr>
      </a:lvl8pPr>
      <a:lvl9pPr marL="2914280" indent="-171429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»"/>
        <a:defRPr kumimoji="1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14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58" algn="l" defTabSz="685714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14" algn="l" defTabSz="685714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570" algn="l" defTabSz="685714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427" algn="l" defTabSz="685714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286" algn="l" defTabSz="685714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139" algn="l" defTabSz="685714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399997" algn="l" defTabSz="685714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2853" algn="l" defTabSz="685714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bcho.tistory.com/1243" TargetMode="External"/><Relationship Id="rId3" Type="http://schemas.openxmlformats.org/officeDocument/2006/relationships/hyperlink" Target="https://www.samsungsds.com/kr/insights/msa_and_netflix.html" TargetMode="External"/><Relationship Id="rId7" Type="http://schemas.openxmlformats.org/officeDocument/2006/relationships/hyperlink" Target="https://sabarada.tistory.com/category/%ED%94%84%EB%A1%9C%EA%B7%B8%EB%9E%98%EB%B0%8D/Spring%20Cloud" TargetMode="External"/><Relationship Id="rId2" Type="http://schemas.openxmlformats.org/officeDocument/2006/relationships/hyperlink" Target="https://www.coupang.com/vp/products/169020105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comworld.co.kr/news/articleView.html?idxno=49244" TargetMode="External"/><Relationship Id="rId5" Type="http://schemas.openxmlformats.org/officeDocument/2006/relationships/hyperlink" Target="https://www.kdata.or.kr/info/info_04_view.html?field=&amp;keyword=&amp;type=techreport&amp;page=1&amp;dbnum=195288&amp;mode=detail&amp;type=techreport" TargetMode="External"/><Relationship Id="rId4" Type="http://schemas.openxmlformats.org/officeDocument/2006/relationships/hyperlink" Target="https://zdnet.co.kr/view/?no=20120907095449&amp;re=R_20121211113231" TargetMode="External"/><Relationship Id="rId9" Type="http://schemas.openxmlformats.org/officeDocument/2006/relationships/hyperlink" Target="https://github.com/sungsu9022/study-spring-microservice/issues/3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부제목 1"/>
          <p:cNvSpPr>
            <a:spLocks noGrp="1"/>
          </p:cNvSpPr>
          <p:nvPr>
            <p:ph type="subTitle" idx="1"/>
          </p:nvPr>
        </p:nvSpPr>
        <p:spPr>
          <a:xfrm>
            <a:off x="10261650" y="4859522"/>
            <a:ext cx="1478649" cy="346959"/>
          </a:xfrm>
        </p:spPr>
        <p:txBody>
          <a:bodyPr>
            <a:normAutofit fontScale="92500" lnSpcReduction="20000"/>
          </a:bodyPr>
          <a:lstStyle/>
          <a:p>
            <a:pPr algn="r">
              <a:defRPr/>
            </a:pPr>
            <a:r>
              <a:rPr lang="en-US" altLang="ko-KR" dirty="0" smtClean="0">
                <a:latin typeface="+mn-ea"/>
              </a:rPr>
              <a:t>2020.12.28</a:t>
            </a:r>
          </a:p>
          <a:p>
            <a:pPr algn="r">
              <a:defRPr/>
            </a:pPr>
            <a:r>
              <a:rPr lang="en-US" dirty="0" smtClean="0">
                <a:latin typeface="+mn-ea"/>
              </a:rPr>
              <a:t>Ver0.0.1</a:t>
            </a:r>
            <a:endParaRPr dirty="0">
              <a:latin typeface="+mn-ea"/>
            </a:endParaRPr>
          </a:p>
        </p:txBody>
      </p:sp>
      <p:sp>
        <p:nvSpPr>
          <p:cNvPr id="63491" name="내용 개체 틀 2"/>
          <p:cNvSpPr>
            <a:spLocks noGrp="1"/>
          </p:cNvSpPr>
          <p:nvPr>
            <p:ph sz="quarter" idx="13"/>
          </p:nvPr>
        </p:nvSpPr>
        <p:spPr>
          <a:xfrm>
            <a:off x="9843629" y="5302277"/>
            <a:ext cx="1993637" cy="776321"/>
          </a:xfrm>
        </p:spPr>
        <p:txBody>
          <a:bodyPr/>
          <a:lstStyle/>
          <a:p>
            <a:pPr algn="r"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플랫폼 개발 </a:t>
            </a:r>
            <a:r>
              <a:rPr lang="en-US" altLang="ko-KR" dirty="0" smtClean="0">
                <a:latin typeface="+mn-ea"/>
              </a:rPr>
              <a:t>1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Cell</a:t>
            </a:r>
            <a:endParaRPr lang="en-US" altLang="ko-KR" dirty="0">
              <a:latin typeface="+mn-ea"/>
            </a:endParaRPr>
          </a:p>
        </p:txBody>
      </p:sp>
      <p:sp>
        <p:nvSpPr>
          <p:cNvPr id="63492" name="내용 개체 틀 3"/>
          <p:cNvSpPr>
            <a:spLocks noGrp="1"/>
          </p:cNvSpPr>
          <p:nvPr>
            <p:ph sz="quarter" idx="14"/>
          </p:nvPr>
        </p:nvSpPr>
        <p:spPr>
          <a:xfrm>
            <a:off x="1236593" y="1679664"/>
            <a:ext cx="4187887" cy="2398529"/>
          </a:xfrm>
        </p:spPr>
        <p:txBody>
          <a:bodyPr/>
          <a:lstStyle/>
          <a:p>
            <a:r>
              <a:rPr lang="en-US" altLang="ko-KR" sz="2000" dirty="0" err="1" smtClean="0">
                <a:latin typeface="+mn-ea"/>
              </a:rPr>
              <a:t>AllviA</a:t>
            </a:r>
            <a:r>
              <a:rPr lang="en-US" altLang="ko-KR" sz="2000" dirty="0" smtClean="0">
                <a:latin typeface="+mn-ea"/>
              </a:rPr>
              <a:t> LMS </a:t>
            </a:r>
            <a:r>
              <a:rPr lang="ko-KR" altLang="en-US" sz="2000" dirty="0" smtClean="0">
                <a:latin typeface="+mn-ea"/>
              </a:rPr>
              <a:t>고도화 </a:t>
            </a:r>
            <a:r>
              <a:rPr lang="ko-KR" altLang="en-US" sz="2000" dirty="0" err="1" smtClean="0">
                <a:latin typeface="+mn-ea"/>
              </a:rPr>
              <a:t>설계문서</a:t>
            </a:r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71319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2-2. </a:t>
            </a:r>
            <a:r>
              <a:rPr lang="en-US" altLang="ko-KR" dirty="0"/>
              <a:t>MSA Instance </a:t>
            </a:r>
            <a:r>
              <a:rPr lang="ko-KR" altLang="en-US" dirty="0"/>
              <a:t>설계 </a:t>
            </a:r>
            <a:r>
              <a:rPr lang="en-US" altLang="ko-KR" dirty="0" smtClean="0"/>
              <a:t>- </a:t>
            </a:r>
            <a:r>
              <a:rPr lang="en-US" altLang="ko-KR" dirty="0" err="1"/>
              <a:t>Msa</a:t>
            </a:r>
            <a:r>
              <a:rPr lang="en-US" altLang="ko-KR" dirty="0"/>
              <a:t>(Netflix eureka) </a:t>
            </a:r>
            <a:r>
              <a:rPr lang="ko-KR" altLang="en-US" dirty="0" smtClean="0"/>
              <a:t>구상도</a:t>
            </a:r>
            <a:endParaRPr lang="ko-KR" altLang="en-US" dirty="0"/>
          </a:p>
        </p:txBody>
      </p:sp>
      <p:pic>
        <p:nvPicPr>
          <p:cNvPr id="1028" name="Picture 4" descr="MS 인터넷 익스플로러, 오피스 지원 순차적으로 중단 - Chosunbiz &gt; 테크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10" y="3564739"/>
            <a:ext cx="527472" cy="51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1756029" y="1541253"/>
            <a:ext cx="1852653" cy="845386"/>
          </a:xfrm>
          <a:prstGeom prst="roundRect">
            <a:avLst>
              <a:gd name="adj" fmla="val 457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Eureka Server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(PORT:8761)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(AJP:8788)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756029" y="3401800"/>
            <a:ext cx="1852653" cy="846000"/>
          </a:xfrm>
          <a:prstGeom prst="roundRect">
            <a:avLst>
              <a:gd name="adj" fmla="val 457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Zuul</a:t>
            </a:r>
            <a:r>
              <a:rPr lang="en-US" altLang="ko-KR" sz="1200" dirty="0" smtClean="0">
                <a:solidFill>
                  <a:schemeClr val="tx1"/>
                </a:solidFill>
              </a:rPr>
              <a:t> gateway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(PORT:8080)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smtClean="0">
                <a:solidFill>
                  <a:schemeClr val="tx1"/>
                </a:solidFill>
              </a:rPr>
              <a:t>AJP:8088)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4676085" y="3109683"/>
            <a:ext cx="4926816" cy="1891559"/>
            <a:chOff x="4175995" y="3390664"/>
            <a:chExt cx="4926816" cy="1891559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4509059" y="3994447"/>
              <a:ext cx="2037918" cy="358525"/>
            </a:xfrm>
            <a:prstGeom prst="roundRect">
              <a:avLst>
                <a:gd name="adj" fmla="val 457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</a:rPr>
                <a:t>Api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Client 1 (PORT:8041)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6770349" y="3994447"/>
              <a:ext cx="2037918" cy="358525"/>
            </a:xfrm>
            <a:prstGeom prst="roundRect">
              <a:avLst>
                <a:gd name="adj" fmla="val 457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</a:rPr>
                <a:t>Api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Client</a:t>
              </a:r>
              <a:r>
                <a:rPr lang="en-US" altLang="ko-KR" sz="1200" dirty="0">
                  <a:solidFill>
                    <a:schemeClr val="tx1"/>
                  </a:solidFill>
                </a:rPr>
                <a:t> 1 (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PORT:8042)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4509059" y="4736909"/>
              <a:ext cx="2037918" cy="358525"/>
            </a:xfrm>
            <a:prstGeom prst="roundRect">
              <a:avLst>
                <a:gd name="adj" fmla="val 457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tx1"/>
                  </a:solidFill>
                </a:rPr>
                <a:t>Api</a:t>
              </a:r>
              <a:r>
                <a:rPr lang="en-US" altLang="ko-KR" sz="1200" dirty="0">
                  <a:solidFill>
                    <a:schemeClr val="tx1"/>
                  </a:solidFill>
                </a:rPr>
                <a:t> Client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2 </a:t>
              </a:r>
              <a:r>
                <a:rPr lang="en-US" altLang="ko-KR" sz="1200" dirty="0">
                  <a:solidFill>
                    <a:schemeClr val="tx1"/>
                  </a:solidFill>
                </a:rPr>
                <a:t>(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PORT:8043)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6770349" y="4736908"/>
              <a:ext cx="2037918" cy="358525"/>
            </a:xfrm>
            <a:prstGeom prst="roundRect">
              <a:avLst>
                <a:gd name="adj" fmla="val 457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tx1"/>
                  </a:solidFill>
                </a:rPr>
                <a:t>Api</a:t>
              </a:r>
              <a:r>
                <a:rPr lang="en-US" altLang="ko-KR" sz="1200" dirty="0">
                  <a:solidFill>
                    <a:schemeClr val="tx1"/>
                  </a:solidFill>
                </a:rPr>
                <a:t> Client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3 </a:t>
              </a:r>
              <a:r>
                <a:rPr lang="en-US" altLang="ko-KR" sz="1200" dirty="0">
                  <a:solidFill>
                    <a:schemeClr val="tx1"/>
                  </a:solidFill>
                </a:rPr>
                <a:t>(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PORT:8044)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4175995" y="3523316"/>
              <a:ext cx="4926816" cy="1758907"/>
            </a:xfrm>
            <a:prstGeom prst="roundRect">
              <a:avLst>
                <a:gd name="adj" fmla="val 457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40672" y="3390664"/>
              <a:ext cx="159746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API Instance group</a:t>
              </a:r>
              <a:endParaRPr lang="en-US" altLang="ko-KR" sz="1200" dirty="0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4415481" y="3815760"/>
              <a:ext cx="4522573" cy="704402"/>
            </a:xfrm>
            <a:prstGeom prst="roundRect">
              <a:avLst>
                <a:gd name="adj" fmla="val 4579"/>
              </a:avLst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65048" y="3659129"/>
              <a:ext cx="125699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load balancing</a:t>
              </a:r>
              <a:endParaRPr lang="en-US" altLang="ko-KR" sz="1200" dirty="0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676085" y="1025261"/>
            <a:ext cx="4926816" cy="1716157"/>
            <a:chOff x="384794" y="4578274"/>
            <a:chExt cx="4926816" cy="1716157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717858" y="5279335"/>
              <a:ext cx="2037918" cy="580229"/>
            </a:xfrm>
            <a:prstGeom prst="roundRect">
              <a:avLst>
                <a:gd name="adj" fmla="val 457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Web Client 1 (PORT:8045)</a:t>
              </a: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Feign </a:t>
              </a:r>
              <a:r>
                <a:rPr lang="en-US" altLang="ko-KR" sz="1200" dirty="0" err="1" smtClean="0">
                  <a:solidFill>
                    <a:schemeClr val="bg1">
                      <a:lumMod val="50000"/>
                    </a:schemeClr>
                  </a:solidFill>
                </a:rPr>
                <a:t>Inteterface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2979148" y="5279335"/>
              <a:ext cx="2037918" cy="577064"/>
            </a:xfrm>
            <a:prstGeom prst="roundRect">
              <a:avLst>
                <a:gd name="adj" fmla="val 457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Web Client</a:t>
              </a:r>
              <a:r>
                <a:rPr lang="en-US" altLang="ko-KR" sz="1200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2 </a:t>
              </a:r>
              <a:r>
                <a:rPr lang="en-US" altLang="ko-KR" sz="1200" dirty="0">
                  <a:solidFill>
                    <a:schemeClr val="tx1"/>
                  </a:solidFill>
                </a:rPr>
                <a:t>(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PORT:8046)</a:t>
              </a: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Feign </a:t>
              </a:r>
              <a:r>
                <a:rPr lang="en-US" altLang="ko-KR" sz="1200" dirty="0" err="1" smtClean="0">
                  <a:solidFill>
                    <a:schemeClr val="bg1">
                      <a:lumMod val="50000"/>
                    </a:schemeClr>
                  </a:solidFill>
                </a:rPr>
                <a:t>Inteterface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384794" y="4710926"/>
              <a:ext cx="4926816" cy="1583505"/>
            </a:xfrm>
            <a:prstGeom prst="roundRect">
              <a:avLst>
                <a:gd name="adj" fmla="val 457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078655" y="4578274"/>
              <a:ext cx="159746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WEB Instance group</a:t>
              </a:r>
              <a:endParaRPr lang="en-US" altLang="ko-KR" sz="1200" dirty="0"/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624280" y="5003370"/>
              <a:ext cx="4522573" cy="1074314"/>
            </a:xfrm>
            <a:prstGeom prst="roundRect">
              <a:avLst>
                <a:gd name="adj" fmla="val 4579"/>
              </a:avLst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273847" y="4846739"/>
              <a:ext cx="125699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load balancing</a:t>
              </a:r>
            </a:p>
          </p:txBody>
        </p:sp>
      </p:grpSp>
      <p:cxnSp>
        <p:nvCxnSpPr>
          <p:cNvPr id="27" name="직선 화살표 연결선 26"/>
          <p:cNvCxnSpPr>
            <a:stCxn id="7" idx="0"/>
            <a:endCxn id="6" idx="2"/>
          </p:cNvCxnSpPr>
          <p:nvPr/>
        </p:nvCxnSpPr>
        <p:spPr>
          <a:xfrm flipV="1">
            <a:off x="2682356" y="2386639"/>
            <a:ext cx="0" cy="101516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20" idx="1"/>
            <a:endCxn id="6" idx="3"/>
          </p:cNvCxnSpPr>
          <p:nvPr/>
        </p:nvCxnSpPr>
        <p:spPr>
          <a:xfrm flipH="1">
            <a:off x="3608682" y="1949666"/>
            <a:ext cx="1067403" cy="1428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endCxn id="12" idx="1"/>
          </p:cNvCxnSpPr>
          <p:nvPr/>
        </p:nvCxnSpPr>
        <p:spPr>
          <a:xfrm rot="16200000" flipH="1">
            <a:off x="3464166" y="2897787"/>
            <a:ext cx="2160000" cy="288000"/>
          </a:xfrm>
          <a:prstGeom prst="bentConnector2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 37"/>
          <p:cNvCxnSpPr/>
          <p:nvPr/>
        </p:nvCxnSpPr>
        <p:spPr>
          <a:xfrm flipV="1">
            <a:off x="3594432" y="2694403"/>
            <a:ext cx="1110079" cy="818873"/>
          </a:xfrm>
          <a:prstGeom prst="curvedConnector3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endCxn id="13" idx="0"/>
          </p:cNvCxnSpPr>
          <p:nvPr/>
        </p:nvCxnSpPr>
        <p:spPr>
          <a:xfrm flipH="1">
            <a:off x="7139493" y="2198451"/>
            <a:ext cx="1119291" cy="911232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endCxn id="13" idx="0"/>
          </p:cNvCxnSpPr>
          <p:nvPr/>
        </p:nvCxnSpPr>
        <p:spPr>
          <a:xfrm>
            <a:off x="6060333" y="2198451"/>
            <a:ext cx="1079160" cy="911232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1028" idx="3"/>
            <a:endCxn id="7" idx="1"/>
          </p:cNvCxnSpPr>
          <p:nvPr/>
        </p:nvCxnSpPr>
        <p:spPr>
          <a:xfrm>
            <a:off x="723582" y="3823558"/>
            <a:ext cx="1032447" cy="124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모서리가 둥근 직사각형 60"/>
          <p:cNvSpPr/>
          <p:nvPr/>
        </p:nvSpPr>
        <p:spPr>
          <a:xfrm>
            <a:off x="4118394" y="5754122"/>
            <a:ext cx="1684230" cy="358525"/>
          </a:xfrm>
          <a:prstGeom prst="roundRect">
            <a:avLst>
              <a:gd name="adj" fmla="val 457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Hystrix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1399475" y="5270883"/>
            <a:ext cx="1684230" cy="358525"/>
          </a:xfrm>
          <a:prstGeom prst="roundRect">
            <a:avLst>
              <a:gd name="adj" fmla="val 457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Spring cloud OAuth2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1399475" y="5754122"/>
            <a:ext cx="1684230" cy="358525"/>
          </a:xfrm>
          <a:prstGeom prst="roundRect">
            <a:avLst>
              <a:gd name="adj" fmla="val 457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Redis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1258178" y="5127702"/>
            <a:ext cx="1980851" cy="1121039"/>
          </a:xfrm>
          <a:prstGeom prst="roundRect">
            <a:avLst>
              <a:gd name="adj" fmla="val 4579"/>
            </a:avLst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9" name="TextBox 68"/>
          <p:cNvSpPr txBox="1"/>
          <p:nvPr/>
        </p:nvSpPr>
        <p:spPr>
          <a:xfrm>
            <a:off x="1737972" y="4994966"/>
            <a:ext cx="107620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AUTH Server</a:t>
            </a:r>
            <a:endParaRPr lang="en-US" altLang="ko-KR" sz="1200" dirty="0"/>
          </a:p>
        </p:txBody>
      </p:sp>
      <p:cxnSp>
        <p:nvCxnSpPr>
          <p:cNvPr id="78" name="직선 화살표 연결선 77"/>
          <p:cNvCxnSpPr>
            <a:stCxn id="1028" idx="3"/>
            <a:endCxn id="6" idx="1"/>
          </p:cNvCxnSpPr>
          <p:nvPr/>
        </p:nvCxnSpPr>
        <p:spPr>
          <a:xfrm flipV="1">
            <a:off x="723582" y="1963946"/>
            <a:ext cx="1032447" cy="1859612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모서리가 둥근 직사각형 81"/>
          <p:cNvSpPr/>
          <p:nvPr/>
        </p:nvSpPr>
        <p:spPr>
          <a:xfrm>
            <a:off x="1158727" y="855336"/>
            <a:ext cx="92327" cy="5433291"/>
          </a:xfrm>
          <a:prstGeom prst="roundRect">
            <a:avLst>
              <a:gd name="adj" fmla="val 457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43BF704C-7DFF-4FF5-AF90-AAE19D2843CD}"/>
              </a:ext>
            </a:extLst>
          </p:cNvPr>
          <p:cNvSpPr/>
          <p:nvPr/>
        </p:nvSpPr>
        <p:spPr>
          <a:xfrm>
            <a:off x="1402187" y="3673285"/>
            <a:ext cx="176705" cy="161103"/>
          </a:xfrm>
          <a:prstGeom prst="ellipse">
            <a:avLst/>
          </a:prstGeom>
          <a:solidFill>
            <a:schemeClr val="accent1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700" b="1" dirty="0" err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43BF704C-7DFF-4FF5-AF90-AAE19D2843CD}"/>
              </a:ext>
            </a:extLst>
          </p:cNvPr>
          <p:cNvSpPr/>
          <p:nvPr/>
        </p:nvSpPr>
        <p:spPr>
          <a:xfrm>
            <a:off x="3743324" y="3306130"/>
            <a:ext cx="176705" cy="161103"/>
          </a:xfrm>
          <a:prstGeom prst="ellipse">
            <a:avLst/>
          </a:prstGeom>
          <a:solidFill>
            <a:schemeClr val="accent1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700" b="1" dirty="0" err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43BF704C-7DFF-4FF5-AF90-AAE19D2843CD}"/>
              </a:ext>
            </a:extLst>
          </p:cNvPr>
          <p:cNvSpPr/>
          <p:nvPr/>
        </p:nvSpPr>
        <p:spPr>
          <a:xfrm>
            <a:off x="7055214" y="2864485"/>
            <a:ext cx="176705" cy="161103"/>
          </a:xfrm>
          <a:prstGeom prst="ellipse">
            <a:avLst/>
          </a:prstGeom>
          <a:solidFill>
            <a:schemeClr val="accent1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700" b="1" dirty="0" err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43BF704C-7DFF-4FF5-AF90-AAE19D2843CD}"/>
              </a:ext>
            </a:extLst>
          </p:cNvPr>
          <p:cNvSpPr/>
          <p:nvPr/>
        </p:nvSpPr>
        <p:spPr>
          <a:xfrm>
            <a:off x="2698754" y="2826237"/>
            <a:ext cx="176705" cy="161103"/>
          </a:xfrm>
          <a:prstGeom prst="ellipse">
            <a:avLst/>
          </a:prstGeom>
          <a:solidFill>
            <a:schemeClr val="accent1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700" b="1" dirty="0" err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43BF704C-7DFF-4FF5-AF90-AAE19D2843CD}"/>
              </a:ext>
            </a:extLst>
          </p:cNvPr>
          <p:cNvSpPr/>
          <p:nvPr/>
        </p:nvSpPr>
        <p:spPr>
          <a:xfrm>
            <a:off x="3754293" y="1787529"/>
            <a:ext cx="176705" cy="161103"/>
          </a:xfrm>
          <a:prstGeom prst="ellipse">
            <a:avLst/>
          </a:prstGeom>
          <a:solidFill>
            <a:schemeClr val="accent1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700" b="1" dirty="0" err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43BF704C-7DFF-4FF5-AF90-AAE19D2843CD}"/>
              </a:ext>
            </a:extLst>
          </p:cNvPr>
          <p:cNvSpPr/>
          <p:nvPr/>
        </p:nvSpPr>
        <p:spPr>
          <a:xfrm>
            <a:off x="1409254" y="2169827"/>
            <a:ext cx="176705" cy="161103"/>
          </a:xfrm>
          <a:prstGeom prst="ellipse">
            <a:avLst/>
          </a:prstGeom>
          <a:solidFill>
            <a:schemeClr val="accent1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700" b="1" dirty="0" err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43BF704C-7DFF-4FF5-AF90-AAE19D2843CD}"/>
              </a:ext>
            </a:extLst>
          </p:cNvPr>
          <p:cNvSpPr/>
          <p:nvPr/>
        </p:nvSpPr>
        <p:spPr>
          <a:xfrm>
            <a:off x="3237565" y="5355881"/>
            <a:ext cx="176705" cy="161103"/>
          </a:xfrm>
          <a:prstGeom prst="ellipse">
            <a:avLst/>
          </a:prstGeom>
          <a:solidFill>
            <a:schemeClr val="accent1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700" b="1" dirty="0" err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43BF704C-7DFF-4FF5-AF90-AAE19D2843CD}"/>
              </a:ext>
            </a:extLst>
          </p:cNvPr>
          <p:cNvSpPr/>
          <p:nvPr/>
        </p:nvSpPr>
        <p:spPr>
          <a:xfrm>
            <a:off x="4190709" y="5355880"/>
            <a:ext cx="176705" cy="161103"/>
          </a:xfrm>
          <a:prstGeom prst="ellipse">
            <a:avLst/>
          </a:prstGeom>
          <a:solidFill>
            <a:schemeClr val="accent1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  <a:latin typeface="+mn-ea"/>
              </a:rPr>
              <a:t>6</a:t>
            </a:r>
            <a:endParaRPr lang="ko-KR" altLang="en-US" sz="700" b="1" dirty="0" err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9896628" y="852696"/>
            <a:ext cx="2293010" cy="5760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700"/>
              </a:lnSpc>
            </a:pPr>
            <a:r>
              <a:rPr lang="ko-KR" altLang="en-US" sz="1000" b="1" dirty="0" smtClean="0">
                <a:latin typeface="+mn-ea"/>
              </a:rPr>
              <a:t>①</a:t>
            </a:r>
            <a:r>
              <a:rPr lang="en-US" altLang="ko-KR" sz="1000" b="1" dirty="0" smtClean="0">
                <a:latin typeface="+mn-ea"/>
              </a:rPr>
              <a:t> </a:t>
            </a:r>
            <a:r>
              <a:rPr lang="ko-KR" altLang="en-US" sz="1000" b="1" dirty="0" smtClean="0">
                <a:latin typeface="+mn-ea"/>
              </a:rPr>
              <a:t>인스턴스 등록</a:t>
            </a:r>
            <a:endParaRPr lang="en-US" altLang="ko-KR" sz="1000" b="1" dirty="0">
              <a:latin typeface="+mn-ea"/>
            </a:endParaRPr>
          </a:p>
          <a:p>
            <a:pPr marL="171450" indent="-171450">
              <a:lnSpc>
                <a:spcPts val="1700"/>
              </a:lnSpc>
              <a:buFontTx/>
              <a:buChar char="-"/>
            </a:pPr>
            <a:r>
              <a:rPr lang="ko-KR" altLang="en-US" sz="1000" dirty="0" smtClean="0">
                <a:latin typeface="+mn-ea"/>
              </a:rPr>
              <a:t>서비스단위로 구분된 각 인스턴스 목록을 </a:t>
            </a:r>
            <a:r>
              <a:rPr lang="en-US" altLang="ko-KR" sz="1000" dirty="0" smtClean="0">
                <a:latin typeface="+mn-ea"/>
              </a:rPr>
              <a:t>eureka </a:t>
            </a:r>
            <a:r>
              <a:rPr lang="ko-KR" altLang="en-US" sz="1000" dirty="0" smtClean="0">
                <a:latin typeface="+mn-ea"/>
              </a:rPr>
              <a:t>서버에 등록</a:t>
            </a:r>
            <a:endParaRPr lang="en-US" altLang="ko-KR" sz="1000" dirty="0" smtClean="0">
              <a:latin typeface="+mn-ea"/>
            </a:endParaRPr>
          </a:p>
          <a:p>
            <a:pPr marL="171450" indent="-171450">
              <a:lnSpc>
                <a:spcPts val="1700"/>
              </a:lnSpc>
              <a:buFontTx/>
              <a:buChar char="-"/>
            </a:pPr>
            <a:r>
              <a:rPr lang="ko-KR" altLang="en-US" sz="1000" dirty="0" smtClean="0">
                <a:latin typeface="+mn-ea"/>
              </a:rPr>
              <a:t>서버에 </a:t>
            </a:r>
            <a:r>
              <a:rPr lang="en-US" altLang="ko-KR" sz="1000" dirty="0" err="1" smtClean="0">
                <a:latin typeface="+mn-ea"/>
              </a:rPr>
              <a:t>yml</a:t>
            </a:r>
            <a:r>
              <a:rPr lang="ko-KR" altLang="en-US" sz="1000" dirty="0" smtClean="0">
                <a:latin typeface="+mn-ea"/>
              </a:rPr>
              <a:t>옵션 설정</a:t>
            </a:r>
            <a:endParaRPr lang="en-US" altLang="ko-KR" sz="1000" dirty="0" smtClean="0">
              <a:latin typeface="+mn-ea"/>
            </a:endParaRPr>
          </a:p>
          <a:p>
            <a:pPr>
              <a:lnSpc>
                <a:spcPts val="1700"/>
              </a:lnSpc>
            </a:pPr>
            <a:r>
              <a:rPr lang="ko-KR" altLang="en-US" sz="1000" b="1" dirty="0" smtClean="0">
                <a:latin typeface="+mn-ea"/>
              </a:rPr>
              <a:t>② 게이트웨이 접근</a:t>
            </a:r>
            <a:endParaRPr lang="en-US" altLang="ko-KR" sz="1000" b="1" dirty="0" smtClean="0">
              <a:latin typeface="+mn-ea"/>
            </a:endParaRPr>
          </a:p>
          <a:p>
            <a:pPr marL="171450" indent="-171450">
              <a:lnSpc>
                <a:spcPts val="1700"/>
              </a:lnSpc>
              <a:buFontTx/>
              <a:buChar char="-"/>
            </a:pPr>
            <a:r>
              <a:rPr lang="en-US" altLang="ko-KR" sz="1000" dirty="0" smtClean="0">
                <a:latin typeface="+mn-ea"/>
              </a:rPr>
              <a:t>Apache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 err="1" smtClean="0">
                <a:latin typeface="+mn-ea"/>
              </a:rPr>
              <a:t>ajp</a:t>
            </a:r>
            <a:r>
              <a:rPr lang="ko-KR" altLang="en-US" sz="1000" dirty="0" smtClean="0">
                <a:latin typeface="+mn-ea"/>
              </a:rPr>
              <a:t>통신으로 게이트웨이에 접근</a:t>
            </a:r>
            <a:endParaRPr lang="en-US" altLang="ko-KR" sz="1000" dirty="0" smtClean="0">
              <a:latin typeface="+mn-ea"/>
            </a:endParaRPr>
          </a:p>
          <a:p>
            <a:pPr>
              <a:lnSpc>
                <a:spcPts val="1700"/>
              </a:lnSpc>
            </a:pPr>
            <a:r>
              <a:rPr lang="ko-KR" altLang="en-US" sz="1000" b="1" dirty="0" smtClean="0">
                <a:latin typeface="+mn-ea"/>
              </a:rPr>
              <a:t>③ 서버 라우팅</a:t>
            </a:r>
            <a:endParaRPr lang="en-US" altLang="ko-KR" sz="1000" b="1" dirty="0">
              <a:latin typeface="+mn-ea"/>
            </a:endParaRPr>
          </a:p>
          <a:p>
            <a:pPr marL="171450" indent="-171450">
              <a:lnSpc>
                <a:spcPts val="1700"/>
              </a:lnSpc>
              <a:buFontTx/>
              <a:buChar char="-"/>
            </a:pPr>
            <a:r>
              <a:rPr lang="ko-KR" altLang="en-US" sz="1000" dirty="0" smtClean="0">
                <a:latin typeface="+mn-ea"/>
              </a:rPr>
              <a:t>호출 </a:t>
            </a:r>
            <a:r>
              <a:rPr lang="ko-KR" altLang="en-US" sz="1000" dirty="0">
                <a:latin typeface="+mn-ea"/>
              </a:rPr>
              <a:t>경로를 바탕으로 </a:t>
            </a:r>
            <a:r>
              <a:rPr lang="en-US" altLang="ko-KR" sz="1000" dirty="0" err="1">
                <a:latin typeface="+mn-ea"/>
              </a:rPr>
              <a:t>zuul</a:t>
            </a:r>
            <a:r>
              <a:rPr lang="ko-KR" altLang="en-US" sz="1000" dirty="0">
                <a:latin typeface="+mn-ea"/>
              </a:rPr>
              <a:t>에서 매치되는 인스턴스 서버로 라우팅</a:t>
            </a:r>
            <a:endParaRPr lang="en-US" altLang="ko-KR" sz="1000" b="1" dirty="0" smtClean="0">
              <a:latin typeface="+mn-ea"/>
            </a:endParaRPr>
          </a:p>
          <a:p>
            <a:pPr>
              <a:lnSpc>
                <a:spcPts val="1700"/>
              </a:lnSpc>
            </a:pPr>
            <a:r>
              <a:rPr lang="ko-KR" altLang="en-US" sz="1000" b="1" dirty="0" smtClean="0">
                <a:latin typeface="+mn-ea"/>
              </a:rPr>
              <a:t>④ 인스턴스 간 통신</a:t>
            </a:r>
            <a:endParaRPr lang="en-US" altLang="ko-KR" sz="1000" b="1" dirty="0">
              <a:latin typeface="+mn-ea"/>
            </a:endParaRPr>
          </a:p>
          <a:p>
            <a:pPr marL="171450" indent="-171450">
              <a:lnSpc>
                <a:spcPts val="1700"/>
              </a:lnSpc>
              <a:buFontTx/>
              <a:buChar char="-"/>
            </a:pPr>
            <a:r>
              <a:rPr lang="ko-KR" altLang="en-US" sz="1000" dirty="0" smtClean="0">
                <a:latin typeface="+mn-ea"/>
              </a:rPr>
              <a:t>인스턴스 분리 되어 있는 </a:t>
            </a:r>
            <a:r>
              <a:rPr lang="en-US" altLang="ko-KR" sz="1000" dirty="0" smtClean="0">
                <a:latin typeface="+mn-ea"/>
              </a:rPr>
              <a:t>Web</a:t>
            </a:r>
            <a:r>
              <a:rPr lang="ko-KR" altLang="en-US" sz="1000" dirty="0" smtClean="0">
                <a:latin typeface="+mn-ea"/>
              </a:rPr>
              <a:t>과 </a:t>
            </a:r>
            <a:r>
              <a:rPr lang="en-US" altLang="ko-KR" sz="1000" dirty="0" err="1" smtClean="0">
                <a:latin typeface="+mn-ea"/>
              </a:rPr>
              <a:t>api</a:t>
            </a:r>
            <a:r>
              <a:rPr lang="ko-KR" altLang="en-US" sz="1000" dirty="0" smtClean="0">
                <a:latin typeface="+mn-ea"/>
              </a:rPr>
              <a:t>간 통신 구조</a:t>
            </a:r>
            <a:endParaRPr lang="en-US" altLang="ko-KR" sz="1000" dirty="0" smtClean="0">
              <a:latin typeface="+mn-ea"/>
            </a:endParaRPr>
          </a:p>
          <a:p>
            <a:pPr marL="171450" indent="-171450">
              <a:lnSpc>
                <a:spcPts val="1700"/>
              </a:lnSpc>
              <a:buFontTx/>
              <a:buChar char="-"/>
            </a:pPr>
            <a:r>
              <a:rPr lang="en-US" altLang="ko-KR" sz="1000" dirty="0" smtClean="0">
                <a:latin typeface="+mn-ea"/>
              </a:rPr>
              <a:t>interface</a:t>
            </a:r>
            <a:r>
              <a:rPr lang="ko-KR" altLang="en-US" sz="1000" dirty="0" smtClean="0">
                <a:latin typeface="+mn-ea"/>
              </a:rPr>
              <a:t>로 </a:t>
            </a:r>
            <a:r>
              <a:rPr lang="en-US" altLang="ko-KR" sz="1000" dirty="0" err="1" smtClean="0">
                <a:latin typeface="+mn-ea"/>
              </a:rPr>
              <a:t>api</a:t>
            </a:r>
            <a:r>
              <a:rPr lang="ko-KR" altLang="en-US" sz="1000" dirty="0" err="1" smtClean="0">
                <a:latin typeface="+mn-ea"/>
              </a:rPr>
              <a:t>디스커버리</a:t>
            </a:r>
            <a:endParaRPr lang="en-US" altLang="ko-KR" sz="1000" dirty="0" smtClean="0">
              <a:latin typeface="+mn-ea"/>
            </a:endParaRPr>
          </a:p>
          <a:p>
            <a:pPr>
              <a:lnSpc>
                <a:spcPts val="1700"/>
              </a:lnSpc>
            </a:pPr>
            <a:r>
              <a:rPr lang="ko-KR" altLang="en-US" sz="1000" b="1" dirty="0" smtClean="0">
                <a:latin typeface="+mn-ea"/>
              </a:rPr>
              <a:t>⑤ 사용자 인증</a:t>
            </a:r>
            <a:endParaRPr lang="en-US" altLang="ko-KR" sz="1000" b="1" dirty="0" smtClean="0">
              <a:latin typeface="+mn-ea"/>
            </a:endParaRPr>
          </a:p>
          <a:p>
            <a:pPr marL="171450" indent="-171450">
              <a:lnSpc>
                <a:spcPts val="1700"/>
              </a:lnSpc>
              <a:buFontTx/>
              <a:buChar char="-"/>
            </a:pPr>
            <a:r>
              <a:rPr lang="ko-KR" altLang="en-US" sz="1000" dirty="0" smtClean="0">
                <a:latin typeface="+mn-ea"/>
              </a:rPr>
              <a:t>사용자 로그인시 권한 부여 및 인증 토큰 생성</a:t>
            </a:r>
            <a:r>
              <a:rPr lang="en-US" altLang="ko-KR" sz="1000" dirty="0" smtClean="0">
                <a:latin typeface="+mn-ea"/>
              </a:rPr>
              <a:t>/</a:t>
            </a:r>
            <a:r>
              <a:rPr lang="ko-KR" altLang="en-US" sz="1000" dirty="0" smtClean="0">
                <a:latin typeface="+mn-ea"/>
              </a:rPr>
              <a:t>관리</a:t>
            </a:r>
            <a:endParaRPr lang="en-US" altLang="ko-KR" sz="1000" dirty="0" smtClean="0">
              <a:latin typeface="+mn-ea"/>
            </a:endParaRPr>
          </a:p>
          <a:p>
            <a:pPr marL="171450" indent="-171450">
              <a:lnSpc>
                <a:spcPts val="1700"/>
              </a:lnSpc>
              <a:buFontTx/>
              <a:buChar char="-"/>
            </a:pPr>
            <a:r>
              <a:rPr lang="ko-KR" altLang="en-US" sz="1000" dirty="0" smtClean="0">
                <a:latin typeface="+mn-ea"/>
              </a:rPr>
              <a:t>토큰스토어에 접근 가능한 서비스의 </a:t>
            </a:r>
            <a:r>
              <a:rPr lang="en-US" altLang="ko-KR" sz="1000" dirty="0" smtClean="0">
                <a:latin typeface="+mn-ea"/>
              </a:rPr>
              <a:t>SSO</a:t>
            </a:r>
            <a:r>
              <a:rPr lang="ko-KR" altLang="en-US" sz="1000" dirty="0" smtClean="0">
                <a:latin typeface="+mn-ea"/>
              </a:rPr>
              <a:t>처리</a:t>
            </a:r>
            <a:endParaRPr lang="en-US" altLang="ko-KR" sz="1000" dirty="0" smtClean="0">
              <a:latin typeface="+mn-ea"/>
            </a:endParaRPr>
          </a:p>
          <a:p>
            <a:pPr>
              <a:lnSpc>
                <a:spcPts val="1700"/>
              </a:lnSpc>
            </a:pPr>
            <a:r>
              <a:rPr lang="ko-KR" altLang="en-US" sz="1000" b="1" dirty="0" smtClean="0">
                <a:latin typeface="+mn-ea"/>
              </a:rPr>
              <a:t>⑥ </a:t>
            </a:r>
            <a:r>
              <a:rPr lang="ko-KR" altLang="en-US" sz="1000" b="1" dirty="0" err="1" smtClean="0">
                <a:latin typeface="+mn-ea"/>
              </a:rPr>
              <a:t>로드밸런서</a:t>
            </a:r>
            <a:endParaRPr lang="en-US" altLang="ko-KR" sz="1000" b="1" dirty="0">
              <a:latin typeface="+mn-ea"/>
            </a:endParaRPr>
          </a:p>
          <a:p>
            <a:pPr marL="171450" indent="-171450">
              <a:lnSpc>
                <a:spcPts val="1700"/>
              </a:lnSpc>
              <a:buFontTx/>
              <a:buChar char="-"/>
            </a:pPr>
            <a:r>
              <a:rPr lang="en-US" altLang="ko-KR" sz="1000" dirty="0" smtClean="0">
                <a:latin typeface="+mn-ea"/>
              </a:rPr>
              <a:t>Netflix</a:t>
            </a:r>
            <a:r>
              <a:rPr lang="ko-KR" altLang="en-US" sz="1000" dirty="0" err="1" smtClean="0">
                <a:latin typeface="+mn-ea"/>
              </a:rPr>
              <a:t>유레카</a:t>
            </a:r>
            <a:r>
              <a:rPr lang="ko-KR" altLang="en-US" sz="1000" dirty="0" smtClean="0">
                <a:latin typeface="+mn-ea"/>
              </a:rPr>
              <a:t> </a:t>
            </a:r>
            <a:r>
              <a:rPr lang="ko-KR" altLang="en-US" sz="1000" dirty="0" err="1" smtClean="0">
                <a:latin typeface="+mn-ea"/>
              </a:rPr>
              <a:t>로드밸런싱</a:t>
            </a:r>
            <a:r>
              <a:rPr lang="ko-KR" altLang="en-US" sz="1000" dirty="0" smtClean="0">
                <a:latin typeface="+mn-ea"/>
              </a:rPr>
              <a:t> 기술</a:t>
            </a:r>
            <a:endParaRPr lang="en-US" altLang="ko-KR" sz="1000" dirty="0" smtClean="0">
              <a:latin typeface="+mn-ea"/>
            </a:endParaRPr>
          </a:p>
          <a:p>
            <a:pPr>
              <a:lnSpc>
                <a:spcPts val="1700"/>
              </a:lnSpc>
            </a:pPr>
            <a:r>
              <a:rPr lang="ko-KR" altLang="en-US" sz="1000" b="1" dirty="0" smtClean="0">
                <a:latin typeface="+mn-ea"/>
              </a:rPr>
              <a:t>⑦ </a:t>
            </a:r>
            <a:r>
              <a:rPr lang="ko-KR" altLang="en-US" sz="1000" b="1" dirty="0" err="1" smtClean="0">
                <a:latin typeface="+mn-ea"/>
              </a:rPr>
              <a:t>회로차단</a:t>
            </a:r>
            <a:r>
              <a:rPr lang="ko-KR" altLang="en-US" sz="1000" b="1" dirty="0" smtClean="0">
                <a:latin typeface="+mn-ea"/>
              </a:rPr>
              <a:t> 패턴</a:t>
            </a:r>
            <a:endParaRPr lang="en-US" altLang="ko-KR" sz="1000" b="1" dirty="0">
              <a:latin typeface="+mn-ea"/>
            </a:endParaRPr>
          </a:p>
          <a:p>
            <a:pPr marL="171450" indent="-171450">
              <a:lnSpc>
                <a:spcPts val="1700"/>
              </a:lnSpc>
              <a:buFontTx/>
              <a:buChar char="-"/>
            </a:pPr>
            <a:r>
              <a:rPr lang="ko-KR" altLang="en-US" sz="1000" dirty="0" smtClean="0">
                <a:latin typeface="+mn-ea"/>
              </a:rPr>
              <a:t>게이트웨이 접근 호출로 인해 비정상적인 상황이 발생 했을 경우 해당 호출 프로세스를 차단하고 </a:t>
            </a:r>
            <a:r>
              <a:rPr lang="en-US" altLang="ko-KR" sz="1000" dirty="0" smtClean="0">
                <a:latin typeface="+mn-ea"/>
              </a:rPr>
              <a:t>fallback </a:t>
            </a:r>
            <a:r>
              <a:rPr lang="ko-KR" altLang="en-US" sz="1000" dirty="0" err="1" smtClean="0">
                <a:latin typeface="+mn-ea"/>
              </a:rPr>
              <a:t>메소드</a:t>
            </a:r>
            <a:r>
              <a:rPr lang="ko-KR" altLang="en-US" sz="1000" dirty="0" smtClean="0">
                <a:latin typeface="+mn-ea"/>
              </a:rPr>
              <a:t> 리턴</a:t>
            </a:r>
            <a:endParaRPr lang="en-US" altLang="ko-KR" sz="1000" dirty="0">
              <a:latin typeface="+mn-ea"/>
            </a:endParaRPr>
          </a:p>
        </p:txBody>
      </p:sp>
      <p:cxnSp>
        <p:nvCxnSpPr>
          <p:cNvPr id="96" name="구부러진 연결선 95"/>
          <p:cNvCxnSpPr>
            <a:stCxn id="7" idx="3"/>
          </p:cNvCxnSpPr>
          <p:nvPr/>
        </p:nvCxnSpPr>
        <p:spPr>
          <a:xfrm>
            <a:off x="3608682" y="3824800"/>
            <a:ext cx="1067403" cy="786110"/>
          </a:xfrm>
          <a:prstGeom prst="curvedConnector3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모서리가 둥근 직사각형 98"/>
          <p:cNvSpPr/>
          <p:nvPr/>
        </p:nvSpPr>
        <p:spPr>
          <a:xfrm>
            <a:off x="4020848" y="855336"/>
            <a:ext cx="92327" cy="5433291"/>
          </a:xfrm>
          <a:prstGeom prst="roundRect">
            <a:avLst>
              <a:gd name="adj" fmla="val 457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4115149" y="5270883"/>
            <a:ext cx="1684230" cy="358525"/>
          </a:xfrm>
          <a:prstGeom prst="roundRect">
            <a:avLst>
              <a:gd name="adj" fmla="val 457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Ribbon</a:t>
            </a: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43BF704C-7DFF-4FF5-AF90-AAE19D2843CD}"/>
              </a:ext>
            </a:extLst>
          </p:cNvPr>
          <p:cNvSpPr/>
          <p:nvPr/>
        </p:nvSpPr>
        <p:spPr>
          <a:xfrm>
            <a:off x="4186820" y="5859010"/>
            <a:ext cx="176705" cy="161103"/>
          </a:xfrm>
          <a:prstGeom prst="ellipse">
            <a:avLst/>
          </a:prstGeom>
          <a:solidFill>
            <a:schemeClr val="accent1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n-ea"/>
              </a:rPr>
              <a:t>7</a:t>
            </a:r>
            <a:endParaRPr lang="ko-KR" altLang="en-US" sz="700" b="1" dirty="0" err="1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4239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2-3. </a:t>
            </a:r>
            <a:r>
              <a:rPr lang="en-US" altLang="ko-KR" dirty="0"/>
              <a:t>MSA Instance </a:t>
            </a:r>
            <a:r>
              <a:rPr lang="ko-KR" altLang="en-US" dirty="0"/>
              <a:t>설계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로그인 처리 방식</a:t>
            </a:r>
            <a:endParaRPr lang="ko-KR" alt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9896628" y="852696"/>
            <a:ext cx="2293010" cy="5371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 smtClean="0">
                <a:latin typeface="+mn-ea"/>
              </a:rPr>
              <a:t>①</a:t>
            </a:r>
            <a:r>
              <a:rPr lang="en-US" altLang="ko-KR" sz="1000" b="1" dirty="0" smtClean="0">
                <a:latin typeface="+mn-ea"/>
              </a:rPr>
              <a:t> </a:t>
            </a:r>
            <a:r>
              <a:rPr lang="en-US" altLang="ko-KR" sz="1000" b="1" dirty="0" err="1" smtClean="0">
                <a:latin typeface="+mn-ea"/>
              </a:rPr>
              <a:t>Redis</a:t>
            </a:r>
            <a:r>
              <a:rPr lang="en-US" altLang="ko-KR" sz="1000" b="1" dirty="0" smtClean="0">
                <a:latin typeface="+mn-ea"/>
              </a:rPr>
              <a:t> token store</a:t>
            </a:r>
            <a:endParaRPr lang="en-US" altLang="ko-KR" sz="1000" b="1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>
                <a:latin typeface="+mn-ea"/>
              </a:rPr>
              <a:t>발급된 토큰을 휘발성 </a:t>
            </a:r>
            <a:r>
              <a:rPr lang="en-US" altLang="ko-KR" sz="1000" dirty="0" smtClean="0">
                <a:latin typeface="+mn-ea"/>
              </a:rPr>
              <a:t>Key-value DB </a:t>
            </a:r>
            <a:r>
              <a:rPr lang="en-US" altLang="ko-KR" sz="1000" dirty="0" err="1" smtClean="0">
                <a:latin typeface="+mn-ea"/>
              </a:rPr>
              <a:t>Redis</a:t>
            </a:r>
            <a:r>
              <a:rPr lang="ko-KR" altLang="en-US" sz="1000" dirty="0" smtClean="0">
                <a:latin typeface="+mn-ea"/>
              </a:rPr>
              <a:t>에 저장한다 </a:t>
            </a:r>
            <a:endParaRPr lang="en-US" altLang="ko-KR" sz="1000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>
                <a:latin typeface="+mn-ea"/>
              </a:rPr>
              <a:t>로그인 검증 시 마다 </a:t>
            </a:r>
            <a:r>
              <a:rPr lang="en-US" altLang="ko-KR" sz="1000" dirty="0" err="1" smtClean="0">
                <a:latin typeface="+mn-ea"/>
              </a:rPr>
              <a:t>Redis</a:t>
            </a:r>
            <a:r>
              <a:rPr lang="en-US" altLang="ko-KR" sz="1000" dirty="0" smtClean="0">
                <a:latin typeface="+mn-ea"/>
              </a:rPr>
              <a:t> DB Token </a:t>
            </a:r>
            <a:r>
              <a:rPr lang="en-US" altLang="ko-KR" sz="1000" dirty="0" err="1" smtClean="0">
                <a:latin typeface="+mn-ea"/>
              </a:rPr>
              <a:t>vlaue</a:t>
            </a:r>
            <a:r>
              <a:rPr lang="ko-KR" altLang="en-US" sz="1000" dirty="0" smtClean="0">
                <a:latin typeface="+mn-ea"/>
              </a:rPr>
              <a:t>를 조회하여 처리한다</a:t>
            </a:r>
            <a:endParaRPr lang="en-US" altLang="ko-KR" sz="1000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>
                <a:latin typeface="+mn-ea"/>
              </a:rPr>
              <a:t>다른 이유보다 동시 </a:t>
            </a:r>
            <a:r>
              <a:rPr lang="ko-KR" altLang="en-US" sz="1000" dirty="0" err="1" smtClean="0">
                <a:latin typeface="+mn-ea"/>
              </a:rPr>
              <a:t>접속자</a:t>
            </a:r>
            <a:r>
              <a:rPr lang="ko-KR" altLang="en-US" sz="1000" dirty="0" smtClean="0">
                <a:latin typeface="+mn-ea"/>
              </a:rPr>
              <a:t> 증가로 인해 메모리 사용량이 비정상 적으로 증가 할 수도 있다는 우려로 인해 배제</a:t>
            </a:r>
            <a:endParaRPr lang="en-US" altLang="ko-KR" sz="1000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000" b="1" dirty="0" smtClean="0">
                <a:latin typeface="+mn-ea"/>
              </a:rPr>
              <a:t>② </a:t>
            </a:r>
            <a:r>
              <a:rPr lang="en-US" altLang="ko-KR" sz="1000" b="1" dirty="0">
                <a:latin typeface="+mn-ea"/>
              </a:rPr>
              <a:t>JWT Token store + cookie</a:t>
            </a:r>
            <a:endParaRPr lang="en-US" altLang="ko-KR" sz="1000" b="1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 smtClean="0">
                <a:latin typeface="+mn-ea"/>
              </a:rPr>
              <a:t>JWT Token store</a:t>
            </a:r>
            <a:r>
              <a:rPr lang="ko-KR" altLang="en-US" sz="1000" dirty="0" smtClean="0">
                <a:latin typeface="+mn-ea"/>
              </a:rPr>
              <a:t>를 통해 토큰을 발급받아 쿠키에 저장한다</a:t>
            </a:r>
            <a:endParaRPr lang="en-US" altLang="ko-KR" sz="1000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>
                <a:latin typeface="+mn-ea"/>
              </a:rPr>
              <a:t>쿠키 </a:t>
            </a:r>
            <a:r>
              <a:rPr lang="en-US" altLang="ko-KR" sz="1000" dirty="0" smtClean="0">
                <a:latin typeface="+mn-ea"/>
              </a:rPr>
              <a:t>Secure</a:t>
            </a:r>
            <a:r>
              <a:rPr lang="ko-KR" altLang="en-US" sz="1000" dirty="0" smtClean="0">
                <a:latin typeface="+mn-ea"/>
              </a:rPr>
              <a:t>설정으로 탈취 위험 최소화</a:t>
            </a:r>
            <a:endParaRPr lang="en-US" altLang="ko-KR" sz="1000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 smtClean="0">
                <a:latin typeface="+mn-ea"/>
              </a:rPr>
              <a:t>JWT </a:t>
            </a:r>
            <a:r>
              <a:rPr lang="ko-KR" altLang="en-US" sz="1000" dirty="0" smtClean="0">
                <a:latin typeface="+mn-ea"/>
              </a:rPr>
              <a:t>토큰 만료 시간 설정</a:t>
            </a:r>
            <a:endParaRPr lang="en-US" altLang="ko-KR" sz="1000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>
                <a:latin typeface="+mn-ea"/>
              </a:rPr>
              <a:t>앱에서의 경우 </a:t>
            </a:r>
            <a:r>
              <a:rPr lang="en-US" altLang="ko-KR" sz="1000" dirty="0" smtClean="0">
                <a:latin typeface="+mn-ea"/>
              </a:rPr>
              <a:t>Refresh </a:t>
            </a:r>
            <a:r>
              <a:rPr lang="ko-KR" altLang="en-US" sz="1000" dirty="0" smtClean="0">
                <a:latin typeface="+mn-ea"/>
              </a:rPr>
              <a:t>쿠키를 </a:t>
            </a:r>
            <a:r>
              <a:rPr lang="ko-KR" altLang="en-US" sz="1000" dirty="0" err="1" smtClean="0">
                <a:latin typeface="+mn-ea"/>
              </a:rPr>
              <a:t>만료시간을</a:t>
            </a:r>
            <a:r>
              <a:rPr lang="ko-KR" altLang="en-US" sz="1000" dirty="0" smtClean="0">
                <a:latin typeface="+mn-ea"/>
              </a:rPr>
              <a:t> 길게 하여 </a:t>
            </a:r>
            <a:r>
              <a:rPr lang="en-US" altLang="ko-KR" sz="1000" dirty="0" err="1" smtClean="0">
                <a:latin typeface="+mn-ea"/>
              </a:rPr>
              <a:t>Redis</a:t>
            </a:r>
            <a:r>
              <a:rPr lang="ko-KR" altLang="en-US" sz="1000" dirty="0" smtClean="0">
                <a:latin typeface="+mn-ea"/>
              </a:rPr>
              <a:t>에 저장해 두고 재발급 받으면서 </a:t>
            </a:r>
            <a:r>
              <a:rPr lang="ko-KR" altLang="en-US" sz="1000" dirty="0" err="1" smtClean="0">
                <a:latin typeface="+mn-ea"/>
              </a:rPr>
              <a:t>로그인을</a:t>
            </a:r>
            <a:r>
              <a:rPr lang="ko-KR" altLang="en-US" sz="1000" dirty="0" smtClean="0">
                <a:latin typeface="+mn-ea"/>
              </a:rPr>
              <a:t> 유지 하지만 </a:t>
            </a:r>
            <a:r>
              <a:rPr lang="en-US" altLang="ko-KR" sz="1000" dirty="0" smtClean="0">
                <a:latin typeface="+mn-ea"/>
              </a:rPr>
              <a:t>LMS</a:t>
            </a:r>
            <a:r>
              <a:rPr lang="ko-KR" altLang="en-US" sz="1000" dirty="0" smtClean="0">
                <a:latin typeface="+mn-ea"/>
              </a:rPr>
              <a:t>의 경우 </a:t>
            </a:r>
            <a:r>
              <a:rPr lang="ko-KR" altLang="en-US" sz="1000" dirty="0" err="1" smtClean="0">
                <a:latin typeface="+mn-ea"/>
              </a:rPr>
              <a:t>로그인이</a:t>
            </a:r>
            <a:r>
              <a:rPr lang="ko-KR" altLang="en-US" sz="1000" dirty="0" smtClean="0">
                <a:latin typeface="+mn-ea"/>
              </a:rPr>
              <a:t> 며칠 씩 유지되어야 하는 서비스가 아니기 </a:t>
            </a:r>
            <a:r>
              <a:rPr lang="ko-KR" altLang="en-US" sz="1000" dirty="0">
                <a:latin typeface="+mn-ea"/>
              </a:rPr>
              <a:t>때</a:t>
            </a:r>
            <a:r>
              <a:rPr lang="ko-KR" altLang="en-US" sz="1000" dirty="0" smtClean="0">
                <a:latin typeface="+mn-ea"/>
              </a:rPr>
              <a:t>문에 </a:t>
            </a:r>
            <a:r>
              <a:rPr lang="en-US" altLang="ko-KR" sz="1000" dirty="0" smtClean="0">
                <a:latin typeface="+mn-ea"/>
              </a:rPr>
              <a:t>access token </a:t>
            </a:r>
            <a:r>
              <a:rPr lang="ko-KR" altLang="en-US" sz="1000" dirty="0" smtClean="0">
                <a:latin typeface="+mn-ea"/>
              </a:rPr>
              <a:t>으로만 검증한다</a:t>
            </a:r>
            <a:endParaRPr lang="en-US" altLang="ko-KR" sz="1000" dirty="0" smtClean="0">
              <a:latin typeface="+mn-ea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228255" y="795437"/>
            <a:ext cx="9432000" cy="404936"/>
            <a:chOff x="228255" y="727342"/>
            <a:chExt cx="9432000" cy="404936"/>
          </a:xfrm>
        </p:grpSpPr>
        <p:cxnSp>
          <p:nvCxnSpPr>
            <p:cNvPr id="50" name="직선 연결선 49"/>
            <p:cNvCxnSpPr/>
            <p:nvPr/>
          </p:nvCxnSpPr>
          <p:spPr>
            <a:xfrm>
              <a:off x="228255" y="1132278"/>
              <a:ext cx="9432000" cy="0"/>
            </a:xfrm>
            <a:prstGeom prst="line">
              <a:avLst/>
            </a:prstGeom>
            <a:ln w="1270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287719" y="727342"/>
              <a:ext cx="74027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1">
                      <a:lumMod val="50000"/>
                    </a:schemeClr>
                  </a:solidFill>
                </a:rPr>
                <a:t>1. </a:t>
              </a:r>
              <a:r>
                <a:rPr lang="en-US" altLang="ko-KR" dirty="0" err="1" smtClean="0">
                  <a:solidFill>
                    <a:schemeClr val="accent1">
                      <a:lumMod val="50000"/>
                    </a:schemeClr>
                  </a:solidFill>
                </a:rPr>
                <a:t>Redis</a:t>
              </a:r>
              <a:r>
                <a:rPr lang="en-US" altLang="ko-KR" dirty="0" smtClean="0">
                  <a:solidFill>
                    <a:schemeClr val="accent1">
                      <a:lumMod val="50000"/>
                    </a:schemeClr>
                  </a:solidFill>
                </a:rPr>
                <a:t> token store</a:t>
              </a:r>
              <a:endParaRPr lang="ko-KR" alt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52" name="모서리가 둥근 직사각형 51"/>
          <p:cNvSpPr/>
          <p:nvPr/>
        </p:nvSpPr>
        <p:spPr>
          <a:xfrm>
            <a:off x="4251576" y="1414724"/>
            <a:ext cx="1531118" cy="524918"/>
          </a:xfrm>
          <a:prstGeom prst="roundRect">
            <a:avLst>
              <a:gd name="adj" fmla="val 457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Authentication 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Server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1645973" y="1414724"/>
            <a:ext cx="1531118" cy="524918"/>
          </a:xfrm>
          <a:prstGeom prst="roundRect">
            <a:avLst>
              <a:gd name="adj" fmla="val 457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Zuul</a:t>
            </a:r>
            <a:r>
              <a:rPr lang="en-US" altLang="ko-KR" sz="1200" dirty="0" smtClean="0">
                <a:solidFill>
                  <a:schemeClr val="tx1"/>
                </a:solidFill>
              </a:rPr>
              <a:t> gateway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Server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7852551" y="1414724"/>
            <a:ext cx="1531118" cy="524918"/>
          </a:xfrm>
          <a:prstGeom prst="roundRect">
            <a:avLst>
              <a:gd name="adj" fmla="val 457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Redis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Token store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57" name="직선 화살표 연결선 56"/>
          <p:cNvCxnSpPr>
            <a:stCxn id="52" idx="3"/>
            <a:endCxn id="55" idx="1"/>
          </p:cNvCxnSpPr>
          <p:nvPr/>
        </p:nvCxnSpPr>
        <p:spPr>
          <a:xfrm>
            <a:off x="5782694" y="1677183"/>
            <a:ext cx="2069857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54" idx="3"/>
            <a:endCxn id="52" idx="1"/>
          </p:cNvCxnSpPr>
          <p:nvPr/>
        </p:nvCxnSpPr>
        <p:spPr>
          <a:xfrm>
            <a:off x="3177091" y="1677183"/>
            <a:ext cx="1074485" cy="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4" descr="MS 인터넷 익스플로러, 오피스 지원 순차적으로 중단 - Chosunbiz &gt; 테크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80" y="1418761"/>
            <a:ext cx="527472" cy="51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모서리가 둥근 직사각형 64"/>
          <p:cNvSpPr/>
          <p:nvPr/>
        </p:nvSpPr>
        <p:spPr>
          <a:xfrm>
            <a:off x="4251576" y="2570895"/>
            <a:ext cx="1531118" cy="524918"/>
          </a:xfrm>
          <a:prstGeom prst="roundRect">
            <a:avLst>
              <a:gd name="adj" fmla="val 457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Login page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66" name="직선 화살표 연결선 65"/>
          <p:cNvCxnSpPr/>
          <p:nvPr/>
        </p:nvCxnSpPr>
        <p:spPr>
          <a:xfrm>
            <a:off x="4550209" y="1939642"/>
            <a:ext cx="0" cy="631253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147740" y="1577595"/>
            <a:ext cx="1291707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/>
              <a:t>Create save token</a:t>
            </a:r>
            <a:r>
              <a:rPr lang="ko-KR" altLang="en-US" sz="1200" dirty="0" smtClean="0"/>
              <a:t> </a:t>
            </a:r>
            <a:endParaRPr lang="en-US" altLang="ko-KR" sz="1200" dirty="0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7852551" y="2570895"/>
            <a:ext cx="1531118" cy="524918"/>
          </a:xfrm>
          <a:prstGeom prst="roundRect">
            <a:avLst>
              <a:gd name="adj" fmla="val 457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Manage page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74" name="직선 화살표 연결선 73"/>
          <p:cNvCxnSpPr>
            <a:stCxn id="55" idx="2"/>
            <a:endCxn id="73" idx="0"/>
          </p:cNvCxnSpPr>
          <p:nvPr/>
        </p:nvCxnSpPr>
        <p:spPr>
          <a:xfrm>
            <a:off x="8618110" y="1939642"/>
            <a:ext cx="0" cy="63125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8051491" y="2157815"/>
            <a:ext cx="114272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/>
              <a:t>authorization</a:t>
            </a:r>
          </a:p>
        </p:txBody>
      </p:sp>
      <p:cxnSp>
        <p:nvCxnSpPr>
          <p:cNvPr id="84" name="직선 화살표 연결선 83"/>
          <p:cNvCxnSpPr/>
          <p:nvPr/>
        </p:nvCxnSpPr>
        <p:spPr>
          <a:xfrm>
            <a:off x="5461368" y="1936398"/>
            <a:ext cx="0" cy="63125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145302" y="2157815"/>
            <a:ext cx="645038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/>
              <a:t>Login</a:t>
            </a:r>
            <a:endParaRPr lang="en-US" altLang="ko-KR" sz="1200" dirty="0"/>
          </a:p>
        </p:txBody>
      </p:sp>
      <p:sp>
        <p:nvSpPr>
          <p:cNvPr id="97" name="TextBox 96"/>
          <p:cNvSpPr txBox="1"/>
          <p:nvPr/>
        </p:nvSpPr>
        <p:spPr>
          <a:xfrm>
            <a:off x="4172489" y="2157815"/>
            <a:ext cx="780496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/>
              <a:t>Redirect</a:t>
            </a:r>
            <a:endParaRPr lang="en-US" altLang="ko-KR" sz="1200" dirty="0"/>
          </a:p>
        </p:txBody>
      </p:sp>
      <p:grpSp>
        <p:nvGrpSpPr>
          <p:cNvPr id="98" name="그룹 97"/>
          <p:cNvGrpSpPr/>
          <p:nvPr/>
        </p:nvGrpSpPr>
        <p:grpSpPr>
          <a:xfrm>
            <a:off x="228255" y="3506209"/>
            <a:ext cx="9432000" cy="404936"/>
            <a:chOff x="228255" y="727342"/>
            <a:chExt cx="9432000" cy="404936"/>
          </a:xfrm>
        </p:grpSpPr>
        <p:cxnSp>
          <p:nvCxnSpPr>
            <p:cNvPr id="100" name="직선 연결선 99"/>
            <p:cNvCxnSpPr/>
            <p:nvPr/>
          </p:nvCxnSpPr>
          <p:spPr>
            <a:xfrm>
              <a:off x="228255" y="1132278"/>
              <a:ext cx="9432000" cy="0"/>
            </a:xfrm>
            <a:prstGeom prst="line">
              <a:avLst/>
            </a:prstGeom>
            <a:ln w="1270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287719" y="727342"/>
              <a:ext cx="74027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1">
                      <a:lumMod val="50000"/>
                    </a:schemeClr>
                  </a:solidFill>
                </a:rPr>
                <a:t>2. JWT Token store + cookie (</a:t>
              </a:r>
              <a:r>
                <a:rPr lang="ko-KR" altLang="en-US" dirty="0" smtClean="0">
                  <a:solidFill>
                    <a:schemeClr val="accent1">
                      <a:lumMod val="50000"/>
                    </a:schemeClr>
                  </a:solidFill>
                </a:rPr>
                <a:t>선택</a:t>
              </a:r>
              <a:r>
                <a:rPr lang="en-US" altLang="ko-KR" dirty="0" smtClean="0">
                  <a:solidFill>
                    <a:schemeClr val="accent1">
                      <a:lumMod val="50000"/>
                    </a:schemeClr>
                  </a:solidFill>
                </a:rPr>
                <a:t>)</a:t>
              </a:r>
              <a:endParaRPr lang="ko-KR" alt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102" name="모서리가 둥근 직사각형 101"/>
          <p:cNvSpPr/>
          <p:nvPr/>
        </p:nvSpPr>
        <p:spPr>
          <a:xfrm>
            <a:off x="3444178" y="4271411"/>
            <a:ext cx="1531118" cy="524918"/>
          </a:xfrm>
          <a:prstGeom prst="roundRect">
            <a:avLst>
              <a:gd name="adj" fmla="val 457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Authentication 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Server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1645973" y="4271411"/>
            <a:ext cx="1531118" cy="524918"/>
          </a:xfrm>
          <a:prstGeom prst="roundRect">
            <a:avLst>
              <a:gd name="adj" fmla="val 457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Zuul</a:t>
            </a:r>
            <a:r>
              <a:rPr lang="en-US" altLang="ko-KR" sz="1200" dirty="0" smtClean="0">
                <a:solidFill>
                  <a:schemeClr val="tx1"/>
                </a:solidFill>
              </a:rPr>
              <a:t> gateway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Server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6133708" y="4271411"/>
            <a:ext cx="1045774" cy="524918"/>
          </a:xfrm>
          <a:prstGeom prst="roundRect">
            <a:avLst>
              <a:gd name="adj" fmla="val 457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JWT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Token store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05" name="직선 화살표 연결선 104"/>
          <p:cNvCxnSpPr>
            <a:stCxn id="102" idx="3"/>
            <a:endCxn id="104" idx="1"/>
          </p:cNvCxnSpPr>
          <p:nvPr/>
        </p:nvCxnSpPr>
        <p:spPr>
          <a:xfrm>
            <a:off x="4975296" y="4533870"/>
            <a:ext cx="1158412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>
            <a:stCxn id="103" idx="3"/>
            <a:endCxn id="102" idx="1"/>
          </p:cNvCxnSpPr>
          <p:nvPr/>
        </p:nvCxnSpPr>
        <p:spPr>
          <a:xfrm>
            <a:off x="3177091" y="4533870"/>
            <a:ext cx="267087" cy="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Picture 4" descr="MS 인터넷 익스플로러, 오피스 지원 순차적으로 중단 - Chosunbiz &gt; 테크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80" y="4275447"/>
            <a:ext cx="527472" cy="51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모서리가 둥근 직사각형 109"/>
          <p:cNvSpPr/>
          <p:nvPr/>
        </p:nvSpPr>
        <p:spPr>
          <a:xfrm>
            <a:off x="3444178" y="5427582"/>
            <a:ext cx="1531118" cy="524918"/>
          </a:xfrm>
          <a:prstGeom prst="roundRect">
            <a:avLst>
              <a:gd name="adj" fmla="val 457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Login page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11" name="직선 화살표 연결선 110"/>
          <p:cNvCxnSpPr/>
          <p:nvPr/>
        </p:nvCxnSpPr>
        <p:spPr>
          <a:xfrm>
            <a:off x="3742811" y="4796329"/>
            <a:ext cx="0" cy="631253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043204" y="4431277"/>
            <a:ext cx="970478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/>
              <a:t>Create token</a:t>
            </a:r>
            <a:r>
              <a:rPr lang="ko-KR" altLang="en-US" sz="1200" dirty="0" smtClean="0"/>
              <a:t> </a:t>
            </a:r>
            <a:endParaRPr lang="en-US" altLang="ko-KR" sz="1200" dirty="0"/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7852551" y="5427582"/>
            <a:ext cx="1531118" cy="524918"/>
          </a:xfrm>
          <a:prstGeom prst="roundRect">
            <a:avLst>
              <a:gd name="adj" fmla="val 457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Manage page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14" name="직선 화살표 연결선 113"/>
          <p:cNvCxnSpPr>
            <a:stCxn id="104" idx="3"/>
            <a:endCxn id="119" idx="1"/>
          </p:cNvCxnSpPr>
          <p:nvPr/>
        </p:nvCxnSpPr>
        <p:spPr>
          <a:xfrm>
            <a:off x="7179482" y="4533870"/>
            <a:ext cx="1158413" cy="532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/>
          <p:nvPr/>
        </p:nvCxnSpPr>
        <p:spPr>
          <a:xfrm>
            <a:off x="4653970" y="4793085"/>
            <a:ext cx="0" cy="63125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4337904" y="5014502"/>
            <a:ext cx="645038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/>
              <a:t>Login</a:t>
            </a:r>
            <a:endParaRPr lang="en-US" altLang="ko-KR" sz="1200" dirty="0"/>
          </a:p>
        </p:txBody>
      </p:sp>
      <p:sp>
        <p:nvSpPr>
          <p:cNvPr id="118" name="TextBox 117"/>
          <p:cNvSpPr txBox="1"/>
          <p:nvPr/>
        </p:nvSpPr>
        <p:spPr>
          <a:xfrm>
            <a:off x="3365091" y="5014502"/>
            <a:ext cx="780496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/>
              <a:t>Redirect</a:t>
            </a:r>
            <a:endParaRPr lang="en-US" altLang="ko-KR" sz="1200" dirty="0"/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8337895" y="4276738"/>
            <a:ext cx="1045774" cy="524918"/>
          </a:xfrm>
          <a:prstGeom prst="roundRect">
            <a:avLst>
              <a:gd name="adj" fmla="val 457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Secure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Cookie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7333173" y="4436034"/>
            <a:ext cx="80204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/>
              <a:t>Save token</a:t>
            </a:r>
            <a:r>
              <a:rPr lang="ko-KR" altLang="en-US" sz="1200" dirty="0" smtClean="0"/>
              <a:t> </a:t>
            </a:r>
            <a:endParaRPr lang="en-US" altLang="ko-KR" sz="1200" dirty="0"/>
          </a:p>
        </p:txBody>
      </p:sp>
      <p:cxnSp>
        <p:nvCxnSpPr>
          <p:cNvPr id="121" name="직선 화살표 연결선 120"/>
          <p:cNvCxnSpPr/>
          <p:nvPr/>
        </p:nvCxnSpPr>
        <p:spPr>
          <a:xfrm>
            <a:off x="8860782" y="4793085"/>
            <a:ext cx="0" cy="63125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8051491" y="5014502"/>
            <a:ext cx="114272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/>
              <a:t>authorization</a:t>
            </a:r>
          </a:p>
        </p:txBody>
      </p:sp>
      <p:cxnSp>
        <p:nvCxnSpPr>
          <p:cNvPr id="123" name="직선 화살표 연결선 122"/>
          <p:cNvCxnSpPr>
            <a:stCxn id="64" idx="3"/>
            <a:endCxn id="54" idx="1"/>
          </p:cNvCxnSpPr>
          <p:nvPr/>
        </p:nvCxnSpPr>
        <p:spPr>
          <a:xfrm flipV="1">
            <a:off x="1079752" y="1677183"/>
            <a:ext cx="566221" cy="397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>
            <a:stCxn id="109" idx="3"/>
            <a:endCxn id="103" idx="1"/>
          </p:cNvCxnSpPr>
          <p:nvPr/>
        </p:nvCxnSpPr>
        <p:spPr>
          <a:xfrm flipV="1">
            <a:off x="1079752" y="4533870"/>
            <a:ext cx="566221" cy="396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모서리가 둥근 직사각형 124"/>
          <p:cNvSpPr/>
          <p:nvPr/>
        </p:nvSpPr>
        <p:spPr>
          <a:xfrm>
            <a:off x="446816" y="4123647"/>
            <a:ext cx="9105747" cy="2004778"/>
          </a:xfrm>
          <a:prstGeom prst="roundRect">
            <a:avLst>
              <a:gd name="adj" fmla="val 4579"/>
            </a:avLst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7" name="모서리가 둥근 직사각형 126"/>
          <p:cNvSpPr/>
          <p:nvPr/>
        </p:nvSpPr>
        <p:spPr>
          <a:xfrm>
            <a:off x="624654" y="1979751"/>
            <a:ext cx="2913516" cy="1110938"/>
          </a:xfrm>
          <a:prstGeom prst="roundRect">
            <a:avLst>
              <a:gd name="adj" fmla="val 4579"/>
            </a:avLst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8000" indent="-10800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ko-KR" altLang="en-US" sz="1000" dirty="0" err="1" smtClean="0">
                <a:solidFill>
                  <a:schemeClr val="tx1"/>
                </a:solidFill>
              </a:rPr>
              <a:t>인증서버와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리소스서버를 분리할 경우 인증 토큰이 공유 되지 </a:t>
            </a:r>
            <a:r>
              <a:rPr lang="ko-KR" altLang="en-US" sz="1000" dirty="0" smtClean="0">
                <a:solidFill>
                  <a:schemeClr val="tx1"/>
                </a:solidFill>
              </a:rPr>
              <a:t>않음</a:t>
            </a:r>
            <a:endParaRPr lang="ko-KR" altLang="en-US" sz="1000" dirty="0">
              <a:solidFill>
                <a:schemeClr val="tx1"/>
              </a:solidFill>
            </a:endParaRPr>
          </a:p>
          <a:p>
            <a:pPr marL="108000" indent="-10800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</a:rPr>
              <a:t>서버 </a:t>
            </a:r>
            <a:r>
              <a:rPr lang="ko-KR" altLang="en-US" sz="1000" dirty="0" err="1">
                <a:solidFill>
                  <a:schemeClr val="tx1"/>
                </a:solidFill>
              </a:rPr>
              <a:t>재시작시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인증토큰이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>
                <a:solidFill>
                  <a:schemeClr val="tx1"/>
                </a:solidFill>
              </a:rPr>
              <a:t>모두 </a:t>
            </a:r>
            <a:r>
              <a:rPr lang="ko-KR" altLang="en-US" sz="1000" smtClean="0">
                <a:solidFill>
                  <a:schemeClr val="tx1"/>
                </a:solidFill>
              </a:rPr>
              <a:t>초기화 </a:t>
            </a:r>
            <a:r>
              <a:rPr lang="ko-KR" altLang="en-US" sz="1000" dirty="0" smtClean="0">
                <a:solidFill>
                  <a:schemeClr val="tx1"/>
                </a:solidFill>
              </a:rPr>
              <a:t>되어 클라이언트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재인증</a:t>
            </a:r>
            <a:r>
              <a:rPr lang="ko-KR" altLang="en-US" sz="1000" dirty="0" smtClean="0">
                <a:solidFill>
                  <a:schemeClr val="tx1"/>
                </a:solidFill>
              </a:rPr>
              <a:t> 필요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marL="108000" indent="-10800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en-US" altLang="ko-KR" sz="1000" dirty="0" err="1" smtClean="0">
                <a:solidFill>
                  <a:schemeClr val="tx1"/>
                </a:solidFill>
              </a:rPr>
              <a:t>Redis</a:t>
            </a:r>
            <a:r>
              <a:rPr lang="en-US" altLang="ko-KR" sz="1000" dirty="0" smtClean="0">
                <a:solidFill>
                  <a:schemeClr val="tx1"/>
                </a:solidFill>
              </a:rPr>
              <a:t> DB</a:t>
            </a:r>
            <a:r>
              <a:rPr lang="ko-KR" altLang="en-US" sz="1000" dirty="0" smtClean="0">
                <a:solidFill>
                  <a:schemeClr val="tx1"/>
                </a:solidFill>
              </a:rPr>
              <a:t>에 접근 시마다 메모리 사용률 증가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80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2-4. </a:t>
            </a:r>
            <a:r>
              <a:rPr lang="en-US" altLang="ko-KR" dirty="0" err="1"/>
              <a:t>msa</a:t>
            </a:r>
            <a:r>
              <a:rPr lang="en-US" altLang="ko-KR" dirty="0"/>
              <a:t> </a:t>
            </a:r>
            <a:r>
              <a:rPr lang="en-US" altLang="ko-KR" dirty="0" smtClean="0"/>
              <a:t>instance</a:t>
            </a:r>
            <a:r>
              <a:rPr lang="ko-KR" altLang="en-US" dirty="0" smtClean="0"/>
              <a:t> 설계 </a:t>
            </a:r>
            <a:r>
              <a:rPr lang="en-US" altLang="ko-KR" dirty="0" smtClean="0"/>
              <a:t>-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Lms</a:t>
            </a:r>
            <a:r>
              <a:rPr lang="en-US" altLang="ko-KR" dirty="0" smtClean="0"/>
              <a:t> </a:t>
            </a:r>
            <a:r>
              <a:rPr lang="ko-KR" altLang="en-US" dirty="0" smtClean="0"/>
              <a:t>학습관리시스템</a:t>
            </a:r>
            <a:endParaRPr lang="ko-KR" altLang="en-US" dirty="0"/>
          </a:p>
        </p:txBody>
      </p:sp>
      <p:grpSp>
        <p:nvGrpSpPr>
          <p:cNvPr id="53" name="그룹 52"/>
          <p:cNvGrpSpPr/>
          <p:nvPr/>
        </p:nvGrpSpPr>
        <p:grpSpPr>
          <a:xfrm>
            <a:off x="300387" y="1286512"/>
            <a:ext cx="3430512" cy="1884091"/>
            <a:chOff x="300387" y="1014136"/>
            <a:chExt cx="3430512" cy="1884091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451070" y="1705160"/>
              <a:ext cx="1531118" cy="293276"/>
            </a:xfrm>
            <a:prstGeom prst="roundRect">
              <a:avLst>
                <a:gd name="adj" fmla="val 457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학습 관리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300387" y="1152634"/>
              <a:ext cx="3430512" cy="1745593"/>
            </a:xfrm>
            <a:prstGeom prst="roundRect">
              <a:avLst>
                <a:gd name="adj" fmla="val 4579"/>
              </a:avLst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322603" y="1014136"/>
              <a:ext cx="138269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① </a:t>
              </a:r>
              <a:r>
                <a:rPr lang="en-US" altLang="ko-KR" sz="1200" dirty="0" smtClean="0"/>
                <a:t>Main Instance</a:t>
              </a:r>
              <a:endParaRPr lang="en-US" altLang="ko-KR" sz="1200" dirty="0"/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451070" y="1337845"/>
              <a:ext cx="1531118" cy="293276"/>
            </a:xfrm>
            <a:prstGeom prst="roundRect">
              <a:avLst>
                <a:gd name="adj" fmla="val 457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>
                  <a:solidFill>
                    <a:schemeClr val="tx1"/>
                  </a:solidFill>
                </a:rPr>
                <a:t>고객사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관리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451070" y="2072475"/>
              <a:ext cx="1531118" cy="293276"/>
            </a:xfrm>
            <a:prstGeom prst="roundRect">
              <a:avLst>
                <a:gd name="adj" fmla="val 457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교재 관리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2057448" y="1337845"/>
              <a:ext cx="1531118" cy="293276"/>
            </a:xfrm>
            <a:prstGeom prst="roundRect">
              <a:avLst>
                <a:gd name="adj" fmla="val 457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상품 관리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2057448" y="1705160"/>
              <a:ext cx="1531118" cy="293276"/>
            </a:xfrm>
            <a:prstGeom prst="roundRect">
              <a:avLst>
                <a:gd name="adj" fmla="val 457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정산 관리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2057448" y="2072475"/>
              <a:ext cx="1531118" cy="293276"/>
            </a:xfrm>
            <a:prstGeom prst="roundRect">
              <a:avLst>
                <a:gd name="adj" fmla="val 457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시스템 설정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451070" y="2439789"/>
              <a:ext cx="1531118" cy="293276"/>
            </a:xfrm>
            <a:prstGeom prst="roundRect">
              <a:avLst>
                <a:gd name="adj" fmla="val 457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주문 관리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2054216" y="2439789"/>
              <a:ext cx="1531118" cy="293276"/>
            </a:xfrm>
            <a:prstGeom prst="roundRect">
              <a:avLst>
                <a:gd name="adj" fmla="val 457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학생 관리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7445987" y="1286512"/>
            <a:ext cx="2124000" cy="1265557"/>
            <a:chOff x="7445987" y="1286512"/>
            <a:chExt cx="2124000" cy="1265557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7445987" y="1415152"/>
              <a:ext cx="2124000" cy="1136917"/>
            </a:xfrm>
            <a:prstGeom prst="roundRect">
              <a:avLst>
                <a:gd name="adj" fmla="val 4579"/>
              </a:avLst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577069" y="1286512"/>
              <a:ext cx="184037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③ 문항 마법사 </a:t>
              </a:r>
              <a:r>
                <a:rPr lang="en-US" altLang="ko-KR" sz="1200" dirty="0" smtClean="0"/>
                <a:t>Instance</a:t>
              </a:r>
              <a:endParaRPr lang="en-US" altLang="ko-KR" sz="1200" dirty="0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7593478" y="1616471"/>
              <a:ext cx="1821736" cy="457087"/>
            </a:xfrm>
            <a:prstGeom prst="roundRect">
              <a:avLst>
                <a:gd name="adj" fmla="val 457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문항 세트 관리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</a:rPr>
                <a:t>(ASSESMENT / </a:t>
              </a: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</a:rPr>
                <a:t>게임 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</a:rPr>
                <a:t>/ </a:t>
              </a: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</a:rPr>
                <a:t>웹 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</a:rPr>
                <a:t>/ POD)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7592627" y="2140307"/>
              <a:ext cx="1822585" cy="293276"/>
            </a:xfrm>
            <a:prstGeom prst="roundRect">
              <a:avLst>
                <a:gd name="adj" fmla="val 457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학습자 매칭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3873187" y="1286512"/>
            <a:ext cx="3430512" cy="1884498"/>
            <a:chOff x="6167382" y="1112932"/>
            <a:chExt cx="3430512" cy="1884498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7928287" y="1533917"/>
              <a:ext cx="1531118" cy="293276"/>
            </a:xfrm>
            <a:prstGeom prst="roundRect">
              <a:avLst>
                <a:gd name="adj" fmla="val 457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오늘의 학습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318065" y="1901232"/>
              <a:ext cx="1531118" cy="293276"/>
            </a:xfrm>
            <a:prstGeom prst="roundRect">
              <a:avLst>
                <a:gd name="adj" fmla="val 457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출결 관리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167382" y="1251430"/>
              <a:ext cx="3430512" cy="1746000"/>
            </a:xfrm>
            <a:prstGeom prst="roundRect">
              <a:avLst>
                <a:gd name="adj" fmla="val 4579"/>
              </a:avLst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130191" y="1112932"/>
              <a:ext cx="152096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② </a:t>
              </a:r>
              <a:r>
                <a:rPr lang="ko-KR" altLang="en-US" sz="1200" dirty="0" err="1" smtClean="0"/>
                <a:t>원스탑</a:t>
              </a:r>
              <a:r>
                <a:rPr lang="en-US" altLang="ko-KR" sz="1200" dirty="0" smtClean="0"/>
                <a:t> Instance</a:t>
              </a:r>
              <a:endParaRPr lang="en-US" altLang="ko-KR" sz="1200" dirty="0"/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6318065" y="1533917"/>
              <a:ext cx="1531118" cy="293276"/>
            </a:xfrm>
            <a:prstGeom prst="roundRect">
              <a:avLst>
                <a:gd name="adj" fmla="val 457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학생 정보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6318064" y="2268547"/>
              <a:ext cx="3137497" cy="457200"/>
            </a:xfrm>
            <a:prstGeom prst="roundRect">
              <a:avLst>
                <a:gd name="adj" fmla="val 457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커리큘럼 별 학습 결과 </a:t>
              </a:r>
              <a:r>
                <a:rPr lang="ko-KR" altLang="en-US" sz="1200" dirty="0" err="1" smtClean="0">
                  <a:solidFill>
                    <a:schemeClr val="tx1"/>
                  </a:solidFill>
                </a:rPr>
                <a:t>레포트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</a:rPr>
                <a:t>(1view 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</a:rPr>
                <a:t>/ </a:t>
              </a:r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</a:rPr>
                <a:t>2view</a:t>
              </a:r>
              <a:r>
                <a:rPr lang="ko-KR" alt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</a:rPr>
                <a:t>/ </a:t>
              </a:r>
              <a:r>
                <a:rPr lang="ko-KR" alt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게임 </a:t>
              </a:r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</a:rPr>
                <a:t>/ </a:t>
              </a:r>
              <a:r>
                <a:rPr lang="ko-KR" alt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평가 </a:t>
              </a:r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</a:rPr>
                <a:t>/ </a:t>
              </a:r>
              <a:r>
                <a:rPr lang="ko-KR" altLang="en-US" sz="900" dirty="0" err="1" smtClean="0">
                  <a:solidFill>
                    <a:schemeClr val="bg1">
                      <a:lumMod val="50000"/>
                    </a:schemeClr>
                  </a:solidFill>
                </a:rPr>
                <a:t>렉사일</a:t>
              </a:r>
              <a:r>
                <a:rPr lang="ko-KR" alt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</a:rPr>
                <a:t>/ PT )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7924443" y="1901232"/>
              <a:ext cx="1531118" cy="293276"/>
            </a:xfrm>
            <a:prstGeom prst="roundRect">
              <a:avLst>
                <a:gd name="adj" fmla="val 457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학습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설정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228255" y="795437"/>
            <a:ext cx="9432000" cy="404936"/>
            <a:chOff x="228255" y="727342"/>
            <a:chExt cx="9432000" cy="404936"/>
          </a:xfrm>
        </p:grpSpPr>
        <p:cxnSp>
          <p:nvCxnSpPr>
            <p:cNvPr id="54" name="직선 연결선 53"/>
            <p:cNvCxnSpPr/>
            <p:nvPr/>
          </p:nvCxnSpPr>
          <p:spPr>
            <a:xfrm>
              <a:off x="228255" y="1132278"/>
              <a:ext cx="9432000" cy="0"/>
            </a:xfrm>
            <a:prstGeom prst="line">
              <a:avLst/>
            </a:prstGeom>
            <a:ln w="1270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287719" y="727342"/>
              <a:ext cx="74027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1">
                      <a:lumMod val="50000"/>
                    </a:schemeClr>
                  </a:solidFill>
                </a:rPr>
                <a:t>Web service instance group – </a:t>
              </a:r>
              <a:r>
                <a:rPr lang="ko-KR" altLang="en-US" dirty="0" smtClean="0">
                  <a:solidFill>
                    <a:schemeClr val="accent1">
                      <a:lumMod val="50000"/>
                    </a:schemeClr>
                  </a:solidFill>
                </a:rPr>
                <a:t>독립 서비스 중심</a:t>
              </a:r>
              <a:endParaRPr lang="ko-KR" alt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240922" y="3544596"/>
            <a:ext cx="9432000" cy="404936"/>
            <a:chOff x="240922" y="3632143"/>
            <a:chExt cx="9432000" cy="404936"/>
          </a:xfrm>
        </p:grpSpPr>
        <p:cxnSp>
          <p:nvCxnSpPr>
            <p:cNvPr id="56" name="직선 연결선 55"/>
            <p:cNvCxnSpPr/>
            <p:nvPr/>
          </p:nvCxnSpPr>
          <p:spPr>
            <a:xfrm>
              <a:off x="240922" y="4037079"/>
              <a:ext cx="9432000" cy="0"/>
            </a:xfrm>
            <a:prstGeom prst="line">
              <a:avLst/>
            </a:prstGeom>
            <a:ln w="1270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300387" y="3632143"/>
              <a:ext cx="51665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1">
                      <a:lumMod val="50000"/>
                    </a:schemeClr>
                  </a:solidFill>
                </a:rPr>
                <a:t>API instance group – </a:t>
              </a:r>
              <a:r>
                <a:rPr lang="ko-KR" altLang="en-US" dirty="0" smtClean="0">
                  <a:solidFill>
                    <a:schemeClr val="accent1">
                      <a:lumMod val="50000"/>
                    </a:schemeClr>
                  </a:solidFill>
                </a:rPr>
                <a:t>중요도 </a:t>
              </a:r>
              <a:r>
                <a:rPr lang="en-US" altLang="ko-KR" dirty="0">
                  <a:solidFill>
                    <a:schemeClr val="accent1">
                      <a:lumMod val="50000"/>
                    </a:schemeClr>
                  </a:solidFill>
                </a:rPr>
                <a:t>&amp;</a:t>
              </a:r>
              <a:r>
                <a:rPr lang="en-US" altLang="ko-KR" dirty="0" smtClean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  <a:r>
                <a:rPr lang="ko-KR" altLang="en-US" dirty="0" smtClean="0">
                  <a:solidFill>
                    <a:schemeClr val="accent1">
                      <a:lumMod val="50000"/>
                    </a:schemeClr>
                  </a:solidFill>
                </a:rPr>
                <a:t>부하 분산 중심</a:t>
              </a:r>
              <a:endParaRPr lang="ko-KR" alt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4820583" y="4041561"/>
            <a:ext cx="1832182" cy="2263529"/>
            <a:chOff x="4835172" y="4148565"/>
            <a:chExt cx="1832182" cy="2263529"/>
          </a:xfrm>
        </p:grpSpPr>
        <p:sp>
          <p:nvSpPr>
            <p:cNvPr id="76" name="모서리가 둥근 직사각형 75"/>
            <p:cNvSpPr/>
            <p:nvPr/>
          </p:nvSpPr>
          <p:spPr>
            <a:xfrm>
              <a:off x="4985855" y="5501071"/>
              <a:ext cx="1531118" cy="293276"/>
            </a:xfrm>
            <a:prstGeom prst="roundRect">
              <a:avLst>
                <a:gd name="adj" fmla="val 457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주문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API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모서리가 둥근 직사각형 76"/>
            <p:cNvSpPr/>
            <p:nvPr/>
          </p:nvSpPr>
          <p:spPr>
            <a:xfrm>
              <a:off x="4835172" y="4287063"/>
              <a:ext cx="1832182" cy="2125031"/>
            </a:xfrm>
            <a:prstGeom prst="roundRect">
              <a:avLst>
                <a:gd name="adj" fmla="val 4579"/>
              </a:avLst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069445" y="4148565"/>
              <a:ext cx="138269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⑥ 주문</a:t>
              </a:r>
              <a:r>
                <a:rPr lang="en-US" altLang="ko-KR" sz="1200" dirty="0" smtClean="0"/>
                <a:t> Instance</a:t>
              </a:r>
              <a:endParaRPr lang="en-US" altLang="ko-KR" sz="1200" dirty="0"/>
            </a:p>
          </p:txBody>
        </p:sp>
        <p:sp>
          <p:nvSpPr>
            <p:cNvPr id="79" name="모서리가 둥근 직사각형 78"/>
            <p:cNvSpPr/>
            <p:nvPr/>
          </p:nvSpPr>
          <p:spPr>
            <a:xfrm>
              <a:off x="4985855" y="4919747"/>
              <a:ext cx="1531118" cy="293276"/>
            </a:xfrm>
            <a:prstGeom prst="roundRect">
              <a:avLst>
                <a:gd name="adj" fmla="val 457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정산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API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7308329" y="4041561"/>
            <a:ext cx="1832182" cy="2263529"/>
            <a:chOff x="7201322" y="4148565"/>
            <a:chExt cx="1832182" cy="2263529"/>
          </a:xfrm>
        </p:grpSpPr>
        <p:sp>
          <p:nvSpPr>
            <p:cNvPr id="97" name="모서리가 둥근 직사각형 96"/>
            <p:cNvSpPr/>
            <p:nvPr/>
          </p:nvSpPr>
          <p:spPr>
            <a:xfrm>
              <a:off x="7352005" y="5491343"/>
              <a:ext cx="1531118" cy="293276"/>
            </a:xfrm>
            <a:prstGeom prst="roundRect">
              <a:avLst>
                <a:gd name="adj" fmla="val 457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통합 </a:t>
              </a:r>
              <a:r>
                <a:rPr lang="ko-KR" altLang="en-US" sz="1200" dirty="0" err="1" smtClean="0">
                  <a:solidFill>
                    <a:schemeClr val="tx1"/>
                  </a:solidFill>
                </a:rPr>
                <a:t>레포트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API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98" name="모서리가 둥근 직사각형 97"/>
            <p:cNvSpPr/>
            <p:nvPr/>
          </p:nvSpPr>
          <p:spPr>
            <a:xfrm>
              <a:off x="7201322" y="4287063"/>
              <a:ext cx="1832182" cy="2125031"/>
            </a:xfrm>
            <a:prstGeom prst="roundRect">
              <a:avLst>
                <a:gd name="adj" fmla="val 4579"/>
              </a:avLst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435595" y="4148565"/>
              <a:ext cx="138269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⑦ 통계</a:t>
              </a:r>
              <a:r>
                <a:rPr lang="en-US" altLang="ko-KR" sz="1200" dirty="0" smtClean="0"/>
                <a:t> Instance</a:t>
              </a:r>
              <a:endParaRPr lang="en-US" altLang="ko-KR" sz="1200" dirty="0"/>
            </a:p>
          </p:txBody>
        </p:sp>
        <p:sp>
          <p:nvSpPr>
            <p:cNvPr id="100" name="모서리가 둥근 직사각형 99"/>
            <p:cNvSpPr/>
            <p:nvPr/>
          </p:nvSpPr>
          <p:spPr>
            <a:xfrm>
              <a:off x="7352005" y="4910019"/>
              <a:ext cx="1531118" cy="293276"/>
            </a:xfrm>
            <a:prstGeom prst="roundRect">
              <a:avLst>
                <a:gd name="adj" fmla="val 457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학생 학습 결과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API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734507" y="4041561"/>
            <a:ext cx="3430512" cy="2263529"/>
            <a:chOff x="627500" y="4148565"/>
            <a:chExt cx="3430512" cy="2263529"/>
          </a:xfrm>
        </p:grpSpPr>
        <p:sp>
          <p:nvSpPr>
            <p:cNvPr id="87" name="모서리가 둥근 직사각형 86"/>
            <p:cNvSpPr/>
            <p:nvPr/>
          </p:nvSpPr>
          <p:spPr>
            <a:xfrm>
              <a:off x="778183" y="4839589"/>
              <a:ext cx="1531118" cy="293276"/>
            </a:xfrm>
            <a:prstGeom prst="roundRect">
              <a:avLst>
                <a:gd name="adj" fmla="val 457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상품 </a:t>
              </a:r>
              <a:r>
                <a:rPr lang="en-US" altLang="ko-KR" sz="1200" dirty="0">
                  <a:solidFill>
                    <a:schemeClr val="tx1"/>
                  </a:solidFill>
                </a:rPr>
                <a:t>API</a:t>
              </a:r>
            </a:p>
          </p:txBody>
        </p:sp>
        <p:sp>
          <p:nvSpPr>
            <p:cNvPr id="88" name="모서리가 둥근 직사각형 87"/>
            <p:cNvSpPr/>
            <p:nvPr/>
          </p:nvSpPr>
          <p:spPr>
            <a:xfrm>
              <a:off x="627500" y="4287063"/>
              <a:ext cx="3430512" cy="2125031"/>
            </a:xfrm>
            <a:prstGeom prst="roundRect">
              <a:avLst>
                <a:gd name="adj" fmla="val 4579"/>
              </a:avLst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649716" y="4148565"/>
              <a:ext cx="138269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⑤ </a:t>
              </a:r>
              <a:r>
                <a:rPr lang="en-US" altLang="ko-KR" sz="1200" dirty="0" smtClean="0"/>
                <a:t>Main Instance</a:t>
              </a:r>
              <a:endParaRPr lang="en-US" altLang="ko-KR" sz="1200" dirty="0"/>
            </a:p>
          </p:txBody>
        </p:sp>
        <p:sp>
          <p:nvSpPr>
            <p:cNvPr id="90" name="모서리가 둥근 직사각형 89"/>
            <p:cNvSpPr/>
            <p:nvPr/>
          </p:nvSpPr>
          <p:spPr>
            <a:xfrm>
              <a:off x="778183" y="4472274"/>
              <a:ext cx="1531118" cy="293276"/>
            </a:xfrm>
            <a:prstGeom prst="roundRect">
              <a:avLst>
                <a:gd name="adj" fmla="val 457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고객사</a:t>
              </a:r>
              <a:r>
                <a:rPr lang="ko-KR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>
                  <a:solidFill>
                    <a:schemeClr val="tx1"/>
                  </a:solidFill>
                </a:rPr>
                <a:t>API</a:t>
              </a:r>
            </a:p>
          </p:txBody>
        </p:sp>
        <p:sp>
          <p:nvSpPr>
            <p:cNvPr id="91" name="모서리가 둥근 직사각형 90"/>
            <p:cNvSpPr/>
            <p:nvPr/>
          </p:nvSpPr>
          <p:spPr>
            <a:xfrm>
              <a:off x="778183" y="5206904"/>
              <a:ext cx="1531118" cy="293276"/>
            </a:xfrm>
            <a:prstGeom prst="roundRect">
              <a:avLst>
                <a:gd name="adj" fmla="val 457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시트템</a:t>
              </a:r>
              <a:r>
                <a:rPr lang="ko-KR" altLang="en-US" sz="1200" dirty="0">
                  <a:solidFill>
                    <a:schemeClr val="tx1"/>
                  </a:solidFill>
                </a:rPr>
                <a:t> 설정 </a:t>
              </a:r>
              <a:r>
                <a:rPr lang="en-US" altLang="ko-KR" sz="1200" dirty="0">
                  <a:solidFill>
                    <a:schemeClr val="tx1"/>
                  </a:solidFill>
                </a:rPr>
                <a:t>API</a:t>
              </a:r>
            </a:p>
          </p:txBody>
        </p:sp>
        <p:sp>
          <p:nvSpPr>
            <p:cNvPr id="92" name="모서리가 둥근 직사각형 91"/>
            <p:cNvSpPr/>
            <p:nvPr/>
          </p:nvSpPr>
          <p:spPr>
            <a:xfrm>
              <a:off x="2384561" y="4472274"/>
              <a:ext cx="1531118" cy="293276"/>
            </a:xfrm>
            <a:prstGeom prst="roundRect">
              <a:avLst>
                <a:gd name="adj" fmla="val 457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커리큘럼 </a:t>
              </a:r>
              <a:r>
                <a:rPr lang="en-US" altLang="ko-KR" sz="1200" dirty="0">
                  <a:solidFill>
                    <a:schemeClr val="tx1"/>
                  </a:solidFill>
                </a:rPr>
                <a:t>API</a:t>
              </a:r>
            </a:p>
          </p:txBody>
        </p:sp>
        <p:sp>
          <p:nvSpPr>
            <p:cNvPr id="93" name="모서리가 둥근 직사각형 92"/>
            <p:cNvSpPr/>
            <p:nvPr/>
          </p:nvSpPr>
          <p:spPr>
            <a:xfrm>
              <a:off x="2384561" y="4839589"/>
              <a:ext cx="1531118" cy="293276"/>
            </a:xfrm>
            <a:prstGeom prst="roundRect">
              <a:avLst>
                <a:gd name="adj" fmla="val 457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회원 </a:t>
              </a:r>
              <a:r>
                <a:rPr lang="en-US" altLang="ko-KR" sz="1200" dirty="0">
                  <a:solidFill>
                    <a:schemeClr val="tx1"/>
                  </a:solidFill>
                </a:rPr>
                <a:t>API</a:t>
              </a:r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2384561" y="5206904"/>
              <a:ext cx="1531118" cy="293276"/>
            </a:xfrm>
            <a:prstGeom prst="roundRect">
              <a:avLst>
                <a:gd name="adj" fmla="val 457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시스템 계정 </a:t>
              </a:r>
              <a:r>
                <a:rPr lang="en-US" altLang="ko-KR" sz="1200" dirty="0">
                  <a:solidFill>
                    <a:schemeClr val="tx1"/>
                  </a:solidFill>
                </a:rPr>
                <a:t>API</a:t>
              </a:r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778183" y="5574218"/>
              <a:ext cx="1531118" cy="293276"/>
            </a:xfrm>
            <a:prstGeom prst="roundRect">
              <a:avLst>
                <a:gd name="adj" fmla="val 457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학생 </a:t>
              </a:r>
              <a:r>
                <a:rPr lang="en-US" altLang="ko-KR" sz="1200" dirty="0">
                  <a:solidFill>
                    <a:schemeClr val="tx1"/>
                  </a:solidFill>
                </a:rPr>
                <a:t>API</a:t>
              </a:r>
            </a:p>
          </p:txBody>
        </p:sp>
        <p:sp>
          <p:nvSpPr>
            <p:cNvPr id="96" name="모서리가 둥근 직사각형 95"/>
            <p:cNvSpPr/>
            <p:nvPr/>
          </p:nvSpPr>
          <p:spPr>
            <a:xfrm>
              <a:off x="2381329" y="5574218"/>
              <a:ext cx="1531118" cy="293276"/>
            </a:xfrm>
            <a:prstGeom prst="roundRect">
              <a:avLst>
                <a:gd name="adj" fmla="val 457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학습 </a:t>
              </a:r>
              <a:r>
                <a:rPr lang="en-US" altLang="ko-KR" sz="1200" dirty="0">
                  <a:solidFill>
                    <a:schemeClr val="tx1"/>
                  </a:solidFill>
                </a:rPr>
                <a:t>API</a:t>
              </a:r>
            </a:p>
          </p:txBody>
        </p:sp>
        <p:sp>
          <p:nvSpPr>
            <p:cNvPr id="103" name="모서리가 둥근 직사각형 102"/>
            <p:cNvSpPr/>
            <p:nvPr/>
          </p:nvSpPr>
          <p:spPr>
            <a:xfrm>
              <a:off x="778183" y="5941532"/>
              <a:ext cx="1531118" cy="293276"/>
            </a:xfrm>
            <a:prstGeom prst="roundRect">
              <a:avLst>
                <a:gd name="adj" fmla="val 457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문항마법사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>
                  <a:solidFill>
                    <a:schemeClr val="tx1"/>
                  </a:solidFill>
                </a:rPr>
                <a:t>API</a:t>
              </a:r>
            </a:p>
          </p:txBody>
        </p:sp>
        <p:sp>
          <p:nvSpPr>
            <p:cNvPr id="104" name="모서리가 둥근 직사각형 103"/>
            <p:cNvSpPr/>
            <p:nvPr/>
          </p:nvSpPr>
          <p:spPr>
            <a:xfrm>
              <a:off x="2381329" y="5943837"/>
              <a:ext cx="1531118" cy="293276"/>
            </a:xfrm>
            <a:prstGeom prst="roundRect">
              <a:avLst>
                <a:gd name="adj" fmla="val 457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메</a:t>
              </a:r>
              <a:r>
                <a:rPr lang="ko-KR" altLang="en-US" sz="1200" dirty="0">
                  <a:solidFill>
                    <a:schemeClr val="tx1"/>
                  </a:solidFill>
                </a:rPr>
                <a:t>뉴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>
                  <a:solidFill>
                    <a:schemeClr val="tx1"/>
                  </a:solidFill>
                </a:rPr>
                <a:t>API</a:t>
              </a: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7445987" y="2707565"/>
            <a:ext cx="2124000" cy="761455"/>
            <a:chOff x="7445987" y="2707565"/>
            <a:chExt cx="2124000" cy="761455"/>
          </a:xfrm>
        </p:grpSpPr>
        <p:sp>
          <p:nvSpPr>
            <p:cNvPr id="60" name="모서리가 둥근 직사각형 59"/>
            <p:cNvSpPr/>
            <p:nvPr/>
          </p:nvSpPr>
          <p:spPr>
            <a:xfrm>
              <a:off x="7445987" y="2836206"/>
              <a:ext cx="2124000" cy="632814"/>
            </a:xfrm>
            <a:prstGeom prst="roundRect">
              <a:avLst>
                <a:gd name="adj" fmla="val 4579"/>
              </a:avLst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761361" y="2707565"/>
              <a:ext cx="152096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④ 모바일 </a:t>
              </a:r>
              <a:r>
                <a:rPr lang="en-US" altLang="ko-KR" sz="1200" dirty="0" smtClean="0"/>
                <a:t>Instance</a:t>
              </a:r>
              <a:endParaRPr lang="en-US" altLang="ko-KR" sz="1200" dirty="0"/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7605211" y="3050608"/>
              <a:ext cx="1822585" cy="293276"/>
            </a:xfrm>
            <a:prstGeom prst="roundRect">
              <a:avLst>
                <a:gd name="adj" fmla="val 457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학부모 앱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9896628" y="852696"/>
            <a:ext cx="2293010" cy="5760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lang="ko-KR" altLang="en-US" sz="1000" b="1" dirty="0" smtClean="0">
                <a:latin typeface="+mn-ea"/>
              </a:rPr>
              <a:t>①</a:t>
            </a:r>
            <a:r>
              <a:rPr lang="en-US" altLang="ko-KR" sz="1000" b="1" dirty="0" smtClean="0">
                <a:latin typeface="+mn-ea"/>
              </a:rPr>
              <a:t> </a:t>
            </a:r>
            <a:r>
              <a:rPr lang="ko-KR" altLang="en-US" sz="1000" b="1" dirty="0" err="1" smtClean="0">
                <a:latin typeface="+mn-ea"/>
              </a:rPr>
              <a:t>웹서비스</a:t>
            </a:r>
            <a:r>
              <a:rPr lang="ko-KR" altLang="en-US" sz="1000" b="1" dirty="0" smtClean="0">
                <a:latin typeface="+mn-ea"/>
              </a:rPr>
              <a:t> 메인</a:t>
            </a:r>
            <a:endParaRPr lang="en-US" altLang="ko-KR" sz="1000" b="1" dirty="0">
              <a:latin typeface="+mn-ea"/>
            </a:endParaRPr>
          </a:p>
          <a:p>
            <a:pPr marL="171450" indent="-171450">
              <a:lnSpc>
                <a:spcPts val="1300"/>
              </a:lnSpc>
              <a:buFontTx/>
              <a:buChar char="-"/>
            </a:pPr>
            <a:r>
              <a:rPr lang="ko-KR" altLang="en-US" sz="1000" dirty="0" err="1" smtClean="0">
                <a:latin typeface="+mn-ea"/>
              </a:rPr>
              <a:t>본사운영</a:t>
            </a:r>
            <a:r>
              <a:rPr lang="ko-KR" altLang="en-US" sz="1000" dirty="0" smtClean="0">
                <a:latin typeface="+mn-ea"/>
              </a:rPr>
              <a:t> 시스템의 전반적인 기능이 포함된다</a:t>
            </a:r>
            <a:endParaRPr lang="en-US" altLang="ko-KR" sz="1000" dirty="0" smtClean="0">
              <a:latin typeface="+mn-ea"/>
            </a:endParaRPr>
          </a:p>
          <a:p>
            <a:pPr>
              <a:lnSpc>
                <a:spcPts val="1300"/>
              </a:lnSpc>
            </a:pPr>
            <a:r>
              <a:rPr lang="ko-KR" altLang="en-US" sz="1000" b="1" dirty="0" smtClean="0">
                <a:latin typeface="+mn-ea"/>
              </a:rPr>
              <a:t>② </a:t>
            </a:r>
            <a:r>
              <a:rPr lang="ko-KR" altLang="en-US" sz="1000" b="1" dirty="0" err="1" smtClean="0">
                <a:latin typeface="+mn-ea"/>
              </a:rPr>
              <a:t>원스탑</a:t>
            </a:r>
            <a:endParaRPr lang="en-US" altLang="ko-KR" sz="1000" b="1" dirty="0" smtClean="0">
              <a:latin typeface="+mn-ea"/>
            </a:endParaRPr>
          </a:p>
          <a:p>
            <a:pPr marL="171450" indent="-171450">
              <a:lnSpc>
                <a:spcPts val="1300"/>
              </a:lnSpc>
              <a:buFontTx/>
              <a:buChar char="-"/>
            </a:pPr>
            <a:r>
              <a:rPr lang="ko-KR" altLang="en-US" sz="1000" dirty="0" smtClean="0">
                <a:latin typeface="+mn-ea"/>
              </a:rPr>
              <a:t>학생에 특화된 </a:t>
            </a:r>
            <a:r>
              <a:rPr lang="ko-KR" altLang="en-US" sz="1000" dirty="0" err="1" smtClean="0">
                <a:latin typeface="+mn-ea"/>
              </a:rPr>
              <a:t>원스탑</a:t>
            </a:r>
            <a:r>
              <a:rPr lang="ko-KR" altLang="en-US" sz="1000" dirty="0" smtClean="0">
                <a:latin typeface="+mn-ea"/>
              </a:rPr>
              <a:t> 페이지를 별도 인스턴스로 분리</a:t>
            </a:r>
            <a:endParaRPr lang="en-US" altLang="ko-KR" sz="1000" dirty="0" smtClean="0">
              <a:latin typeface="+mn-ea"/>
            </a:endParaRPr>
          </a:p>
          <a:p>
            <a:pPr marL="171450" indent="-171450">
              <a:lnSpc>
                <a:spcPts val="1300"/>
              </a:lnSpc>
              <a:buFontTx/>
              <a:buChar char="-"/>
            </a:pPr>
            <a:r>
              <a:rPr lang="ko-KR" altLang="en-US" sz="1000" dirty="0" smtClean="0">
                <a:latin typeface="+mn-ea"/>
              </a:rPr>
              <a:t>단순 데이터의 나열이 아닌 클라이언트 화면으로 </a:t>
            </a:r>
            <a:r>
              <a:rPr lang="en-US" altLang="ko-KR" sz="1000" dirty="0" smtClean="0">
                <a:latin typeface="+mn-ea"/>
              </a:rPr>
              <a:t>UI/UX </a:t>
            </a:r>
            <a:r>
              <a:rPr lang="ko-KR" altLang="en-US" sz="1000" dirty="0" smtClean="0">
                <a:latin typeface="+mn-ea"/>
              </a:rPr>
              <a:t>디자인</a:t>
            </a:r>
            <a:endParaRPr lang="en-US" altLang="ko-KR" sz="1000" dirty="0" smtClean="0">
              <a:latin typeface="+mn-ea"/>
            </a:endParaRPr>
          </a:p>
          <a:p>
            <a:pPr>
              <a:lnSpc>
                <a:spcPts val="1300"/>
              </a:lnSpc>
            </a:pPr>
            <a:r>
              <a:rPr lang="ko-KR" altLang="en-US" sz="1000" b="1" dirty="0" smtClean="0">
                <a:latin typeface="+mn-ea"/>
              </a:rPr>
              <a:t>③ 문항 마법사</a:t>
            </a:r>
            <a:endParaRPr lang="en-US" altLang="ko-KR" sz="1000" b="1" dirty="0">
              <a:latin typeface="+mn-ea"/>
            </a:endParaRPr>
          </a:p>
          <a:p>
            <a:pPr marL="171450" indent="-171450">
              <a:lnSpc>
                <a:spcPts val="1300"/>
              </a:lnSpc>
              <a:buFontTx/>
              <a:buChar char="-"/>
            </a:pPr>
            <a:r>
              <a:rPr lang="ko-KR" altLang="en-US" sz="1000" dirty="0" smtClean="0">
                <a:latin typeface="+mn-ea"/>
              </a:rPr>
              <a:t>차후 별도 서비스로 제공하거나 서비스 목록에서 제외 할 수 있도록 분리</a:t>
            </a:r>
            <a:r>
              <a:rPr lang="en-US" altLang="ko-KR" sz="1000" dirty="0" smtClean="0">
                <a:latin typeface="+mn-ea"/>
              </a:rPr>
              <a:t>/</a:t>
            </a:r>
            <a:r>
              <a:rPr lang="ko-KR" altLang="en-US" sz="1000" dirty="0" smtClean="0">
                <a:latin typeface="+mn-ea"/>
              </a:rPr>
              <a:t>확장이 가능한 구조로 인스턴스 관리</a:t>
            </a:r>
            <a:endParaRPr lang="en-US" altLang="ko-KR" sz="1000" b="1" dirty="0" smtClean="0">
              <a:latin typeface="+mn-ea"/>
            </a:endParaRPr>
          </a:p>
          <a:p>
            <a:pPr>
              <a:lnSpc>
                <a:spcPts val="1300"/>
              </a:lnSpc>
            </a:pPr>
            <a:r>
              <a:rPr lang="ko-KR" altLang="en-US" sz="1000" b="1" dirty="0" smtClean="0">
                <a:latin typeface="+mn-ea"/>
              </a:rPr>
              <a:t>④ 모바일</a:t>
            </a:r>
            <a:endParaRPr lang="en-US" altLang="ko-KR" sz="1000" b="1" dirty="0">
              <a:latin typeface="+mn-ea"/>
            </a:endParaRPr>
          </a:p>
          <a:p>
            <a:pPr marL="171450" indent="-171450">
              <a:lnSpc>
                <a:spcPts val="1300"/>
              </a:lnSpc>
              <a:buFontTx/>
              <a:buChar char="-"/>
            </a:pPr>
            <a:r>
              <a:rPr lang="ko-KR" altLang="en-US" sz="1000" dirty="0" smtClean="0">
                <a:latin typeface="+mn-ea"/>
              </a:rPr>
              <a:t>독립적인 </a:t>
            </a:r>
            <a:r>
              <a:rPr lang="ko-KR" altLang="en-US" sz="1000" dirty="0">
                <a:latin typeface="+mn-ea"/>
              </a:rPr>
              <a:t>서비스 구조</a:t>
            </a:r>
            <a:endParaRPr lang="en-US" altLang="ko-KR" sz="1000" dirty="0" smtClean="0">
              <a:latin typeface="+mn-ea"/>
            </a:endParaRPr>
          </a:p>
          <a:p>
            <a:pPr marL="171450" indent="-171450">
              <a:lnSpc>
                <a:spcPts val="1300"/>
              </a:lnSpc>
              <a:buFontTx/>
              <a:buChar char="-"/>
            </a:pPr>
            <a:r>
              <a:rPr lang="ko-KR" altLang="en-US" sz="1000" dirty="0" smtClean="0">
                <a:latin typeface="+mn-ea"/>
              </a:rPr>
              <a:t>지금과 같은 별도 도메인 서비스가 필요할 경우 추가 게이트웨이 구성</a:t>
            </a:r>
            <a:endParaRPr lang="en-US" altLang="ko-KR" sz="1000" dirty="0" smtClean="0">
              <a:latin typeface="+mn-ea"/>
            </a:endParaRPr>
          </a:p>
          <a:p>
            <a:pPr>
              <a:lnSpc>
                <a:spcPts val="1300"/>
              </a:lnSpc>
            </a:pPr>
            <a:r>
              <a:rPr lang="ko-KR" altLang="en-US" sz="1000" b="1" dirty="0" smtClean="0">
                <a:latin typeface="+mn-ea"/>
              </a:rPr>
              <a:t>⑤ </a:t>
            </a:r>
            <a:r>
              <a:rPr lang="en-US" altLang="ko-KR" sz="1000" b="1" dirty="0" smtClean="0">
                <a:latin typeface="+mn-ea"/>
              </a:rPr>
              <a:t>API </a:t>
            </a:r>
            <a:r>
              <a:rPr lang="ko-KR" altLang="en-US" sz="1000" b="1" dirty="0" smtClean="0">
                <a:latin typeface="+mn-ea"/>
              </a:rPr>
              <a:t>메인</a:t>
            </a:r>
            <a:endParaRPr lang="en-US" altLang="ko-KR" sz="1000" b="1" dirty="0" smtClean="0">
              <a:latin typeface="+mn-ea"/>
            </a:endParaRPr>
          </a:p>
          <a:p>
            <a:pPr marL="171450" indent="-171450">
              <a:lnSpc>
                <a:spcPts val="1300"/>
              </a:lnSpc>
              <a:buFontTx/>
              <a:buChar char="-"/>
            </a:pPr>
            <a:r>
              <a:rPr lang="ko-KR" altLang="en-US" sz="1000" dirty="0" err="1">
                <a:latin typeface="+mn-ea"/>
              </a:rPr>
              <a:t>본사운영</a:t>
            </a:r>
            <a:r>
              <a:rPr lang="ko-KR" altLang="en-US" sz="1000" dirty="0">
                <a:latin typeface="+mn-ea"/>
              </a:rPr>
              <a:t> 시스템의 전반적인 </a:t>
            </a:r>
            <a:r>
              <a:rPr lang="en-US" altLang="ko-KR" sz="1000" dirty="0" smtClean="0">
                <a:latin typeface="+mn-ea"/>
              </a:rPr>
              <a:t>API</a:t>
            </a:r>
            <a:r>
              <a:rPr lang="ko-KR" altLang="en-US" sz="1000" dirty="0" smtClean="0">
                <a:latin typeface="+mn-ea"/>
              </a:rPr>
              <a:t>가 </a:t>
            </a:r>
            <a:r>
              <a:rPr lang="ko-KR" altLang="en-US" sz="1000" dirty="0">
                <a:latin typeface="+mn-ea"/>
              </a:rPr>
              <a:t>포함된다</a:t>
            </a:r>
            <a:endParaRPr lang="en-US" altLang="ko-KR" sz="1000" dirty="0">
              <a:latin typeface="+mn-ea"/>
            </a:endParaRPr>
          </a:p>
          <a:p>
            <a:pPr>
              <a:lnSpc>
                <a:spcPts val="1300"/>
              </a:lnSpc>
            </a:pPr>
            <a:r>
              <a:rPr lang="ko-KR" altLang="en-US" sz="1000" b="1" dirty="0" smtClean="0">
                <a:latin typeface="+mn-ea"/>
              </a:rPr>
              <a:t>⑥ 주문</a:t>
            </a:r>
            <a:endParaRPr lang="en-US" altLang="ko-KR" sz="1000" b="1" dirty="0">
              <a:latin typeface="+mn-ea"/>
            </a:endParaRPr>
          </a:p>
          <a:p>
            <a:pPr marL="171450" indent="-171450">
              <a:lnSpc>
                <a:spcPts val="1300"/>
              </a:lnSpc>
              <a:buFontTx/>
              <a:buChar char="-"/>
            </a:pPr>
            <a:r>
              <a:rPr lang="ko-KR" altLang="en-US" sz="1000" dirty="0" smtClean="0">
                <a:latin typeface="+mn-ea"/>
              </a:rPr>
              <a:t>주문 프로세스는 복잡하고 가장 중요하기 때문에 별도 인스턴스로 분리하여 관리</a:t>
            </a:r>
            <a:endParaRPr lang="en-US" altLang="ko-KR" sz="1000" dirty="0" smtClean="0">
              <a:latin typeface="+mn-ea"/>
            </a:endParaRPr>
          </a:p>
          <a:p>
            <a:pPr marL="171450" indent="-171450">
              <a:lnSpc>
                <a:spcPts val="1300"/>
              </a:lnSpc>
              <a:buFontTx/>
              <a:buChar char="-"/>
            </a:pPr>
            <a:r>
              <a:rPr lang="ko-KR" altLang="en-US" sz="1000" dirty="0" err="1" smtClean="0">
                <a:latin typeface="+mn-ea"/>
              </a:rPr>
              <a:t>로드밸런싱을</a:t>
            </a:r>
            <a:r>
              <a:rPr lang="ko-KR" altLang="en-US" sz="1000" dirty="0" smtClean="0">
                <a:latin typeface="+mn-ea"/>
              </a:rPr>
              <a:t> 고려한 설계로 서버 중단에 따른 주문 프로세스 오류 최소화</a:t>
            </a:r>
            <a:endParaRPr lang="en-US" altLang="ko-KR" sz="1000" dirty="0" smtClean="0">
              <a:latin typeface="+mn-ea"/>
            </a:endParaRPr>
          </a:p>
          <a:p>
            <a:pPr>
              <a:lnSpc>
                <a:spcPts val="1300"/>
              </a:lnSpc>
            </a:pPr>
            <a:r>
              <a:rPr lang="ko-KR" altLang="en-US" sz="1000" b="1" dirty="0" smtClean="0">
                <a:latin typeface="+mn-ea"/>
              </a:rPr>
              <a:t>⑦ 통계</a:t>
            </a:r>
            <a:endParaRPr lang="en-US" altLang="ko-KR" sz="1000" b="1" dirty="0">
              <a:latin typeface="+mn-ea"/>
            </a:endParaRPr>
          </a:p>
          <a:p>
            <a:pPr marL="171450" indent="-171450">
              <a:lnSpc>
                <a:spcPts val="1300"/>
              </a:lnSpc>
              <a:buFontTx/>
              <a:buChar char="-"/>
            </a:pPr>
            <a:r>
              <a:rPr lang="ko-KR" altLang="en-US" sz="1000" dirty="0" smtClean="0">
                <a:latin typeface="+mn-ea"/>
              </a:rPr>
              <a:t>통계 처리 프로세스는 가장 부하가 심하게 걸리는 지점이므로 별도 인스턴스로 분리하여 관리</a:t>
            </a:r>
            <a:endParaRPr lang="en-US" altLang="ko-KR" sz="1000" dirty="0" smtClean="0">
              <a:latin typeface="+mn-ea"/>
            </a:endParaRPr>
          </a:p>
          <a:p>
            <a:pPr marL="171450" indent="-171450">
              <a:lnSpc>
                <a:spcPts val="1300"/>
              </a:lnSpc>
              <a:buFontTx/>
              <a:buChar char="-"/>
            </a:pPr>
            <a:r>
              <a:rPr lang="ko-KR" altLang="en-US" sz="1000" dirty="0" err="1" smtClean="0">
                <a:latin typeface="+mn-ea"/>
              </a:rPr>
              <a:t>로드밸런싱과</a:t>
            </a:r>
            <a:r>
              <a:rPr lang="ko-KR" altLang="en-US" sz="1000" dirty="0" smtClean="0">
                <a:latin typeface="+mn-ea"/>
              </a:rPr>
              <a:t> </a:t>
            </a:r>
            <a:r>
              <a:rPr lang="ko-KR" altLang="en-US" sz="1000" dirty="0" err="1" smtClean="0">
                <a:latin typeface="+mn-ea"/>
              </a:rPr>
              <a:t>서킷브레이커</a:t>
            </a:r>
            <a:r>
              <a:rPr lang="ko-KR" altLang="en-US" sz="1000" dirty="0" smtClean="0">
                <a:latin typeface="+mn-ea"/>
              </a:rPr>
              <a:t> 중심으로 설계</a:t>
            </a:r>
            <a:endParaRPr lang="en-US" altLang="ko-KR" sz="1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7782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2-5. </a:t>
            </a:r>
            <a:r>
              <a:rPr lang="en-US" altLang="ko-KR" dirty="0" err="1"/>
              <a:t>msa</a:t>
            </a:r>
            <a:r>
              <a:rPr lang="en-US" altLang="ko-KR" dirty="0"/>
              <a:t> </a:t>
            </a:r>
            <a:r>
              <a:rPr lang="en-US" altLang="ko-KR" dirty="0" smtClean="0"/>
              <a:t>instance</a:t>
            </a:r>
            <a:r>
              <a:rPr lang="ko-KR" altLang="en-US" dirty="0" smtClean="0"/>
              <a:t> 설계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학습 클라이언트 </a:t>
            </a:r>
            <a:r>
              <a:rPr lang="en-US" altLang="ko-KR" dirty="0" smtClean="0"/>
              <a:t>API</a:t>
            </a:r>
            <a:endParaRPr lang="ko-KR" altLang="en-US" dirty="0"/>
          </a:p>
        </p:txBody>
      </p:sp>
      <p:grpSp>
        <p:nvGrpSpPr>
          <p:cNvPr id="58" name="그룹 57"/>
          <p:cNvGrpSpPr/>
          <p:nvPr/>
        </p:nvGrpSpPr>
        <p:grpSpPr>
          <a:xfrm>
            <a:off x="228255" y="795437"/>
            <a:ext cx="9432000" cy="404936"/>
            <a:chOff x="228255" y="727342"/>
            <a:chExt cx="9432000" cy="404936"/>
          </a:xfrm>
        </p:grpSpPr>
        <p:cxnSp>
          <p:nvCxnSpPr>
            <p:cNvPr id="54" name="직선 연결선 53"/>
            <p:cNvCxnSpPr/>
            <p:nvPr/>
          </p:nvCxnSpPr>
          <p:spPr>
            <a:xfrm>
              <a:off x="228255" y="1132278"/>
              <a:ext cx="9432000" cy="0"/>
            </a:xfrm>
            <a:prstGeom prst="line">
              <a:avLst/>
            </a:prstGeom>
            <a:ln w="1270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287719" y="727342"/>
              <a:ext cx="74027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1">
                      <a:lumMod val="50000"/>
                    </a:schemeClr>
                  </a:solidFill>
                </a:rPr>
                <a:t>API </a:t>
              </a:r>
              <a:r>
                <a:rPr lang="en-US" altLang="ko-KR" dirty="0">
                  <a:solidFill>
                    <a:schemeClr val="accent1">
                      <a:lumMod val="50000"/>
                    </a:schemeClr>
                  </a:solidFill>
                </a:rPr>
                <a:t>Module instance </a:t>
              </a:r>
              <a:r>
                <a:rPr lang="en-US" altLang="ko-KR" dirty="0" smtClean="0">
                  <a:solidFill>
                    <a:schemeClr val="accent1">
                      <a:lumMod val="50000"/>
                    </a:schemeClr>
                  </a:solidFill>
                </a:rPr>
                <a:t>group – </a:t>
              </a:r>
              <a:r>
                <a:rPr lang="ko-KR" altLang="en-US" dirty="0" smtClean="0">
                  <a:solidFill>
                    <a:schemeClr val="accent1">
                      <a:lumMod val="50000"/>
                    </a:schemeClr>
                  </a:solidFill>
                </a:rPr>
                <a:t>독립 서비스 중심</a:t>
              </a:r>
              <a:endParaRPr lang="ko-KR" alt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2733575" y="1285646"/>
            <a:ext cx="2124000" cy="1139880"/>
            <a:chOff x="2733575" y="1314830"/>
            <a:chExt cx="2124000" cy="1139880"/>
          </a:xfrm>
        </p:grpSpPr>
        <p:sp>
          <p:nvSpPr>
            <p:cNvPr id="39" name="모서리가 둥근 직사각형 38"/>
            <p:cNvSpPr/>
            <p:nvPr/>
          </p:nvSpPr>
          <p:spPr>
            <a:xfrm>
              <a:off x="2733575" y="1443598"/>
              <a:ext cx="2124000" cy="1011112"/>
            </a:xfrm>
            <a:prstGeom prst="roundRect">
              <a:avLst>
                <a:gd name="adj" fmla="val 4579"/>
              </a:avLst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66114" y="1314830"/>
              <a:ext cx="85854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② </a:t>
              </a:r>
              <a:r>
                <a:rPr lang="en-US" altLang="ko-KR" sz="1200" dirty="0" smtClean="0"/>
                <a:t>2View</a:t>
              </a:r>
              <a:endParaRPr lang="en-US" altLang="ko-KR" sz="1200" dirty="0"/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2887298" y="1642702"/>
              <a:ext cx="1821600" cy="293276"/>
            </a:xfrm>
            <a:prstGeom prst="roundRect">
              <a:avLst>
                <a:gd name="adj" fmla="val 457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Client API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2887298" y="2009121"/>
              <a:ext cx="1821600" cy="293276"/>
            </a:xfrm>
            <a:prstGeom prst="roundRect">
              <a:avLst>
                <a:gd name="adj" fmla="val 457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2View Discovery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5047880" y="1285646"/>
            <a:ext cx="2124000" cy="1139881"/>
            <a:chOff x="5047880" y="1314830"/>
            <a:chExt cx="2124000" cy="1139881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5047880" y="1443101"/>
              <a:ext cx="2124000" cy="1011610"/>
            </a:xfrm>
            <a:prstGeom prst="roundRect">
              <a:avLst>
                <a:gd name="adj" fmla="val 4579"/>
              </a:avLst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240689" y="1314830"/>
              <a:ext cx="177252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④ 평가</a:t>
              </a:r>
              <a:r>
                <a:rPr lang="en-US" altLang="ko-KR" sz="1200" dirty="0" smtClean="0"/>
                <a:t>&amp;</a:t>
              </a:r>
              <a:r>
                <a:rPr lang="ko-KR" altLang="en-US" sz="1200" dirty="0" smtClean="0"/>
                <a:t>온라인테스트</a:t>
              </a:r>
              <a:endParaRPr lang="en-US" altLang="ko-KR" sz="1200" dirty="0"/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5208316" y="1641739"/>
              <a:ext cx="1821600" cy="293276"/>
            </a:xfrm>
            <a:prstGeom prst="roundRect">
              <a:avLst>
                <a:gd name="adj" fmla="val 457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Web Service</a:t>
              </a:r>
            </a:p>
          </p:txBody>
        </p:sp>
        <p:sp>
          <p:nvSpPr>
            <p:cNvPr id="67" name="모서리가 둥근 직사각형 66"/>
            <p:cNvSpPr/>
            <p:nvPr/>
          </p:nvSpPr>
          <p:spPr>
            <a:xfrm>
              <a:off x="5208316" y="2015555"/>
              <a:ext cx="1821600" cy="293276"/>
            </a:xfrm>
            <a:prstGeom prst="roundRect">
              <a:avLst>
                <a:gd name="adj" fmla="val 457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>
                  <a:solidFill>
                    <a:schemeClr val="tx1"/>
                  </a:solidFill>
                </a:rPr>
                <a:t>문항마법사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Discovery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7362186" y="1285646"/>
            <a:ext cx="2124000" cy="1139881"/>
            <a:chOff x="7362186" y="1314830"/>
            <a:chExt cx="2124000" cy="1139881"/>
          </a:xfrm>
        </p:grpSpPr>
        <p:sp>
          <p:nvSpPr>
            <p:cNvPr id="81" name="모서리가 둥근 직사각형 80"/>
            <p:cNvSpPr/>
            <p:nvPr/>
          </p:nvSpPr>
          <p:spPr>
            <a:xfrm>
              <a:off x="7362186" y="1443101"/>
              <a:ext cx="2124000" cy="1011610"/>
            </a:xfrm>
            <a:prstGeom prst="roundRect">
              <a:avLst>
                <a:gd name="adj" fmla="val 4579"/>
              </a:avLst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8033939" y="1314830"/>
              <a:ext cx="78049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⑤게임</a:t>
              </a:r>
              <a:endParaRPr lang="en-US" altLang="ko-KR" sz="1200" dirty="0"/>
            </a:p>
          </p:txBody>
        </p:sp>
        <p:sp>
          <p:nvSpPr>
            <p:cNvPr id="83" name="모서리가 둥근 직사각형 82"/>
            <p:cNvSpPr/>
            <p:nvPr/>
          </p:nvSpPr>
          <p:spPr>
            <a:xfrm>
              <a:off x="7522622" y="1641739"/>
              <a:ext cx="1821600" cy="293276"/>
            </a:xfrm>
            <a:prstGeom prst="roundRect">
              <a:avLst>
                <a:gd name="adj" fmla="val 457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Client API</a:t>
              </a:r>
            </a:p>
          </p:txBody>
        </p:sp>
        <p:sp>
          <p:nvSpPr>
            <p:cNvPr id="84" name="모서리가 둥근 직사각형 83"/>
            <p:cNvSpPr/>
            <p:nvPr/>
          </p:nvSpPr>
          <p:spPr>
            <a:xfrm>
              <a:off x="7522622" y="2015555"/>
              <a:ext cx="1821600" cy="293276"/>
            </a:xfrm>
            <a:prstGeom prst="roundRect">
              <a:avLst>
                <a:gd name="adj" fmla="val 457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문항마법사</a:t>
              </a:r>
              <a:r>
                <a:rPr lang="ko-KR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>
                  <a:solidFill>
                    <a:schemeClr val="tx1"/>
                  </a:solidFill>
                </a:rPr>
                <a:t>Discovery</a:t>
              </a: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419270" y="1285646"/>
            <a:ext cx="2124000" cy="1529858"/>
            <a:chOff x="419270" y="1314830"/>
            <a:chExt cx="2124000" cy="1529858"/>
          </a:xfrm>
        </p:grpSpPr>
        <p:sp>
          <p:nvSpPr>
            <p:cNvPr id="102" name="모서리가 둥근 직사각형 101"/>
            <p:cNvSpPr/>
            <p:nvPr/>
          </p:nvSpPr>
          <p:spPr>
            <a:xfrm>
              <a:off x="419270" y="1443100"/>
              <a:ext cx="2124000" cy="1401588"/>
            </a:xfrm>
            <a:prstGeom prst="roundRect">
              <a:avLst>
                <a:gd name="adj" fmla="val 4579"/>
              </a:avLst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051998" y="1314830"/>
              <a:ext cx="85854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① </a:t>
              </a:r>
              <a:r>
                <a:rPr lang="en-US" altLang="ko-KR" sz="1200" dirty="0" smtClean="0"/>
                <a:t>1View</a:t>
              </a:r>
            </a:p>
          </p:txBody>
        </p:sp>
        <p:sp>
          <p:nvSpPr>
            <p:cNvPr id="109" name="모서리가 둥근 직사각형 108"/>
            <p:cNvSpPr/>
            <p:nvPr/>
          </p:nvSpPr>
          <p:spPr>
            <a:xfrm>
              <a:off x="579706" y="1641739"/>
              <a:ext cx="1821600" cy="293276"/>
            </a:xfrm>
            <a:prstGeom prst="roundRect">
              <a:avLst>
                <a:gd name="adj" fmla="val 457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W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eb Service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110" name="모서리가 둥근 직사각형 109"/>
            <p:cNvSpPr/>
            <p:nvPr/>
          </p:nvSpPr>
          <p:spPr>
            <a:xfrm>
              <a:off x="579706" y="2015555"/>
              <a:ext cx="1821600" cy="293276"/>
            </a:xfrm>
            <a:prstGeom prst="roundRect">
              <a:avLst>
                <a:gd name="adj" fmla="val 457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Client API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모서리가 둥근 직사각형 110"/>
            <p:cNvSpPr/>
            <p:nvPr/>
          </p:nvSpPr>
          <p:spPr>
            <a:xfrm>
              <a:off x="579706" y="2389371"/>
              <a:ext cx="1821600" cy="293276"/>
            </a:xfrm>
            <a:prstGeom prst="roundRect">
              <a:avLst>
                <a:gd name="adj" fmla="val 457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1View Discovery</a:t>
              </a: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5047880" y="2389113"/>
            <a:ext cx="2124000" cy="1139870"/>
            <a:chOff x="3555148" y="2963865"/>
            <a:chExt cx="2124000" cy="1139870"/>
          </a:xfrm>
        </p:grpSpPr>
        <p:sp>
          <p:nvSpPr>
            <p:cNvPr id="114" name="모서리가 둥근 직사각형 113"/>
            <p:cNvSpPr/>
            <p:nvPr/>
          </p:nvSpPr>
          <p:spPr>
            <a:xfrm>
              <a:off x="3555148" y="3092135"/>
              <a:ext cx="2124000" cy="1011600"/>
            </a:xfrm>
            <a:prstGeom prst="roundRect">
              <a:avLst>
                <a:gd name="adj" fmla="val 4579"/>
              </a:avLst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866393" y="2963865"/>
              <a:ext cx="152096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⑥ </a:t>
              </a:r>
              <a:r>
                <a:rPr lang="en-US" altLang="ko-KR" sz="1200" dirty="0" smtClean="0"/>
                <a:t>Placement Test</a:t>
              </a:r>
              <a:endParaRPr lang="en-US" altLang="ko-KR" sz="1200" dirty="0"/>
            </a:p>
          </p:txBody>
        </p:sp>
        <p:sp>
          <p:nvSpPr>
            <p:cNvPr id="116" name="모서리가 둥근 직사각형 115"/>
            <p:cNvSpPr/>
            <p:nvPr/>
          </p:nvSpPr>
          <p:spPr>
            <a:xfrm>
              <a:off x="3725312" y="3290774"/>
              <a:ext cx="1821600" cy="293276"/>
            </a:xfrm>
            <a:prstGeom prst="roundRect">
              <a:avLst>
                <a:gd name="adj" fmla="val 457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Web Service</a:t>
              </a:r>
            </a:p>
          </p:txBody>
        </p:sp>
        <p:sp>
          <p:nvSpPr>
            <p:cNvPr id="117" name="모서리가 둥근 직사각형 116"/>
            <p:cNvSpPr/>
            <p:nvPr/>
          </p:nvSpPr>
          <p:spPr>
            <a:xfrm>
              <a:off x="3725312" y="3664590"/>
              <a:ext cx="1821600" cy="293276"/>
            </a:xfrm>
            <a:prstGeom prst="roundRect">
              <a:avLst>
                <a:gd name="adj" fmla="val 457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문항마법사</a:t>
              </a:r>
              <a:r>
                <a:rPr lang="ko-KR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>
                  <a:solidFill>
                    <a:schemeClr val="tx1"/>
                  </a:solidFill>
                </a:rPr>
                <a:t>Discovery</a:t>
              </a: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7362186" y="2389113"/>
            <a:ext cx="2124000" cy="1139870"/>
            <a:chOff x="6728665" y="2760572"/>
            <a:chExt cx="2124000" cy="1139870"/>
          </a:xfrm>
        </p:grpSpPr>
        <p:sp>
          <p:nvSpPr>
            <p:cNvPr id="121" name="모서리가 둥근 직사각형 120"/>
            <p:cNvSpPr/>
            <p:nvPr/>
          </p:nvSpPr>
          <p:spPr>
            <a:xfrm>
              <a:off x="6728665" y="2888842"/>
              <a:ext cx="2124000" cy="1011600"/>
            </a:xfrm>
            <a:prstGeom prst="roundRect">
              <a:avLst>
                <a:gd name="adj" fmla="val 4579"/>
              </a:avLst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7410146" y="2760572"/>
              <a:ext cx="78049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⑦ </a:t>
              </a:r>
              <a:r>
                <a:rPr lang="en-US" altLang="ko-KR" sz="1200" dirty="0" smtClean="0"/>
                <a:t>POD</a:t>
              </a:r>
              <a:endParaRPr lang="en-US" altLang="ko-KR" sz="1200" dirty="0"/>
            </a:p>
          </p:txBody>
        </p:sp>
        <p:sp>
          <p:nvSpPr>
            <p:cNvPr id="123" name="모서리가 둥근 직사각형 122"/>
            <p:cNvSpPr/>
            <p:nvPr/>
          </p:nvSpPr>
          <p:spPr>
            <a:xfrm>
              <a:off x="6898829" y="3087481"/>
              <a:ext cx="1821600" cy="293276"/>
            </a:xfrm>
            <a:prstGeom prst="roundRect">
              <a:avLst>
                <a:gd name="adj" fmla="val 457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Client API</a:t>
              </a:r>
            </a:p>
          </p:txBody>
        </p:sp>
        <p:sp>
          <p:nvSpPr>
            <p:cNvPr id="124" name="모서리가 둥근 직사각형 123"/>
            <p:cNvSpPr/>
            <p:nvPr/>
          </p:nvSpPr>
          <p:spPr>
            <a:xfrm>
              <a:off x="6898829" y="3461297"/>
              <a:ext cx="1821600" cy="293276"/>
            </a:xfrm>
            <a:prstGeom prst="roundRect">
              <a:avLst>
                <a:gd name="adj" fmla="val 457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문항마법사</a:t>
              </a:r>
              <a:r>
                <a:rPr lang="ko-KR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>
                  <a:solidFill>
                    <a:schemeClr val="tx1"/>
                  </a:solidFill>
                </a:rPr>
                <a:t>Discovery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2733575" y="2562029"/>
            <a:ext cx="2124000" cy="794038"/>
            <a:chOff x="419270" y="3209551"/>
            <a:chExt cx="2124000" cy="794038"/>
          </a:xfrm>
        </p:grpSpPr>
        <p:sp>
          <p:nvSpPr>
            <p:cNvPr id="128" name="모서리가 둥근 직사각형 127"/>
            <p:cNvSpPr/>
            <p:nvPr/>
          </p:nvSpPr>
          <p:spPr>
            <a:xfrm>
              <a:off x="419270" y="3337822"/>
              <a:ext cx="2124000" cy="665767"/>
            </a:xfrm>
            <a:prstGeom prst="roundRect">
              <a:avLst>
                <a:gd name="adj" fmla="val 4579"/>
              </a:avLst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018799" y="3209551"/>
              <a:ext cx="94440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③ </a:t>
              </a:r>
              <a:r>
                <a:rPr lang="ko-KR" altLang="en-US" sz="1200" dirty="0" err="1" smtClean="0"/>
                <a:t>렉사일</a:t>
              </a:r>
              <a:endParaRPr lang="en-US" altLang="ko-KR" sz="1200" dirty="0"/>
            </a:p>
          </p:txBody>
        </p:sp>
        <p:sp>
          <p:nvSpPr>
            <p:cNvPr id="130" name="모서리가 둥근 직사각형 129"/>
            <p:cNvSpPr/>
            <p:nvPr/>
          </p:nvSpPr>
          <p:spPr>
            <a:xfrm>
              <a:off x="589434" y="3536460"/>
              <a:ext cx="1821600" cy="293276"/>
            </a:xfrm>
            <a:prstGeom prst="roundRect">
              <a:avLst>
                <a:gd name="adj" fmla="val 457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Web Service</a:t>
              </a:r>
            </a:p>
          </p:txBody>
        </p:sp>
      </p:grpSp>
      <p:sp>
        <p:nvSpPr>
          <p:cNvPr id="149" name="TextBox 148"/>
          <p:cNvSpPr txBox="1"/>
          <p:nvPr/>
        </p:nvSpPr>
        <p:spPr>
          <a:xfrm>
            <a:off x="9896628" y="852696"/>
            <a:ext cx="229301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ko-KR" sz="1000" b="1" dirty="0" smtClean="0">
                <a:latin typeface="+mn-ea"/>
              </a:rPr>
              <a:t>※ </a:t>
            </a:r>
            <a:r>
              <a:rPr lang="ko-KR" altLang="en-US" sz="1000" b="1" dirty="0" smtClean="0">
                <a:latin typeface="+mn-ea"/>
              </a:rPr>
              <a:t>차후 확장성을 고려하여 인스턴스 </a:t>
            </a:r>
            <a:r>
              <a:rPr lang="en-US" altLang="ko-KR" sz="1000" b="1" dirty="0" smtClean="0">
                <a:latin typeface="+mn-ea"/>
              </a:rPr>
              <a:t>Discovery </a:t>
            </a:r>
            <a:r>
              <a:rPr lang="ko-KR" altLang="en-US" sz="1000" b="1" dirty="0" smtClean="0">
                <a:latin typeface="+mn-ea"/>
              </a:rPr>
              <a:t>형태로 설계한다</a:t>
            </a:r>
            <a:endParaRPr lang="en-US" altLang="ko-KR" sz="1000" b="1" dirty="0" smtClean="0">
              <a:latin typeface="+mn-ea"/>
            </a:endParaRPr>
          </a:p>
          <a:p>
            <a:pPr>
              <a:lnSpc>
                <a:spcPts val="1500"/>
              </a:lnSpc>
            </a:pPr>
            <a:r>
              <a:rPr lang="ko-KR" altLang="en-US" sz="1000" b="1" dirty="0" smtClean="0">
                <a:latin typeface="+mn-ea"/>
              </a:rPr>
              <a:t>①</a:t>
            </a:r>
            <a:r>
              <a:rPr lang="en-US" altLang="ko-KR" sz="1000" b="1" dirty="0" smtClean="0">
                <a:latin typeface="+mn-ea"/>
              </a:rPr>
              <a:t> 1View</a:t>
            </a:r>
            <a:endParaRPr lang="en-US" altLang="ko-KR" sz="1000" b="1" dirty="0">
              <a:latin typeface="+mn-ea"/>
            </a:endParaRPr>
          </a:p>
          <a:p>
            <a:pPr marL="171450" indent="-171450">
              <a:lnSpc>
                <a:spcPts val="1500"/>
              </a:lnSpc>
              <a:buFontTx/>
              <a:buChar char="-"/>
            </a:pPr>
            <a:r>
              <a:rPr lang="en-US" altLang="ko-KR" sz="1000" dirty="0" smtClean="0">
                <a:latin typeface="+mn-ea"/>
              </a:rPr>
              <a:t>1View</a:t>
            </a:r>
            <a:r>
              <a:rPr lang="ko-KR" altLang="en-US" sz="1000" dirty="0" smtClean="0">
                <a:latin typeface="+mn-ea"/>
              </a:rPr>
              <a:t>학습 내 별도 웹 서비스 페이지 </a:t>
            </a:r>
            <a:r>
              <a:rPr lang="en-US" altLang="ko-KR" sz="1000" dirty="0" smtClean="0">
                <a:latin typeface="+mn-ea"/>
              </a:rPr>
              <a:t>(Left </a:t>
            </a:r>
            <a:r>
              <a:rPr lang="ko-KR" altLang="en-US" sz="1000" dirty="0" smtClean="0">
                <a:latin typeface="+mn-ea"/>
              </a:rPr>
              <a:t>메뉴</a:t>
            </a:r>
            <a:r>
              <a:rPr lang="en-US" altLang="ko-KR" sz="1000" dirty="0" smtClean="0">
                <a:latin typeface="+mn-ea"/>
              </a:rPr>
              <a:t>)</a:t>
            </a:r>
          </a:p>
          <a:p>
            <a:pPr marL="171450" indent="-171450">
              <a:lnSpc>
                <a:spcPts val="1500"/>
              </a:lnSpc>
              <a:buFontTx/>
              <a:buChar char="-"/>
            </a:pPr>
            <a:r>
              <a:rPr lang="en-US" altLang="ko-KR" sz="1000" dirty="0" smtClean="0">
                <a:latin typeface="+mn-ea"/>
              </a:rPr>
              <a:t>1view </a:t>
            </a:r>
            <a:r>
              <a:rPr lang="ko-KR" altLang="en-US" sz="1000" dirty="0" smtClean="0">
                <a:latin typeface="+mn-ea"/>
              </a:rPr>
              <a:t>기본 학습 시 호출되는 </a:t>
            </a:r>
            <a:r>
              <a:rPr lang="en-US" altLang="ko-KR" sz="1000" dirty="0" smtClean="0">
                <a:latin typeface="+mn-ea"/>
              </a:rPr>
              <a:t>API</a:t>
            </a:r>
          </a:p>
          <a:p>
            <a:pPr>
              <a:lnSpc>
                <a:spcPts val="1500"/>
              </a:lnSpc>
            </a:pPr>
            <a:r>
              <a:rPr lang="ko-KR" altLang="en-US" sz="1000" b="1" dirty="0" smtClean="0">
                <a:latin typeface="+mn-ea"/>
              </a:rPr>
              <a:t>② </a:t>
            </a:r>
            <a:r>
              <a:rPr lang="en-US" altLang="ko-KR" sz="1000" b="1" dirty="0" smtClean="0">
                <a:latin typeface="+mn-ea"/>
              </a:rPr>
              <a:t>2View</a:t>
            </a:r>
          </a:p>
          <a:p>
            <a:pPr marL="171450" indent="-171450">
              <a:lnSpc>
                <a:spcPts val="1500"/>
              </a:lnSpc>
              <a:buFontTx/>
              <a:buChar char="-"/>
            </a:pPr>
            <a:r>
              <a:rPr lang="en-US" altLang="ko-KR" sz="1000" dirty="0" smtClean="0">
                <a:latin typeface="+mn-ea"/>
              </a:rPr>
              <a:t>2View </a:t>
            </a:r>
            <a:r>
              <a:rPr lang="ko-KR" altLang="en-US" sz="1000" dirty="0" smtClean="0">
                <a:latin typeface="+mn-ea"/>
              </a:rPr>
              <a:t>기본 학습 시 호출되는 </a:t>
            </a:r>
            <a:r>
              <a:rPr lang="en-US" altLang="ko-KR" sz="1000" dirty="0" smtClean="0">
                <a:latin typeface="+mn-ea"/>
              </a:rPr>
              <a:t>API</a:t>
            </a:r>
          </a:p>
          <a:p>
            <a:pPr>
              <a:lnSpc>
                <a:spcPts val="1500"/>
              </a:lnSpc>
            </a:pPr>
            <a:r>
              <a:rPr lang="ko-KR" altLang="en-US" sz="1000" b="1" dirty="0" smtClean="0">
                <a:latin typeface="+mn-ea"/>
              </a:rPr>
              <a:t>③ </a:t>
            </a:r>
            <a:r>
              <a:rPr lang="ko-KR" altLang="en-US" sz="1000" b="1" dirty="0" err="1" smtClean="0">
                <a:latin typeface="+mn-ea"/>
              </a:rPr>
              <a:t>렉사일</a:t>
            </a:r>
            <a:endParaRPr lang="en-US" altLang="ko-KR" sz="1000" b="1" dirty="0">
              <a:latin typeface="+mn-ea"/>
            </a:endParaRPr>
          </a:p>
          <a:p>
            <a:pPr marL="171450" indent="-171450">
              <a:lnSpc>
                <a:spcPts val="1500"/>
              </a:lnSpc>
              <a:buFontTx/>
              <a:buChar char="-"/>
            </a:pPr>
            <a:r>
              <a:rPr lang="ko-KR" altLang="en-US" sz="1000" dirty="0" err="1" smtClean="0">
                <a:latin typeface="+mn-ea"/>
              </a:rPr>
              <a:t>렉사일</a:t>
            </a:r>
            <a:r>
              <a:rPr lang="ko-KR" altLang="en-US" sz="1000" dirty="0" smtClean="0">
                <a:latin typeface="+mn-ea"/>
              </a:rPr>
              <a:t> 평가 관련 </a:t>
            </a:r>
            <a:r>
              <a:rPr lang="en-US" altLang="ko-KR" sz="1000" dirty="0" smtClean="0">
                <a:latin typeface="+mn-ea"/>
              </a:rPr>
              <a:t>Web Service</a:t>
            </a:r>
          </a:p>
          <a:p>
            <a:pPr marL="171450" indent="-171450">
              <a:lnSpc>
                <a:spcPts val="1500"/>
              </a:lnSpc>
              <a:buFontTx/>
              <a:buChar char="-"/>
            </a:pPr>
            <a:r>
              <a:rPr lang="ko-KR" altLang="en-US" sz="1000" dirty="0" err="1" smtClean="0">
                <a:latin typeface="+mn-ea"/>
              </a:rPr>
              <a:t>렉사일은</a:t>
            </a:r>
            <a:r>
              <a:rPr lang="ko-KR" altLang="en-US" sz="1000" dirty="0" smtClean="0">
                <a:latin typeface="+mn-ea"/>
              </a:rPr>
              <a:t> 고정 서비스이기 때문에 </a:t>
            </a:r>
            <a:r>
              <a:rPr lang="en-US" altLang="ko-KR" sz="1000" dirty="0" smtClean="0">
                <a:latin typeface="+mn-ea"/>
              </a:rPr>
              <a:t>Discovery </a:t>
            </a:r>
            <a:r>
              <a:rPr lang="ko-KR" altLang="en-US" sz="1000" dirty="0" smtClean="0">
                <a:latin typeface="+mn-ea"/>
              </a:rPr>
              <a:t>형태가 아닌 인스턴스 내에 직접 </a:t>
            </a:r>
            <a:r>
              <a:rPr lang="ko-KR" altLang="en-US" sz="1000" dirty="0" err="1" smtClean="0">
                <a:latin typeface="+mn-ea"/>
              </a:rPr>
              <a:t>로직</a:t>
            </a:r>
            <a:r>
              <a:rPr lang="ko-KR" altLang="en-US" sz="1000" dirty="0" smtClean="0">
                <a:latin typeface="+mn-ea"/>
              </a:rPr>
              <a:t> 구현한다</a:t>
            </a:r>
            <a:endParaRPr lang="en-US" altLang="ko-KR" sz="1000" dirty="0" smtClean="0">
              <a:latin typeface="+mn-ea"/>
            </a:endParaRPr>
          </a:p>
          <a:p>
            <a:pPr>
              <a:lnSpc>
                <a:spcPts val="1500"/>
              </a:lnSpc>
            </a:pPr>
            <a:r>
              <a:rPr lang="ko-KR" altLang="en-US" sz="1000" b="1" dirty="0" smtClean="0">
                <a:latin typeface="+mn-ea"/>
              </a:rPr>
              <a:t>④ 평가</a:t>
            </a:r>
            <a:r>
              <a:rPr lang="en-US" altLang="ko-KR" sz="1000" b="1" dirty="0" smtClean="0">
                <a:latin typeface="+mn-ea"/>
              </a:rPr>
              <a:t>&amp;</a:t>
            </a:r>
            <a:r>
              <a:rPr lang="ko-KR" altLang="en-US" sz="1000" b="1" dirty="0" smtClean="0">
                <a:latin typeface="+mn-ea"/>
              </a:rPr>
              <a:t>온라인 테스트</a:t>
            </a:r>
            <a:endParaRPr lang="en-US" altLang="ko-KR" sz="1000" b="1" dirty="0">
              <a:latin typeface="+mn-ea"/>
            </a:endParaRPr>
          </a:p>
          <a:p>
            <a:pPr marL="171450" indent="-171450">
              <a:lnSpc>
                <a:spcPts val="1500"/>
              </a:lnSpc>
              <a:buFontTx/>
              <a:buChar char="-"/>
            </a:pPr>
            <a:r>
              <a:rPr lang="ko-KR" altLang="en-US" sz="1000" dirty="0" smtClean="0">
                <a:latin typeface="+mn-ea"/>
              </a:rPr>
              <a:t>평가</a:t>
            </a:r>
            <a:r>
              <a:rPr lang="en-US" altLang="ko-KR" sz="1000" dirty="0" smtClean="0">
                <a:latin typeface="+mn-ea"/>
              </a:rPr>
              <a:t>&amp;</a:t>
            </a:r>
            <a:r>
              <a:rPr lang="ko-KR" altLang="en-US" sz="1000" dirty="0" smtClean="0">
                <a:latin typeface="+mn-ea"/>
              </a:rPr>
              <a:t>온라인 테스트 웹 서비스 인스턴스</a:t>
            </a:r>
            <a:endParaRPr lang="en-US" altLang="ko-KR" sz="1000" dirty="0" smtClean="0">
              <a:latin typeface="+mn-ea"/>
            </a:endParaRPr>
          </a:p>
          <a:p>
            <a:pPr>
              <a:lnSpc>
                <a:spcPts val="1500"/>
              </a:lnSpc>
            </a:pPr>
            <a:r>
              <a:rPr lang="ko-KR" altLang="en-US" sz="1000" b="1" dirty="0" smtClean="0">
                <a:latin typeface="+mn-ea"/>
              </a:rPr>
              <a:t>⑤ 게임</a:t>
            </a:r>
            <a:endParaRPr lang="en-US" altLang="ko-KR" sz="1000" b="1" dirty="0" smtClean="0">
              <a:latin typeface="+mn-ea"/>
            </a:endParaRPr>
          </a:p>
          <a:p>
            <a:pPr marL="171450" indent="-171450">
              <a:lnSpc>
                <a:spcPts val="1500"/>
              </a:lnSpc>
              <a:buFontTx/>
              <a:buChar char="-"/>
            </a:pPr>
            <a:r>
              <a:rPr lang="ko-KR" altLang="en-US" sz="1000" dirty="0" smtClean="0">
                <a:latin typeface="+mn-ea"/>
              </a:rPr>
              <a:t>게임 플레이 시 호출되는 </a:t>
            </a:r>
            <a:r>
              <a:rPr lang="en-US" altLang="ko-KR" sz="1000" dirty="0" smtClean="0">
                <a:latin typeface="+mn-ea"/>
              </a:rPr>
              <a:t>API</a:t>
            </a:r>
            <a:endParaRPr lang="en-US" altLang="ko-KR" sz="1000" dirty="0">
              <a:latin typeface="+mn-ea"/>
            </a:endParaRPr>
          </a:p>
          <a:p>
            <a:pPr>
              <a:lnSpc>
                <a:spcPts val="1500"/>
              </a:lnSpc>
            </a:pPr>
            <a:r>
              <a:rPr lang="ko-KR" altLang="en-US" sz="1000" b="1" dirty="0" smtClean="0">
                <a:latin typeface="+mn-ea"/>
              </a:rPr>
              <a:t>⑥ </a:t>
            </a:r>
            <a:r>
              <a:rPr lang="en-US" altLang="ko-KR" sz="1000" b="1" dirty="0" smtClean="0">
                <a:latin typeface="+mn-ea"/>
              </a:rPr>
              <a:t>Placement Test</a:t>
            </a:r>
            <a:endParaRPr lang="en-US" altLang="ko-KR" sz="1000" b="1" dirty="0">
              <a:latin typeface="+mn-ea"/>
            </a:endParaRPr>
          </a:p>
          <a:p>
            <a:pPr marL="171450" indent="-171450">
              <a:lnSpc>
                <a:spcPts val="1500"/>
              </a:lnSpc>
              <a:buFontTx/>
              <a:buChar char="-"/>
            </a:pPr>
            <a:r>
              <a:rPr lang="en-US" altLang="ko-KR" sz="1000" dirty="0" smtClean="0">
                <a:latin typeface="+mn-ea"/>
              </a:rPr>
              <a:t>P/T </a:t>
            </a:r>
            <a:r>
              <a:rPr lang="ko-KR" altLang="en-US" sz="1000" dirty="0" smtClean="0">
                <a:latin typeface="+mn-ea"/>
              </a:rPr>
              <a:t>웹 서비스  인스턴스</a:t>
            </a:r>
            <a:endParaRPr lang="en-US" altLang="ko-KR" sz="1000" dirty="0" smtClean="0">
              <a:latin typeface="+mn-ea"/>
            </a:endParaRPr>
          </a:p>
          <a:p>
            <a:pPr>
              <a:lnSpc>
                <a:spcPts val="1500"/>
              </a:lnSpc>
            </a:pPr>
            <a:r>
              <a:rPr lang="ko-KR" altLang="en-US" sz="1000" b="1" dirty="0" smtClean="0">
                <a:latin typeface="+mn-ea"/>
              </a:rPr>
              <a:t>⑦ </a:t>
            </a:r>
            <a:r>
              <a:rPr lang="en-US" altLang="ko-KR" sz="1000" b="1" dirty="0" smtClean="0">
                <a:latin typeface="+mn-ea"/>
              </a:rPr>
              <a:t>POD</a:t>
            </a:r>
            <a:endParaRPr lang="en-US" altLang="ko-KR" sz="1000" b="1" dirty="0">
              <a:latin typeface="+mn-ea"/>
            </a:endParaRPr>
          </a:p>
          <a:p>
            <a:pPr marL="171450" indent="-171450">
              <a:lnSpc>
                <a:spcPts val="1500"/>
              </a:lnSpc>
              <a:buFontTx/>
              <a:buChar char="-"/>
            </a:pPr>
            <a:r>
              <a:rPr lang="en-US" altLang="ko-KR" sz="1000" dirty="0" smtClean="0">
                <a:latin typeface="+mn-ea"/>
              </a:rPr>
              <a:t>POD </a:t>
            </a:r>
            <a:r>
              <a:rPr lang="ko-KR" altLang="en-US" sz="1000" dirty="0" smtClean="0">
                <a:latin typeface="+mn-ea"/>
              </a:rPr>
              <a:t>시험지 생성 시 호출되는 </a:t>
            </a:r>
            <a:r>
              <a:rPr lang="en-US" altLang="ko-KR" sz="1000" dirty="0" smtClean="0">
                <a:latin typeface="+mn-ea"/>
              </a:rPr>
              <a:t>API</a:t>
            </a:r>
          </a:p>
          <a:p>
            <a:pPr>
              <a:lnSpc>
                <a:spcPts val="1500"/>
              </a:lnSpc>
            </a:pPr>
            <a:r>
              <a:rPr lang="ko-KR" altLang="en-US" sz="1000" b="1" dirty="0" smtClean="0">
                <a:latin typeface="+mn-ea"/>
              </a:rPr>
              <a:t>⑧</a:t>
            </a:r>
            <a:r>
              <a:rPr lang="en-US" altLang="ko-KR" sz="1000" b="1" dirty="0" smtClean="0">
                <a:latin typeface="+mn-ea"/>
              </a:rPr>
              <a:t> 1View Module</a:t>
            </a:r>
            <a:endParaRPr lang="en-US" altLang="ko-KR" sz="1000" b="1" dirty="0">
              <a:latin typeface="+mn-ea"/>
            </a:endParaRPr>
          </a:p>
          <a:p>
            <a:pPr marL="171450" indent="-171450">
              <a:lnSpc>
                <a:spcPts val="1500"/>
              </a:lnSpc>
              <a:buFontTx/>
              <a:buChar char="-"/>
            </a:pPr>
            <a:r>
              <a:rPr lang="en-US" altLang="ko-KR" sz="1000" dirty="0">
                <a:latin typeface="+mn-ea"/>
              </a:rPr>
              <a:t>1view </a:t>
            </a:r>
            <a:r>
              <a:rPr lang="ko-KR" altLang="en-US" sz="1000" dirty="0" smtClean="0">
                <a:latin typeface="+mn-ea"/>
              </a:rPr>
              <a:t>관련 </a:t>
            </a:r>
            <a:r>
              <a:rPr lang="en-US" altLang="ko-KR" sz="1000" dirty="0" smtClean="0">
                <a:latin typeface="+mn-ea"/>
              </a:rPr>
              <a:t>API </a:t>
            </a:r>
            <a:r>
              <a:rPr lang="ko-KR" altLang="en-US" sz="1000" dirty="0" smtClean="0">
                <a:latin typeface="+mn-ea"/>
              </a:rPr>
              <a:t>인스턴스</a:t>
            </a:r>
            <a:endParaRPr lang="en-US" altLang="ko-KR" sz="1000" dirty="0">
              <a:latin typeface="+mn-ea"/>
            </a:endParaRPr>
          </a:p>
          <a:p>
            <a:pPr>
              <a:lnSpc>
                <a:spcPts val="1500"/>
              </a:lnSpc>
            </a:pPr>
            <a:r>
              <a:rPr lang="ko-KR" altLang="en-US" sz="1000" b="1" dirty="0" smtClean="0">
                <a:latin typeface="+mn-ea"/>
              </a:rPr>
              <a:t>⑨ </a:t>
            </a:r>
            <a:r>
              <a:rPr lang="en-US" altLang="ko-KR" sz="1000" b="1" dirty="0" smtClean="0">
                <a:latin typeface="+mn-ea"/>
              </a:rPr>
              <a:t>2View</a:t>
            </a:r>
            <a:r>
              <a:rPr lang="en-US" altLang="ko-KR" sz="1000" b="1" dirty="0">
                <a:latin typeface="+mn-ea"/>
              </a:rPr>
              <a:t> </a:t>
            </a:r>
            <a:r>
              <a:rPr lang="en-US" altLang="ko-KR" sz="1000" b="1" dirty="0" smtClean="0">
                <a:latin typeface="+mn-ea"/>
              </a:rPr>
              <a:t>Module</a:t>
            </a:r>
            <a:endParaRPr lang="en-US" altLang="ko-KR" sz="1000" b="1" dirty="0">
              <a:latin typeface="+mn-ea"/>
            </a:endParaRPr>
          </a:p>
          <a:p>
            <a:pPr marL="171450" indent="-171450">
              <a:lnSpc>
                <a:spcPts val="1500"/>
              </a:lnSpc>
              <a:buFontTx/>
              <a:buChar char="-"/>
            </a:pPr>
            <a:r>
              <a:rPr lang="en-US" altLang="ko-KR" sz="1000" dirty="0" smtClean="0">
                <a:latin typeface="+mn-ea"/>
              </a:rPr>
              <a:t>2View </a:t>
            </a:r>
            <a:r>
              <a:rPr lang="ko-KR" altLang="en-US" sz="1000" dirty="0" smtClean="0">
                <a:latin typeface="+mn-ea"/>
              </a:rPr>
              <a:t>관련 </a:t>
            </a:r>
            <a:r>
              <a:rPr lang="en-US" altLang="ko-KR" sz="1000" dirty="0" smtClean="0">
                <a:latin typeface="+mn-ea"/>
              </a:rPr>
              <a:t>API </a:t>
            </a:r>
            <a:r>
              <a:rPr lang="ko-KR" altLang="en-US" sz="1000" dirty="0" smtClean="0">
                <a:latin typeface="+mn-ea"/>
              </a:rPr>
              <a:t>인스턴스</a:t>
            </a:r>
            <a:endParaRPr lang="en-US" altLang="ko-KR" sz="1000" dirty="0" smtClean="0">
              <a:latin typeface="+mn-ea"/>
            </a:endParaRPr>
          </a:p>
          <a:p>
            <a:pPr>
              <a:lnSpc>
                <a:spcPts val="1500"/>
              </a:lnSpc>
            </a:pPr>
            <a:r>
              <a:rPr lang="ko-KR" altLang="en-US" sz="1000" b="1" dirty="0">
                <a:latin typeface="+mn-ea"/>
              </a:rPr>
              <a:t>⑧</a:t>
            </a:r>
            <a:r>
              <a:rPr lang="en-US" altLang="ko-KR" sz="1000" b="1" dirty="0">
                <a:latin typeface="+mn-ea"/>
              </a:rPr>
              <a:t> </a:t>
            </a:r>
            <a:r>
              <a:rPr lang="en-US" altLang="ko-KR" sz="1000" b="1" dirty="0" smtClean="0">
                <a:latin typeface="+mn-ea"/>
              </a:rPr>
              <a:t>P/T</a:t>
            </a:r>
            <a:r>
              <a:rPr lang="en-US" altLang="ko-KR" sz="1000" b="1" dirty="0">
                <a:latin typeface="+mn-ea"/>
              </a:rPr>
              <a:t> </a:t>
            </a:r>
            <a:r>
              <a:rPr lang="en-US" altLang="ko-KR" sz="1000" b="1" dirty="0" smtClean="0">
                <a:latin typeface="+mn-ea"/>
              </a:rPr>
              <a:t>Module</a:t>
            </a:r>
            <a:endParaRPr lang="en-US" altLang="ko-KR" sz="1000" b="1" dirty="0">
              <a:latin typeface="+mn-ea"/>
            </a:endParaRPr>
          </a:p>
          <a:p>
            <a:pPr marL="171450" indent="-171450">
              <a:lnSpc>
                <a:spcPts val="1500"/>
              </a:lnSpc>
              <a:buFontTx/>
              <a:buChar char="-"/>
            </a:pPr>
            <a:r>
              <a:rPr lang="en-US" altLang="ko-KR" sz="1000" dirty="0" smtClean="0">
                <a:latin typeface="+mn-ea"/>
              </a:rPr>
              <a:t>P/T </a:t>
            </a:r>
            <a:r>
              <a:rPr lang="ko-KR" altLang="en-US" sz="1000" dirty="0" smtClean="0">
                <a:latin typeface="+mn-ea"/>
              </a:rPr>
              <a:t>관련 </a:t>
            </a:r>
            <a:r>
              <a:rPr lang="en-US" altLang="ko-KR" sz="1000" dirty="0" smtClean="0">
                <a:latin typeface="+mn-ea"/>
              </a:rPr>
              <a:t>API </a:t>
            </a:r>
            <a:r>
              <a:rPr lang="ko-KR" altLang="en-US" sz="1000" dirty="0" smtClean="0">
                <a:latin typeface="+mn-ea"/>
              </a:rPr>
              <a:t>인스턴스</a:t>
            </a:r>
            <a:endParaRPr lang="en-US" altLang="ko-KR" sz="1000" dirty="0">
              <a:latin typeface="+mn-ea"/>
            </a:endParaRPr>
          </a:p>
          <a:p>
            <a:pPr>
              <a:lnSpc>
                <a:spcPts val="1500"/>
              </a:lnSpc>
            </a:pPr>
            <a:r>
              <a:rPr lang="ko-KR" altLang="en-US" sz="1000" b="1" dirty="0">
                <a:latin typeface="+mn-ea"/>
              </a:rPr>
              <a:t>⑨ </a:t>
            </a:r>
            <a:r>
              <a:rPr lang="ko-KR" altLang="en-US" sz="1000" b="1" dirty="0" err="1" smtClean="0">
                <a:latin typeface="+mn-ea"/>
              </a:rPr>
              <a:t>문항마법사</a:t>
            </a:r>
            <a:r>
              <a:rPr lang="en-US" altLang="ko-KR" sz="1000" b="1" dirty="0" smtClean="0">
                <a:latin typeface="+mn-ea"/>
              </a:rPr>
              <a:t> </a:t>
            </a:r>
            <a:r>
              <a:rPr lang="en-US" altLang="ko-KR" sz="1000" b="1" dirty="0">
                <a:latin typeface="+mn-ea"/>
              </a:rPr>
              <a:t>Module</a:t>
            </a:r>
          </a:p>
          <a:p>
            <a:pPr marL="171450" indent="-171450">
              <a:lnSpc>
                <a:spcPts val="1500"/>
              </a:lnSpc>
              <a:buFontTx/>
              <a:buChar char="-"/>
            </a:pPr>
            <a:r>
              <a:rPr lang="ko-KR" altLang="en-US" sz="1000" dirty="0" err="1" smtClean="0">
                <a:latin typeface="+mn-ea"/>
              </a:rPr>
              <a:t>문항마법사</a:t>
            </a:r>
            <a:r>
              <a:rPr lang="en-US" altLang="ko-KR" sz="1000" dirty="0" smtClean="0">
                <a:latin typeface="+mn-ea"/>
              </a:rPr>
              <a:t> </a:t>
            </a:r>
            <a:r>
              <a:rPr lang="ko-KR" altLang="en-US" sz="1000" dirty="0">
                <a:latin typeface="+mn-ea"/>
              </a:rPr>
              <a:t>관련 </a:t>
            </a:r>
            <a:r>
              <a:rPr lang="en-US" altLang="ko-KR" sz="1000" dirty="0">
                <a:latin typeface="+mn-ea"/>
              </a:rPr>
              <a:t>API </a:t>
            </a:r>
            <a:r>
              <a:rPr lang="ko-KR" altLang="en-US" sz="1000" dirty="0" smtClean="0">
                <a:latin typeface="+mn-ea"/>
              </a:rPr>
              <a:t>인스턴스</a:t>
            </a:r>
            <a:endParaRPr lang="en-US" altLang="ko-KR" sz="1000" dirty="0">
              <a:latin typeface="+mn-ea"/>
            </a:endParaRPr>
          </a:p>
        </p:txBody>
      </p:sp>
      <p:grpSp>
        <p:nvGrpSpPr>
          <p:cNvPr id="150" name="그룹 149"/>
          <p:cNvGrpSpPr/>
          <p:nvPr/>
        </p:nvGrpSpPr>
        <p:grpSpPr>
          <a:xfrm>
            <a:off x="240922" y="3544596"/>
            <a:ext cx="9432000" cy="404936"/>
            <a:chOff x="240922" y="3632143"/>
            <a:chExt cx="9432000" cy="404936"/>
          </a:xfrm>
        </p:grpSpPr>
        <p:cxnSp>
          <p:nvCxnSpPr>
            <p:cNvPr id="151" name="직선 연결선 150"/>
            <p:cNvCxnSpPr/>
            <p:nvPr/>
          </p:nvCxnSpPr>
          <p:spPr>
            <a:xfrm>
              <a:off x="240922" y="4037079"/>
              <a:ext cx="9432000" cy="0"/>
            </a:xfrm>
            <a:prstGeom prst="line">
              <a:avLst/>
            </a:prstGeom>
            <a:ln w="1270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/>
            <p:cNvSpPr txBox="1"/>
            <p:nvPr/>
          </p:nvSpPr>
          <p:spPr>
            <a:xfrm>
              <a:off x="300387" y="3632143"/>
              <a:ext cx="51665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accent1">
                      <a:lumMod val="50000"/>
                    </a:schemeClr>
                  </a:solidFill>
                </a:rPr>
                <a:t>API Discovery </a:t>
              </a:r>
              <a:r>
                <a:rPr lang="en-US" altLang="ko-KR" dirty="0" smtClean="0">
                  <a:solidFill>
                    <a:schemeClr val="accent1">
                      <a:lumMod val="50000"/>
                    </a:schemeClr>
                  </a:solidFill>
                </a:rPr>
                <a:t>instance </a:t>
              </a:r>
              <a:r>
                <a:rPr lang="en-US" altLang="ko-KR" dirty="0">
                  <a:solidFill>
                    <a:schemeClr val="accent1">
                      <a:lumMod val="50000"/>
                    </a:schemeClr>
                  </a:solidFill>
                </a:rPr>
                <a:t>group – </a:t>
              </a:r>
              <a:r>
                <a:rPr lang="ko-KR" altLang="en-US" dirty="0">
                  <a:solidFill>
                    <a:schemeClr val="accent1">
                      <a:lumMod val="50000"/>
                    </a:schemeClr>
                  </a:solidFill>
                </a:rPr>
                <a:t>프로세스 중심</a:t>
              </a: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419270" y="4045815"/>
            <a:ext cx="1836000" cy="2263600"/>
            <a:chOff x="419270" y="4045815"/>
            <a:chExt cx="1836000" cy="2263600"/>
          </a:xfrm>
        </p:grpSpPr>
        <p:sp>
          <p:nvSpPr>
            <p:cNvPr id="87" name="모서리가 둥근 직사각형 86"/>
            <p:cNvSpPr/>
            <p:nvPr/>
          </p:nvSpPr>
          <p:spPr>
            <a:xfrm>
              <a:off x="419270" y="4174086"/>
              <a:ext cx="1836000" cy="2135329"/>
            </a:xfrm>
            <a:prstGeom prst="roundRect">
              <a:avLst>
                <a:gd name="adj" fmla="val 4579"/>
              </a:avLst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67069" y="4045815"/>
              <a:ext cx="96854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⑧ </a:t>
              </a:r>
              <a:r>
                <a:rPr lang="en-US" altLang="ko-KR" sz="1200" dirty="0" smtClean="0"/>
                <a:t>1View</a:t>
              </a:r>
            </a:p>
          </p:txBody>
        </p:sp>
        <p:sp>
          <p:nvSpPr>
            <p:cNvPr id="89" name="모서리가 둥근 직사각형 88"/>
            <p:cNvSpPr/>
            <p:nvPr/>
          </p:nvSpPr>
          <p:spPr>
            <a:xfrm>
              <a:off x="580760" y="4372724"/>
              <a:ext cx="1510682" cy="293276"/>
            </a:xfrm>
            <a:prstGeom prst="roundRect">
              <a:avLst>
                <a:gd name="adj" fmla="val 457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학생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API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모서리가 둥근 직사각형 90"/>
            <p:cNvSpPr/>
            <p:nvPr/>
          </p:nvSpPr>
          <p:spPr>
            <a:xfrm>
              <a:off x="580760" y="4749650"/>
              <a:ext cx="1510682" cy="293276"/>
            </a:xfrm>
            <a:prstGeom prst="roundRect">
              <a:avLst>
                <a:gd name="adj" fmla="val 457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커리큘럼</a:t>
              </a:r>
              <a:r>
                <a:rPr lang="en-US" altLang="ko-KR" sz="1200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API</a:t>
              </a:r>
            </a:p>
          </p:txBody>
        </p:sp>
        <p:sp>
          <p:nvSpPr>
            <p:cNvPr id="105" name="모서리가 둥근 직사각형 104"/>
            <p:cNvSpPr/>
            <p:nvPr/>
          </p:nvSpPr>
          <p:spPr>
            <a:xfrm>
              <a:off x="580760" y="5490498"/>
              <a:ext cx="1510682" cy="293276"/>
            </a:xfrm>
            <a:prstGeom prst="roundRect">
              <a:avLst>
                <a:gd name="adj" fmla="val 457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학습 관련 </a:t>
              </a:r>
              <a:r>
                <a:rPr lang="en-US" altLang="ko-KR" sz="1200" dirty="0">
                  <a:solidFill>
                    <a:schemeClr val="tx1"/>
                  </a:solidFill>
                </a:rPr>
                <a:t>API</a:t>
              </a:r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580760" y="5113572"/>
              <a:ext cx="1510682" cy="293276"/>
            </a:xfrm>
            <a:prstGeom prst="roundRect">
              <a:avLst>
                <a:gd name="adj" fmla="val 457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상품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API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70" name="모서리가 둥근 직사각형 69"/>
            <p:cNvSpPr/>
            <p:nvPr/>
          </p:nvSpPr>
          <p:spPr>
            <a:xfrm>
              <a:off x="580760" y="5867424"/>
              <a:ext cx="1510682" cy="293276"/>
            </a:xfrm>
            <a:prstGeom prst="roundRect">
              <a:avLst>
                <a:gd name="adj" fmla="val 457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결과 저장 </a:t>
              </a:r>
              <a:r>
                <a:rPr lang="en-US" altLang="ko-KR" sz="1200" dirty="0">
                  <a:solidFill>
                    <a:schemeClr val="tx1"/>
                  </a:solidFill>
                </a:rPr>
                <a:t>API</a:t>
              </a: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2477059" y="4045815"/>
            <a:ext cx="2893548" cy="2263600"/>
            <a:chOff x="2609308" y="4045815"/>
            <a:chExt cx="2893548" cy="2263600"/>
          </a:xfrm>
        </p:grpSpPr>
        <p:sp>
          <p:nvSpPr>
            <p:cNvPr id="74" name="모서리가 둥근 직사각형 73"/>
            <p:cNvSpPr/>
            <p:nvPr/>
          </p:nvSpPr>
          <p:spPr>
            <a:xfrm>
              <a:off x="2609308" y="4174086"/>
              <a:ext cx="2893548" cy="2135329"/>
            </a:xfrm>
            <a:prstGeom prst="roundRect">
              <a:avLst>
                <a:gd name="adj" fmla="val 4579"/>
              </a:avLst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572673" y="4045815"/>
              <a:ext cx="96854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⑧ </a:t>
              </a:r>
              <a:r>
                <a:rPr lang="en-US" altLang="ko-KR" sz="1200" dirty="0"/>
                <a:t>2</a:t>
              </a:r>
              <a:r>
                <a:rPr lang="en-US" altLang="ko-KR" sz="1200" dirty="0" smtClean="0"/>
                <a:t>View</a:t>
              </a:r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2765700" y="4372724"/>
              <a:ext cx="1248497" cy="293276"/>
            </a:xfrm>
            <a:prstGeom prst="roundRect">
              <a:avLst>
                <a:gd name="adj" fmla="val 457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학생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API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모서리가 둥근 직사각형 76"/>
            <p:cNvSpPr/>
            <p:nvPr/>
          </p:nvSpPr>
          <p:spPr>
            <a:xfrm>
              <a:off x="4105124" y="4871934"/>
              <a:ext cx="1248497" cy="293276"/>
            </a:xfrm>
            <a:prstGeom prst="roundRect">
              <a:avLst>
                <a:gd name="adj" fmla="val 457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커리큘럼</a:t>
              </a:r>
              <a:r>
                <a:rPr lang="en-US" altLang="ko-KR" sz="1200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API</a:t>
              </a:r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4105124" y="5371144"/>
              <a:ext cx="1248497" cy="293276"/>
            </a:xfrm>
            <a:prstGeom prst="roundRect">
              <a:avLst>
                <a:gd name="adj" fmla="val 457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학습 관련 </a:t>
              </a:r>
              <a:r>
                <a:rPr lang="en-US" altLang="ko-KR" sz="1200" dirty="0">
                  <a:solidFill>
                    <a:schemeClr val="tx1"/>
                  </a:solidFill>
                </a:rPr>
                <a:t>API</a:t>
              </a:r>
            </a:p>
          </p:txBody>
        </p:sp>
        <p:sp>
          <p:nvSpPr>
            <p:cNvPr id="79" name="모서리가 둥근 직사각형 78"/>
            <p:cNvSpPr/>
            <p:nvPr/>
          </p:nvSpPr>
          <p:spPr>
            <a:xfrm>
              <a:off x="2765700" y="4871934"/>
              <a:ext cx="1248497" cy="293276"/>
            </a:xfrm>
            <a:prstGeom prst="roundRect">
              <a:avLst>
                <a:gd name="adj" fmla="val 457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클래스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API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80" name="모서리가 둥근 직사각형 79"/>
            <p:cNvSpPr/>
            <p:nvPr/>
          </p:nvSpPr>
          <p:spPr>
            <a:xfrm>
              <a:off x="2765700" y="5870355"/>
              <a:ext cx="1248497" cy="293276"/>
            </a:xfrm>
            <a:prstGeom prst="roundRect">
              <a:avLst>
                <a:gd name="adj" fmla="val 457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결과 저장 </a:t>
              </a:r>
              <a:r>
                <a:rPr lang="en-US" altLang="ko-KR" sz="1200" dirty="0">
                  <a:solidFill>
                    <a:schemeClr val="tx1"/>
                  </a:solidFill>
                </a:rPr>
                <a:t>API</a:t>
              </a:r>
            </a:p>
          </p:txBody>
        </p:sp>
        <p:sp>
          <p:nvSpPr>
            <p:cNvPr id="85" name="모서리가 둥근 직사각형 84"/>
            <p:cNvSpPr/>
            <p:nvPr/>
          </p:nvSpPr>
          <p:spPr>
            <a:xfrm>
              <a:off x="4105124" y="4372724"/>
              <a:ext cx="1248497" cy="293276"/>
            </a:xfrm>
            <a:prstGeom prst="roundRect">
              <a:avLst>
                <a:gd name="adj" fmla="val 457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교사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API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86" name="모서리가 둥근 직사각형 85"/>
            <p:cNvSpPr/>
            <p:nvPr/>
          </p:nvSpPr>
          <p:spPr>
            <a:xfrm>
              <a:off x="2765700" y="5371144"/>
              <a:ext cx="1248497" cy="293276"/>
            </a:xfrm>
            <a:prstGeom prst="roundRect">
              <a:avLst>
                <a:gd name="adj" fmla="val 457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상품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API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5592396" y="4047705"/>
            <a:ext cx="1836000" cy="2261710"/>
            <a:chOff x="5703435" y="4047705"/>
            <a:chExt cx="1768437" cy="2261710"/>
          </a:xfrm>
        </p:grpSpPr>
        <p:sp>
          <p:nvSpPr>
            <p:cNvPr id="136" name="모서리가 둥근 직사각형 135"/>
            <p:cNvSpPr/>
            <p:nvPr/>
          </p:nvSpPr>
          <p:spPr>
            <a:xfrm>
              <a:off x="5703435" y="4175974"/>
              <a:ext cx="1768437" cy="2133441"/>
            </a:xfrm>
            <a:prstGeom prst="roundRect">
              <a:avLst>
                <a:gd name="adj" fmla="val 4579"/>
              </a:avLst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6213616" y="4047705"/>
              <a:ext cx="78049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⑩ </a:t>
              </a:r>
              <a:r>
                <a:rPr lang="en-US" altLang="ko-KR" sz="1200" dirty="0" smtClean="0"/>
                <a:t>P/T</a:t>
              </a:r>
              <a:endParaRPr lang="en-US" altLang="ko-KR" sz="1200" dirty="0"/>
            </a:p>
          </p:txBody>
        </p:sp>
        <p:sp>
          <p:nvSpPr>
            <p:cNvPr id="138" name="모서리가 둥근 직사각형 137"/>
            <p:cNvSpPr/>
            <p:nvPr/>
          </p:nvSpPr>
          <p:spPr>
            <a:xfrm>
              <a:off x="5889557" y="4374614"/>
              <a:ext cx="1404384" cy="293276"/>
            </a:xfrm>
            <a:prstGeom prst="roundRect">
              <a:avLst>
                <a:gd name="adj" fmla="val 457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학생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API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139" name="모서리가 둥근 직사각형 138"/>
            <p:cNvSpPr/>
            <p:nvPr/>
          </p:nvSpPr>
          <p:spPr>
            <a:xfrm>
              <a:off x="5889557" y="5371774"/>
              <a:ext cx="1404384" cy="293276"/>
            </a:xfrm>
            <a:prstGeom prst="roundRect">
              <a:avLst>
                <a:gd name="adj" fmla="val 457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PT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학습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API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92" name="모서리가 둥근 직사각형 91"/>
            <p:cNvSpPr/>
            <p:nvPr/>
          </p:nvSpPr>
          <p:spPr>
            <a:xfrm>
              <a:off x="5889557" y="4873194"/>
              <a:ext cx="1404384" cy="293276"/>
            </a:xfrm>
            <a:prstGeom prst="roundRect">
              <a:avLst>
                <a:gd name="adj" fmla="val 457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PT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상품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API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모서리가 둥근 직사각형 92"/>
            <p:cNvSpPr/>
            <p:nvPr/>
          </p:nvSpPr>
          <p:spPr>
            <a:xfrm>
              <a:off x="5889557" y="5870355"/>
              <a:ext cx="1404384" cy="293276"/>
            </a:xfrm>
            <a:prstGeom prst="roundRect">
              <a:avLst>
                <a:gd name="adj" fmla="val 457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결과 저장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API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7650186" y="4046347"/>
            <a:ext cx="1836000" cy="2263068"/>
            <a:chOff x="7090910" y="4034665"/>
            <a:chExt cx="1813737" cy="2263068"/>
          </a:xfrm>
        </p:grpSpPr>
        <p:sp>
          <p:nvSpPr>
            <p:cNvPr id="143" name="모서리가 둥근 직사각형 142"/>
            <p:cNvSpPr/>
            <p:nvPr/>
          </p:nvSpPr>
          <p:spPr>
            <a:xfrm>
              <a:off x="7090910" y="4162933"/>
              <a:ext cx="1813737" cy="2134800"/>
            </a:xfrm>
            <a:prstGeom prst="roundRect">
              <a:avLst>
                <a:gd name="adj" fmla="val 4579"/>
              </a:avLst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7264153" y="4034665"/>
              <a:ext cx="146506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⑪ </a:t>
              </a:r>
              <a:r>
                <a:rPr lang="ko-KR" altLang="en-US" sz="1200" dirty="0" err="1" smtClean="0"/>
                <a:t>문항마법사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API</a:t>
              </a:r>
              <a:endParaRPr lang="en-US" altLang="ko-KR" sz="1200" dirty="0"/>
            </a:p>
          </p:txBody>
        </p:sp>
        <p:sp>
          <p:nvSpPr>
            <p:cNvPr id="145" name="모서리가 둥근 직사각형 144"/>
            <p:cNvSpPr/>
            <p:nvPr/>
          </p:nvSpPr>
          <p:spPr>
            <a:xfrm>
              <a:off x="7235195" y="5493487"/>
              <a:ext cx="720000" cy="293276"/>
            </a:xfrm>
            <a:prstGeom prst="roundRect">
              <a:avLst>
                <a:gd name="adj" fmla="val 457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게임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147" name="모서리가 둥근 직사각형 146"/>
            <p:cNvSpPr/>
            <p:nvPr/>
          </p:nvSpPr>
          <p:spPr>
            <a:xfrm>
              <a:off x="8051814" y="5493487"/>
              <a:ext cx="720000" cy="293276"/>
            </a:xfrm>
            <a:prstGeom prst="roundRect">
              <a:avLst>
                <a:gd name="adj" fmla="val 457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POD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148" name="모서리가 둥근 직사각형 147"/>
            <p:cNvSpPr/>
            <p:nvPr/>
          </p:nvSpPr>
          <p:spPr>
            <a:xfrm>
              <a:off x="7235194" y="5867424"/>
              <a:ext cx="1537200" cy="293276"/>
            </a:xfrm>
            <a:prstGeom prst="roundRect">
              <a:avLst>
                <a:gd name="adj" fmla="val 457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평가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&amp;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온라인테스트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7235195" y="4371682"/>
              <a:ext cx="1537200" cy="293276"/>
            </a:xfrm>
            <a:prstGeom prst="roundRect">
              <a:avLst>
                <a:gd name="adj" fmla="val 457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학생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API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96" name="모서리가 둥근 직사각형 95"/>
            <p:cNvSpPr/>
            <p:nvPr/>
          </p:nvSpPr>
          <p:spPr>
            <a:xfrm>
              <a:off x="7235195" y="4745617"/>
              <a:ext cx="1537200" cy="293276"/>
            </a:xfrm>
            <a:prstGeom prst="roundRect">
              <a:avLst>
                <a:gd name="adj" fmla="val 457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>
                  <a:solidFill>
                    <a:schemeClr val="tx1"/>
                  </a:solidFill>
                </a:rPr>
                <a:t>문항세트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API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100" name="모서리가 둥근 직사각형 99"/>
            <p:cNvSpPr/>
            <p:nvPr/>
          </p:nvSpPr>
          <p:spPr>
            <a:xfrm>
              <a:off x="7235195" y="5119552"/>
              <a:ext cx="1537200" cy="293276"/>
            </a:xfrm>
            <a:prstGeom prst="roundRect">
              <a:avLst>
                <a:gd name="adj" fmla="val 457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결과 저장 </a:t>
              </a:r>
              <a:r>
                <a:rPr lang="en-US" altLang="ko-KR" sz="1200" dirty="0">
                  <a:solidFill>
                    <a:schemeClr val="tx1"/>
                  </a:solidFill>
                </a:rPr>
                <a:t>API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166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2-6. </a:t>
            </a:r>
            <a:r>
              <a:rPr lang="en-US" altLang="ko-KR" dirty="0" err="1"/>
              <a:t>msa</a:t>
            </a:r>
            <a:r>
              <a:rPr lang="en-US" altLang="ko-KR" dirty="0"/>
              <a:t> instance</a:t>
            </a:r>
            <a:r>
              <a:rPr lang="ko-KR" altLang="en-US" dirty="0"/>
              <a:t> 설계 </a:t>
            </a:r>
            <a:r>
              <a:rPr lang="en-US" altLang="ko-KR" dirty="0" smtClean="0"/>
              <a:t>– instance </a:t>
            </a:r>
            <a:r>
              <a:rPr lang="ko-KR" altLang="en-US" dirty="0" smtClean="0"/>
              <a:t>간 통신 구조</a:t>
            </a:r>
            <a:endParaRPr lang="ko-KR" altLang="en-US" dirty="0"/>
          </a:p>
        </p:txBody>
      </p:sp>
      <p:cxnSp>
        <p:nvCxnSpPr>
          <p:cNvPr id="40" name="직선 연결선 39"/>
          <p:cNvCxnSpPr/>
          <p:nvPr/>
        </p:nvCxnSpPr>
        <p:spPr>
          <a:xfrm>
            <a:off x="356595" y="1056019"/>
            <a:ext cx="9360000" cy="0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72391" y="638084"/>
            <a:ext cx="133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LMS Client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914200" y="638084"/>
            <a:ext cx="121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API Client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172703" y="638084"/>
            <a:ext cx="1774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Discovery API</a:t>
            </a:r>
            <a:endParaRPr lang="ko-KR" altLang="en-US" dirty="0"/>
          </a:p>
        </p:txBody>
      </p:sp>
      <p:grpSp>
        <p:nvGrpSpPr>
          <p:cNvPr id="126" name="그룹 125"/>
          <p:cNvGrpSpPr/>
          <p:nvPr/>
        </p:nvGrpSpPr>
        <p:grpSpPr>
          <a:xfrm>
            <a:off x="5184071" y="1985396"/>
            <a:ext cx="1605839" cy="3253588"/>
            <a:chOff x="5184071" y="1985396"/>
            <a:chExt cx="1605839" cy="3253588"/>
          </a:xfrm>
        </p:grpSpPr>
        <p:sp>
          <p:nvSpPr>
            <p:cNvPr id="29" name="모서리가 둥근 직사각형 28"/>
            <p:cNvSpPr/>
            <p:nvPr/>
          </p:nvSpPr>
          <p:spPr>
            <a:xfrm>
              <a:off x="5360718" y="2341275"/>
              <a:ext cx="1265386" cy="524918"/>
            </a:xfrm>
            <a:prstGeom prst="roundRect">
              <a:avLst>
                <a:gd name="adj" fmla="val 457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API Discovery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1View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5360718" y="3804977"/>
              <a:ext cx="1265386" cy="524918"/>
            </a:xfrm>
            <a:prstGeom prst="roundRect">
              <a:avLst>
                <a:gd name="adj" fmla="val 457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API Discovery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P/T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5360718" y="3073126"/>
              <a:ext cx="1265386" cy="524918"/>
            </a:xfrm>
            <a:prstGeom prst="roundRect">
              <a:avLst>
                <a:gd name="adj" fmla="val 457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API Discovery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2View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5360718" y="4536827"/>
              <a:ext cx="1265386" cy="524918"/>
            </a:xfrm>
            <a:prstGeom prst="roundRect">
              <a:avLst>
                <a:gd name="adj" fmla="val 457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API Discovery</a:t>
              </a:r>
            </a:p>
            <a:p>
              <a:pPr algn="ctr"/>
              <a:r>
                <a:rPr lang="ko-KR" altLang="en-US" sz="1200" dirty="0" err="1" smtClean="0">
                  <a:solidFill>
                    <a:schemeClr val="tx1"/>
                  </a:solidFill>
                </a:rPr>
                <a:t>문항마법사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5184071" y="2120630"/>
              <a:ext cx="1605839" cy="3118354"/>
            </a:xfrm>
            <a:prstGeom prst="roundRect">
              <a:avLst>
                <a:gd name="adj" fmla="val 4579"/>
              </a:avLst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419539" y="1985396"/>
              <a:ext cx="115792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API Discovery</a:t>
              </a:r>
              <a:endParaRPr lang="en-US" altLang="ko-KR" sz="1200" dirty="0"/>
            </a:p>
          </p:txBody>
        </p:sp>
      </p:grpSp>
      <p:sp>
        <p:nvSpPr>
          <p:cNvPr id="17" name="모서리가 둥근 직사각형 16"/>
          <p:cNvSpPr/>
          <p:nvPr/>
        </p:nvSpPr>
        <p:spPr>
          <a:xfrm>
            <a:off x="3490878" y="3186132"/>
            <a:ext cx="1265386" cy="477198"/>
          </a:xfrm>
          <a:prstGeom prst="roundRect">
            <a:avLst>
              <a:gd name="adj" fmla="val 457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LMS </a:t>
            </a:r>
            <a:r>
              <a:rPr lang="en-US" altLang="ko-KR" sz="1200" dirty="0" smtClean="0">
                <a:solidFill>
                  <a:schemeClr val="tx1"/>
                </a:solidFill>
              </a:rPr>
              <a:t>Discovery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Main Instance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490878" y="3783651"/>
            <a:ext cx="1265386" cy="477198"/>
          </a:xfrm>
          <a:prstGeom prst="roundRect">
            <a:avLst>
              <a:gd name="adj" fmla="val 457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LMS </a:t>
            </a:r>
            <a:r>
              <a:rPr lang="en-US" altLang="ko-KR" sz="1200" dirty="0" smtClean="0">
                <a:solidFill>
                  <a:schemeClr val="tx1"/>
                </a:solidFill>
              </a:rPr>
              <a:t>Discovery</a:t>
            </a: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주문</a:t>
            </a:r>
            <a:r>
              <a:rPr lang="en-US" altLang="ko-KR" sz="1200" dirty="0" smtClean="0">
                <a:solidFill>
                  <a:schemeClr val="tx1"/>
                </a:solidFill>
              </a:rPr>
              <a:t> Instance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325417" y="3025299"/>
            <a:ext cx="1605839" cy="2213684"/>
          </a:xfrm>
          <a:prstGeom prst="roundRect">
            <a:avLst>
              <a:gd name="adj" fmla="val 4579"/>
            </a:avLst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6" name="TextBox 45"/>
          <p:cNvSpPr txBox="1"/>
          <p:nvPr/>
        </p:nvSpPr>
        <p:spPr>
          <a:xfrm>
            <a:off x="3496819" y="2892959"/>
            <a:ext cx="126551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LMS Discovery</a:t>
            </a:r>
            <a:endParaRPr lang="en-US" altLang="ko-KR" sz="12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500188" y="1378239"/>
            <a:ext cx="1265386" cy="477198"/>
          </a:xfrm>
          <a:prstGeom prst="roundRect">
            <a:avLst>
              <a:gd name="adj" fmla="val 457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LMS </a:t>
            </a:r>
            <a:r>
              <a:rPr lang="en-US" altLang="ko-KR" sz="1200" dirty="0" smtClean="0">
                <a:solidFill>
                  <a:schemeClr val="tx1"/>
                </a:solidFill>
              </a:rPr>
              <a:t>Discovery</a:t>
            </a: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통계</a:t>
            </a:r>
            <a:r>
              <a:rPr lang="en-US" altLang="ko-KR" sz="1200" dirty="0" smtClean="0">
                <a:solidFill>
                  <a:schemeClr val="tx1"/>
                </a:solidFill>
              </a:rPr>
              <a:t> Instance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3329961" y="1210484"/>
            <a:ext cx="1605839" cy="1628721"/>
          </a:xfrm>
          <a:prstGeom prst="roundRect">
            <a:avLst>
              <a:gd name="adj" fmla="val 4579"/>
            </a:avLst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7" name="TextBox 46"/>
          <p:cNvSpPr txBox="1"/>
          <p:nvPr/>
        </p:nvSpPr>
        <p:spPr>
          <a:xfrm>
            <a:off x="3524732" y="1077424"/>
            <a:ext cx="120193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LMS Discovery</a:t>
            </a:r>
            <a:endParaRPr lang="en-US" altLang="ko-KR" sz="1200" dirty="0"/>
          </a:p>
        </p:txBody>
      </p:sp>
      <p:cxnSp>
        <p:nvCxnSpPr>
          <p:cNvPr id="48" name="직선 연결선 47"/>
          <p:cNvCxnSpPr/>
          <p:nvPr/>
        </p:nvCxnSpPr>
        <p:spPr>
          <a:xfrm rot="16200000">
            <a:off x="-134863" y="3576377"/>
            <a:ext cx="5940000" cy="0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rot="16200000">
            <a:off x="4214521" y="3630376"/>
            <a:ext cx="6048000" cy="0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그룹 56"/>
          <p:cNvGrpSpPr/>
          <p:nvPr/>
        </p:nvGrpSpPr>
        <p:grpSpPr>
          <a:xfrm>
            <a:off x="696615" y="1192991"/>
            <a:ext cx="1658415" cy="4045992"/>
            <a:chOff x="696615" y="1926792"/>
            <a:chExt cx="1658415" cy="4045992"/>
          </a:xfrm>
        </p:grpSpPr>
        <p:grpSp>
          <p:nvGrpSpPr>
            <p:cNvPr id="37" name="그룹 36"/>
            <p:cNvGrpSpPr/>
            <p:nvPr/>
          </p:nvGrpSpPr>
          <p:grpSpPr>
            <a:xfrm>
              <a:off x="902214" y="2126908"/>
              <a:ext cx="1265386" cy="3625887"/>
              <a:chOff x="814662" y="2126908"/>
              <a:chExt cx="1265386" cy="3625887"/>
            </a:xfrm>
          </p:grpSpPr>
          <p:sp>
            <p:nvSpPr>
              <p:cNvPr id="13" name="모서리가 둥근 직사각형 12"/>
              <p:cNvSpPr/>
              <p:nvPr/>
            </p:nvSpPr>
            <p:spPr>
              <a:xfrm>
                <a:off x="814662" y="2126908"/>
                <a:ext cx="1265386" cy="635151"/>
              </a:xfrm>
              <a:prstGeom prst="roundRect">
                <a:avLst>
                  <a:gd name="adj" fmla="val 4579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LMS Client</a:t>
                </a:r>
              </a:p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Main </a:t>
                </a:r>
                <a:r>
                  <a:rPr lang="en-US" altLang="ko-KR" sz="1200" dirty="0" err="1" smtClean="0">
                    <a:solidFill>
                      <a:schemeClr val="tx1"/>
                    </a:solidFill>
                  </a:rPr>
                  <a:t>Intstance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모서리가 둥근 직사각형 13"/>
              <p:cNvSpPr/>
              <p:nvPr/>
            </p:nvSpPr>
            <p:spPr>
              <a:xfrm>
                <a:off x="814662" y="3123820"/>
                <a:ext cx="1265386" cy="635151"/>
              </a:xfrm>
              <a:prstGeom prst="roundRect">
                <a:avLst>
                  <a:gd name="adj" fmla="val 4579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LMS Client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200" dirty="0" err="1" smtClean="0">
                    <a:solidFill>
                      <a:schemeClr val="tx1"/>
                    </a:solidFill>
                  </a:rPr>
                  <a:t>원스탑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모서리가 둥근 직사각형 14"/>
              <p:cNvSpPr/>
              <p:nvPr/>
            </p:nvSpPr>
            <p:spPr>
              <a:xfrm>
                <a:off x="814662" y="4120732"/>
                <a:ext cx="1265386" cy="635151"/>
              </a:xfrm>
              <a:prstGeom prst="roundRect">
                <a:avLst>
                  <a:gd name="adj" fmla="val 4579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LMS Client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200" dirty="0" err="1" smtClean="0">
                    <a:solidFill>
                      <a:schemeClr val="tx1"/>
                    </a:solidFill>
                  </a:rPr>
                  <a:t>문항마법사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모서리가 둥근 직사각형 15"/>
              <p:cNvSpPr/>
              <p:nvPr/>
            </p:nvSpPr>
            <p:spPr>
              <a:xfrm>
                <a:off x="814662" y="5117644"/>
                <a:ext cx="1265386" cy="635151"/>
              </a:xfrm>
              <a:prstGeom prst="roundRect">
                <a:avLst>
                  <a:gd name="adj" fmla="val 4579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LMS Client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모바일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1" name="모서리가 둥근 직사각형 50"/>
            <p:cNvSpPr/>
            <p:nvPr/>
          </p:nvSpPr>
          <p:spPr>
            <a:xfrm>
              <a:off x="696615" y="1926792"/>
              <a:ext cx="1658415" cy="4045992"/>
            </a:xfrm>
            <a:prstGeom prst="roundRect">
              <a:avLst>
                <a:gd name="adj" fmla="val 4579"/>
              </a:avLst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cxnSp>
        <p:nvCxnSpPr>
          <p:cNvPr id="60" name="직선 화살표 연결선 59"/>
          <p:cNvCxnSpPr>
            <a:stCxn id="20" idx="1"/>
          </p:cNvCxnSpPr>
          <p:nvPr/>
        </p:nvCxnSpPr>
        <p:spPr>
          <a:xfrm flipH="1" flipV="1">
            <a:off x="2367202" y="1610268"/>
            <a:ext cx="1132986" cy="657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20" idx="3"/>
          </p:cNvCxnSpPr>
          <p:nvPr/>
        </p:nvCxnSpPr>
        <p:spPr>
          <a:xfrm flipV="1">
            <a:off x="4765574" y="1610268"/>
            <a:ext cx="2925279" cy="657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17" idx="1"/>
            <a:endCxn id="13" idx="3"/>
          </p:cNvCxnSpPr>
          <p:nvPr/>
        </p:nvCxnSpPr>
        <p:spPr>
          <a:xfrm flipH="1" flipV="1">
            <a:off x="2167600" y="1710683"/>
            <a:ext cx="1323278" cy="171404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17" idx="1"/>
            <a:endCxn id="14" idx="3"/>
          </p:cNvCxnSpPr>
          <p:nvPr/>
        </p:nvCxnSpPr>
        <p:spPr>
          <a:xfrm flipH="1" flipV="1">
            <a:off x="2167600" y="2707595"/>
            <a:ext cx="1323278" cy="71713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17" idx="1"/>
            <a:endCxn id="15" idx="3"/>
          </p:cNvCxnSpPr>
          <p:nvPr/>
        </p:nvCxnSpPr>
        <p:spPr>
          <a:xfrm flipH="1">
            <a:off x="2167600" y="3424731"/>
            <a:ext cx="1323278" cy="27977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17" idx="1"/>
            <a:endCxn id="16" idx="3"/>
          </p:cNvCxnSpPr>
          <p:nvPr/>
        </p:nvCxnSpPr>
        <p:spPr>
          <a:xfrm flipH="1">
            <a:off x="2167600" y="3424731"/>
            <a:ext cx="1323278" cy="127668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18" idx="1"/>
          </p:cNvCxnSpPr>
          <p:nvPr/>
        </p:nvCxnSpPr>
        <p:spPr>
          <a:xfrm flipH="1" flipV="1">
            <a:off x="2167600" y="1987086"/>
            <a:ext cx="1323278" cy="2035164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29" idx="3"/>
            <a:endCxn id="21" idx="1"/>
          </p:cNvCxnSpPr>
          <p:nvPr/>
        </p:nvCxnSpPr>
        <p:spPr>
          <a:xfrm flipV="1">
            <a:off x="6626104" y="1580067"/>
            <a:ext cx="1264350" cy="102366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31" idx="3"/>
            <a:endCxn id="24" idx="1"/>
          </p:cNvCxnSpPr>
          <p:nvPr/>
        </p:nvCxnSpPr>
        <p:spPr>
          <a:xfrm flipV="1">
            <a:off x="6626104" y="2097826"/>
            <a:ext cx="1264350" cy="1237759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30" idx="3"/>
            <a:endCxn id="93" idx="1"/>
          </p:cNvCxnSpPr>
          <p:nvPr/>
        </p:nvCxnSpPr>
        <p:spPr>
          <a:xfrm flipV="1">
            <a:off x="6626104" y="3133344"/>
            <a:ext cx="1264350" cy="93409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그룹 124"/>
          <p:cNvGrpSpPr/>
          <p:nvPr/>
        </p:nvGrpSpPr>
        <p:grpSpPr>
          <a:xfrm>
            <a:off x="7690853" y="1192992"/>
            <a:ext cx="1658415" cy="4045992"/>
            <a:chOff x="7690853" y="1192992"/>
            <a:chExt cx="1658415" cy="4045992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7890454" y="1382878"/>
              <a:ext cx="1265386" cy="394378"/>
            </a:xfrm>
            <a:prstGeom prst="roundRect">
              <a:avLst>
                <a:gd name="adj" fmla="val 457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API Client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1View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7890454" y="1900637"/>
              <a:ext cx="1265386" cy="394378"/>
            </a:xfrm>
            <a:prstGeom prst="roundRect">
              <a:avLst>
                <a:gd name="adj" fmla="val 457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API Client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2View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7890454" y="2418396"/>
              <a:ext cx="1265386" cy="394378"/>
            </a:xfrm>
            <a:prstGeom prst="roundRect">
              <a:avLst>
                <a:gd name="adj" fmla="val 457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API Client</a:t>
              </a:r>
            </a:p>
            <a:p>
              <a:pPr algn="ctr"/>
              <a:r>
                <a:rPr lang="ko-KR" altLang="en-US" sz="1200" dirty="0" err="1" smtClean="0">
                  <a:solidFill>
                    <a:schemeClr val="tx1"/>
                  </a:solidFill>
                </a:rPr>
                <a:t>렉사일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7890454" y="3453914"/>
              <a:ext cx="1265386" cy="394378"/>
            </a:xfrm>
            <a:prstGeom prst="roundRect">
              <a:avLst>
                <a:gd name="adj" fmla="val 457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API Client</a:t>
              </a: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게임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7890454" y="4672466"/>
              <a:ext cx="1265386" cy="394378"/>
            </a:xfrm>
            <a:prstGeom prst="roundRect">
              <a:avLst>
                <a:gd name="adj" fmla="val 457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API Client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POD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7890454" y="3971673"/>
              <a:ext cx="1265386" cy="577410"/>
            </a:xfrm>
            <a:prstGeom prst="roundRect">
              <a:avLst>
                <a:gd name="adj" fmla="val 457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API Client</a:t>
              </a: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평가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&amp;</a:t>
              </a: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온라인테스트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7690853" y="1192992"/>
              <a:ext cx="1658415" cy="4045992"/>
            </a:xfrm>
            <a:prstGeom prst="roundRect">
              <a:avLst>
                <a:gd name="adj" fmla="val 4579"/>
              </a:avLst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93" name="모서리가 둥근 직사각형 92"/>
            <p:cNvSpPr/>
            <p:nvPr/>
          </p:nvSpPr>
          <p:spPr>
            <a:xfrm>
              <a:off x="7890454" y="2936155"/>
              <a:ext cx="1265386" cy="394378"/>
            </a:xfrm>
            <a:prstGeom prst="roundRect">
              <a:avLst>
                <a:gd name="adj" fmla="val 457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API Client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Placement Test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0" name="직선 화살표 연결선 99"/>
          <p:cNvCxnSpPr>
            <a:stCxn id="32" idx="3"/>
            <a:endCxn id="26" idx="1"/>
          </p:cNvCxnSpPr>
          <p:nvPr/>
        </p:nvCxnSpPr>
        <p:spPr>
          <a:xfrm flipV="1">
            <a:off x="6626104" y="3651103"/>
            <a:ext cx="1264350" cy="114818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32" idx="3"/>
            <a:endCxn id="28" idx="1"/>
          </p:cNvCxnSpPr>
          <p:nvPr/>
        </p:nvCxnSpPr>
        <p:spPr>
          <a:xfrm flipV="1">
            <a:off x="6626104" y="4260378"/>
            <a:ext cx="1264350" cy="53890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32" idx="3"/>
            <a:endCxn id="27" idx="1"/>
          </p:cNvCxnSpPr>
          <p:nvPr/>
        </p:nvCxnSpPr>
        <p:spPr>
          <a:xfrm>
            <a:off x="6626104" y="4799286"/>
            <a:ext cx="1264350" cy="70369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 rot="5400000">
            <a:off x="1302540" y="2798360"/>
            <a:ext cx="3058875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Feign Discovery</a:t>
            </a:r>
            <a:endParaRPr lang="en-US" altLang="ko-KR" sz="1200" dirty="0"/>
          </a:p>
        </p:txBody>
      </p:sp>
      <p:sp>
        <p:nvSpPr>
          <p:cNvPr id="110" name="TextBox 109"/>
          <p:cNvSpPr txBox="1"/>
          <p:nvPr/>
        </p:nvSpPr>
        <p:spPr>
          <a:xfrm rot="16200000">
            <a:off x="5418897" y="3096084"/>
            <a:ext cx="365432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Feign Discovery</a:t>
            </a:r>
            <a:endParaRPr lang="en-US" altLang="ko-KR" sz="1200" dirty="0"/>
          </a:p>
        </p:txBody>
      </p:sp>
      <p:cxnSp>
        <p:nvCxnSpPr>
          <p:cNvPr id="113" name="직선 연결선 112"/>
          <p:cNvCxnSpPr/>
          <p:nvPr/>
        </p:nvCxnSpPr>
        <p:spPr>
          <a:xfrm rot="16200000">
            <a:off x="2247555" y="3855377"/>
            <a:ext cx="5598000" cy="0"/>
          </a:xfrm>
          <a:prstGeom prst="line">
            <a:avLst/>
          </a:prstGeom>
          <a:ln w="12700">
            <a:solidFill>
              <a:schemeClr val="tx2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9896628" y="852696"/>
            <a:ext cx="2293010" cy="6055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ko-KR" altLang="en-US" sz="1000" b="1" dirty="0" smtClean="0">
                <a:latin typeface="+mn-ea"/>
              </a:rPr>
              <a:t>①</a:t>
            </a:r>
            <a:r>
              <a:rPr lang="en-US" altLang="ko-KR" sz="1000" b="1" dirty="0">
                <a:latin typeface="+mn-ea"/>
              </a:rPr>
              <a:t> </a:t>
            </a:r>
            <a:r>
              <a:rPr lang="ko-KR" altLang="en-US" sz="1000" b="1" dirty="0" smtClean="0">
                <a:latin typeface="+mn-ea"/>
              </a:rPr>
              <a:t>통계 </a:t>
            </a:r>
            <a:r>
              <a:rPr lang="en-US" altLang="ko-KR" sz="1000" b="1" dirty="0" smtClean="0">
                <a:latin typeface="+mn-ea"/>
              </a:rPr>
              <a:t>Discovery</a:t>
            </a:r>
            <a:endParaRPr lang="en-US" altLang="ko-KR" sz="1000" b="1" dirty="0">
              <a:latin typeface="+mn-ea"/>
            </a:endParaRPr>
          </a:p>
          <a:p>
            <a:pPr marL="171450" indent="-171450">
              <a:lnSpc>
                <a:spcPts val="1500"/>
              </a:lnSpc>
              <a:buFontTx/>
              <a:buChar char="-"/>
            </a:pPr>
            <a:r>
              <a:rPr lang="ko-KR" altLang="en-US" sz="1000" dirty="0" smtClean="0">
                <a:latin typeface="+mn-ea"/>
              </a:rPr>
              <a:t>통계 데이터의 일관성을 위해 모든 서비스는 하나의 통계 </a:t>
            </a:r>
            <a:r>
              <a:rPr lang="en-US" altLang="ko-KR" sz="1000" dirty="0" smtClean="0">
                <a:latin typeface="+mn-ea"/>
              </a:rPr>
              <a:t>Instance</a:t>
            </a:r>
            <a:r>
              <a:rPr lang="ko-KR" altLang="en-US" sz="1000" dirty="0" smtClean="0">
                <a:latin typeface="+mn-ea"/>
              </a:rPr>
              <a:t>를 </a:t>
            </a:r>
            <a:r>
              <a:rPr lang="en-US" altLang="ko-KR" sz="1000" dirty="0" smtClean="0">
                <a:latin typeface="+mn-ea"/>
              </a:rPr>
              <a:t>Discovery </a:t>
            </a:r>
            <a:r>
              <a:rPr lang="ko-KR" altLang="en-US" sz="1000" dirty="0" smtClean="0">
                <a:latin typeface="+mn-ea"/>
              </a:rPr>
              <a:t>한다</a:t>
            </a:r>
            <a:endParaRPr lang="en-US" altLang="ko-KR" sz="1000" dirty="0" smtClean="0">
              <a:latin typeface="+mn-ea"/>
            </a:endParaRPr>
          </a:p>
          <a:p>
            <a:pPr marL="171450" indent="-171450">
              <a:lnSpc>
                <a:spcPts val="1500"/>
              </a:lnSpc>
              <a:buFontTx/>
              <a:buChar char="-"/>
            </a:pPr>
            <a:r>
              <a:rPr lang="ko-KR" altLang="en-US" sz="1000" dirty="0" err="1" smtClean="0">
                <a:latin typeface="+mn-ea"/>
              </a:rPr>
              <a:t>로드밸런싱</a:t>
            </a:r>
            <a:r>
              <a:rPr lang="ko-KR" altLang="en-US" sz="1000" dirty="0" smtClean="0">
                <a:latin typeface="+mn-ea"/>
              </a:rPr>
              <a:t> 환경 구축</a:t>
            </a:r>
            <a:endParaRPr lang="en-US" altLang="ko-KR" sz="1000" dirty="0" smtClean="0">
              <a:latin typeface="+mn-ea"/>
            </a:endParaRPr>
          </a:p>
          <a:p>
            <a:pPr>
              <a:lnSpc>
                <a:spcPts val="1500"/>
              </a:lnSpc>
            </a:pPr>
            <a:r>
              <a:rPr lang="ko-KR" altLang="en-US" sz="1000" b="1" dirty="0" smtClean="0">
                <a:latin typeface="+mn-ea"/>
              </a:rPr>
              <a:t>② </a:t>
            </a:r>
            <a:r>
              <a:rPr lang="en-US" altLang="ko-KR" sz="1000" b="1" dirty="0" smtClean="0">
                <a:latin typeface="+mn-ea"/>
              </a:rPr>
              <a:t>LMS Discovery - Main</a:t>
            </a:r>
          </a:p>
          <a:p>
            <a:pPr marL="171450" indent="-171450">
              <a:lnSpc>
                <a:spcPts val="1500"/>
              </a:lnSpc>
              <a:buFontTx/>
              <a:buChar char="-"/>
            </a:pPr>
            <a:r>
              <a:rPr lang="ko-KR" altLang="en-US" sz="1000" dirty="0" smtClean="0">
                <a:latin typeface="+mn-ea"/>
              </a:rPr>
              <a:t>메인 서비스 인스턴스를 </a:t>
            </a:r>
            <a:r>
              <a:rPr lang="en-US" altLang="ko-KR" sz="1000" dirty="0" smtClean="0">
                <a:latin typeface="+mn-ea"/>
              </a:rPr>
              <a:t>LMS</a:t>
            </a:r>
            <a:r>
              <a:rPr lang="ko-KR" altLang="en-US" sz="1000" dirty="0" smtClean="0">
                <a:latin typeface="+mn-ea"/>
              </a:rPr>
              <a:t>의 각각의</a:t>
            </a:r>
            <a:r>
              <a:rPr lang="en-US" altLang="ko-KR" sz="1000" dirty="0" smtClean="0">
                <a:latin typeface="+mn-ea"/>
              </a:rPr>
              <a:t> Client</a:t>
            </a:r>
            <a:r>
              <a:rPr lang="ko-KR" altLang="en-US" sz="1000" dirty="0" smtClean="0">
                <a:latin typeface="+mn-ea"/>
              </a:rPr>
              <a:t>에서 공유한다</a:t>
            </a:r>
            <a:endParaRPr lang="en-US" altLang="ko-KR" sz="1000" dirty="0" smtClean="0">
              <a:latin typeface="+mn-ea"/>
            </a:endParaRPr>
          </a:p>
          <a:p>
            <a:pPr>
              <a:lnSpc>
                <a:spcPts val="1500"/>
              </a:lnSpc>
            </a:pPr>
            <a:r>
              <a:rPr lang="ko-KR" altLang="en-US" sz="1000" b="1" dirty="0" smtClean="0">
                <a:latin typeface="+mn-ea"/>
              </a:rPr>
              <a:t>③ </a:t>
            </a:r>
            <a:r>
              <a:rPr lang="en-US" altLang="ko-KR" sz="1000" b="1" dirty="0">
                <a:latin typeface="+mn-ea"/>
              </a:rPr>
              <a:t>LMS Discovery - </a:t>
            </a:r>
            <a:r>
              <a:rPr lang="ko-KR" altLang="en-US" sz="1000" b="1" dirty="0" smtClean="0">
                <a:latin typeface="+mn-ea"/>
              </a:rPr>
              <a:t>주문</a:t>
            </a:r>
            <a:endParaRPr lang="en-US" altLang="ko-KR" sz="1000" b="1" dirty="0">
              <a:latin typeface="+mn-ea"/>
            </a:endParaRPr>
          </a:p>
          <a:p>
            <a:pPr marL="171450" indent="-171450">
              <a:lnSpc>
                <a:spcPts val="1500"/>
              </a:lnSpc>
              <a:buFontTx/>
              <a:buChar char="-"/>
            </a:pPr>
            <a:r>
              <a:rPr lang="en-US" altLang="ko-KR" sz="1000" dirty="0" smtClean="0">
                <a:latin typeface="+mn-ea"/>
              </a:rPr>
              <a:t>LMS</a:t>
            </a:r>
            <a:r>
              <a:rPr lang="ko-KR" altLang="en-US" sz="1000" dirty="0" smtClean="0">
                <a:latin typeface="+mn-ea"/>
              </a:rPr>
              <a:t>의 주문 관련 페이지에서 </a:t>
            </a:r>
            <a:r>
              <a:rPr lang="en-US" altLang="ko-KR" sz="1000" dirty="0" smtClean="0">
                <a:latin typeface="+mn-ea"/>
              </a:rPr>
              <a:t>Discovery</a:t>
            </a:r>
            <a:r>
              <a:rPr lang="ko-KR" altLang="en-US" sz="1000" dirty="0" smtClean="0">
                <a:latin typeface="+mn-ea"/>
              </a:rPr>
              <a:t>하여 사용</a:t>
            </a:r>
            <a:endParaRPr lang="en-US" altLang="ko-KR" sz="1000" dirty="0" smtClean="0">
              <a:latin typeface="+mn-ea"/>
            </a:endParaRPr>
          </a:p>
          <a:p>
            <a:pPr marL="171450" indent="-171450">
              <a:lnSpc>
                <a:spcPts val="1500"/>
              </a:lnSpc>
              <a:buFontTx/>
              <a:buChar char="-"/>
            </a:pPr>
            <a:r>
              <a:rPr lang="ko-KR" altLang="en-US" sz="1000" dirty="0" err="1" smtClean="0">
                <a:latin typeface="+mn-ea"/>
              </a:rPr>
              <a:t>로드밸런싱</a:t>
            </a:r>
            <a:r>
              <a:rPr lang="ko-KR" altLang="en-US" sz="1000" dirty="0" smtClean="0">
                <a:latin typeface="+mn-ea"/>
              </a:rPr>
              <a:t> 환경 구축</a:t>
            </a:r>
            <a:endParaRPr lang="en-US" altLang="ko-KR" sz="1000" dirty="0" smtClean="0">
              <a:latin typeface="+mn-ea"/>
            </a:endParaRPr>
          </a:p>
          <a:p>
            <a:pPr>
              <a:lnSpc>
                <a:spcPts val="1500"/>
              </a:lnSpc>
            </a:pPr>
            <a:r>
              <a:rPr lang="ko-KR" altLang="en-US" sz="1000" b="1" dirty="0" smtClean="0">
                <a:latin typeface="+mn-ea"/>
              </a:rPr>
              <a:t>④ </a:t>
            </a:r>
            <a:r>
              <a:rPr lang="en-US" altLang="ko-KR" sz="1000" b="1" dirty="0" smtClean="0">
                <a:latin typeface="+mn-ea"/>
              </a:rPr>
              <a:t>API Discovery</a:t>
            </a:r>
            <a:endParaRPr lang="en-US" altLang="ko-KR" sz="1000" b="1" dirty="0">
              <a:latin typeface="+mn-ea"/>
            </a:endParaRPr>
          </a:p>
          <a:p>
            <a:pPr marL="171450" indent="-171450">
              <a:lnSpc>
                <a:spcPts val="1500"/>
              </a:lnSpc>
              <a:buFontTx/>
              <a:buChar char="-"/>
            </a:pPr>
            <a:r>
              <a:rPr lang="ko-KR" altLang="en-US" sz="1000" dirty="0" smtClean="0">
                <a:latin typeface="+mn-ea"/>
              </a:rPr>
              <a:t>각각의 프로세스에 해당하는 </a:t>
            </a:r>
            <a:r>
              <a:rPr lang="en-US" altLang="ko-KR" sz="1000" dirty="0" smtClean="0">
                <a:latin typeface="+mn-ea"/>
              </a:rPr>
              <a:t>API</a:t>
            </a:r>
            <a:r>
              <a:rPr lang="ko-KR" altLang="en-US" sz="1000" dirty="0" smtClean="0">
                <a:latin typeface="+mn-ea"/>
              </a:rPr>
              <a:t>를 </a:t>
            </a:r>
            <a:r>
              <a:rPr lang="en-US" altLang="ko-KR" sz="1000" dirty="0" smtClean="0">
                <a:latin typeface="+mn-ea"/>
              </a:rPr>
              <a:t>Discovery </a:t>
            </a:r>
            <a:r>
              <a:rPr lang="ko-KR" altLang="en-US" sz="1000" dirty="0" smtClean="0">
                <a:latin typeface="+mn-ea"/>
              </a:rPr>
              <a:t>한다</a:t>
            </a:r>
            <a:endParaRPr lang="en-US" altLang="ko-KR" sz="1000" dirty="0" smtClean="0">
              <a:latin typeface="+mn-ea"/>
            </a:endParaRPr>
          </a:p>
          <a:p>
            <a:pPr marL="171450" indent="-171450">
              <a:lnSpc>
                <a:spcPts val="1500"/>
              </a:lnSpc>
              <a:buFontTx/>
              <a:buChar char="-"/>
            </a:pPr>
            <a:r>
              <a:rPr lang="ko-KR" altLang="en-US" sz="1000" dirty="0" smtClean="0">
                <a:latin typeface="+mn-ea"/>
              </a:rPr>
              <a:t>게임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평가</a:t>
            </a:r>
            <a:r>
              <a:rPr lang="en-US" altLang="ko-KR" sz="1000" dirty="0" smtClean="0">
                <a:latin typeface="+mn-ea"/>
              </a:rPr>
              <a:t>, POD </a:t>
            </a:r>
            <a:r>
              <a:rPr lang="ko-KR" altLang="en-US" sz="1000" dirty="0" smtClean="0">
                <a:latin typeface="+mn-ea"/>
              </a:rPr>
              <a:t>등에서는 동일하게 </a:t>
            </a:r>
            <a:r>
              <a:rPr lang="ko-KR" altLang="en-US" sz="1000" dirty="0" err="1" smtClean="0">
                <a:latin typeface="+mn-ea"/>
              </a:rPr>
              <a:t>문항세트</a:t>
            </a:r>
            <a:r>
              <a:rPr lang="ko-KR" altLang="en-US" sz="1000" dirty="0" smtClean="0">
                <a:latin typeface="+mn-ea"/>
              </a:rPr>
              <a:t> 관련 프로세스를 </a:t>
            </a:r>
            <a:r>
              <a:rPr lang="en-US" altLang="ko-KR" sz="1000" dirty="0" smtClean="0">
                <a:latin typeface="+mn-ea"/>
              </a:rPr>
              <a:t>Discovery </a:t>
            </a:r>
            <a:r>
              <a:rPr lang="ko-KR" altLang="en-US" sz="1000" dirty="0" smtClean="0">
                <a:latin typeface="+mn-ea"/>
              </a:rPr>
              <a:t>한다</a:t>
            </a:r>
            <a:endParaRPr lang="en-US" altLang="ko-KR" sz="1000" dirty="0" smtClean="0">
              <a:latin typeface="+mn-ea"/>
            </a:endParaRPr>
          </a:p>
          <a:p>
            <a:pPr>
              <a:lnSpc>
                <a:spcPts val="1500"/>
              </a:lnSpc>
            </a:pPr>
            <a:r>
              <a:rPr lang="ko-KR" altLang="en-US" sz="1000" b="1" dirty="0" smtClean="0">
                <a:latin typeface="+mn-ea"/>
              </a:rPr>
              <a:t>⑤ 수평 확장 전략 </a:t>
            </a:r>
            <a:r>
              <a:rPr lang="en-US" altLang="ko-KR" sz="1000" b="1" dirty="0" smtClean="0">
                <a:latin typeface="+mn-ea"/>
              </a:rPr>
              <a:t>– </a:t>
            </a:r>
            <a:r>
              <a:rPr lang="ko-KR" altLang="en-US" sz="1000" b="1" dirty="0" err="1" smtClean="0">
                <a:latin typeface="+mn-ea"/>
              </a:rPr>
              <a:t>커스터마이징</a:t>
            </a:r>
            <a:endParaRPr lang="en-US" altLang="ko-KR" sz="1000" b="1" dirty="0" smtClean="0">
              <a:latin typeface="+mn-ea"/>
            </a:endParaRPr>
          </a:p>
          <a:p>
            <a:pPr marL="171450" indent="-171450">
              <a:lnSpc>
                <a:spcPts val="1500"/>
              </a:lnSpc>
              <a:buFontTx/>
              <a:buChar char="-"/>
            </a:pPr>
            <a:r>
              <a:rPr lang="ko-KR" altLang="en-US" sz="1000" dirty="0" smtClean="0">
                <a:latin typeface="+mn-ea"/>
              </a:rPr>
              <a:t>메인 시스템 외 추가로 구현해야 할 업체 별 </a:t>
            </a:r>
            <a:r>
              <a:rPr lang="ko-KR" altLang="en-US" sz="1000" dirty="0" err="1" smtClean="0">
                <a:latin typeface="+mn-ea"/>
              </a:rPr>
              <a:t>커스터마이징</a:t>
            </a:r>
            <a:r>
              <a:rPr lang="ko-KR" altLang="en-US" sz="1000" dirty="0" smtClean="0">
                <a:latin typeface="+mn-ea"/>
              </a:rPr>
              <a:t> 영역이 있으면 </a:t>
            </a:r>
            <a:r>
              <a:rPr lang="en-US" altLang="ko-KR" sz="1000" dirty="0" smtClean="0">
                <a:latin typeface="+mn-ea"/>
              </a:rPr>
              <a:t>Instance</a:t>
            </a:r>
            <a:r>
              <a:rPr lang="ko-KR" altLang="en-US" sz="1000" dirty="0" smtClean="0">
                <a:latin typeface="+mn-ea"/>
              </a:rPr>
              <a:t> 확장으로 처리</a:t>
            </a:r>
            <a:endParaRPr lang="en-US" altLang="ko-KR" sz="1000" dirty="0" smtClean="0">
              <a:latin typeface="+mn-ea"/>
            </a:endParaRPr>
          </a:p>
          <a:p>
            <a:pPr>
              <a:lnSpc>
                <a:spcPts val="1500"/>
              </a:lnSpc>
            </a:pPr>
            <a:r>
              <a:rPr lang="ko-KR" altLang="en-US" sz="1000" b="1" dirty="0" smtClean="0">
                <a:latin typeface="+mn-ea"/>
              </a:rPr>
              <a:t>⑥ </a:t>
            </a:r>
            <a:r>
              <a:rPr lang="ko-KR" altLang="en-US" sz="1000" b="1" dirty="0">
                <a:latin typeface="+mn-ea"/>
              </a:rPr>
              <a:t>수평 확장 전략 </a:t>
            </a:r>
            <a:r>
              <a:rPr lang="en-US" altLang="ko-KR" sz="1000" b="1" dirty="0">
                <a:latin typeface="+mn-ea"/>
              </a:rPr>
              <a:t>– </a:t>
            </a:r>
            <a:r>
              <a:rPr lang="en-US" altLang="ko-KR" sz="1000" b="1" dirty="0" smtClean="0">
                <a:latin typeface="+mn-ea"/>
              </a:rPr>
              <a:t>Discovery</a:t>
            </a:r>
            <a:endParaRPr lang="en-US" altLang="ko-KR" sz="1000" b="1" dirty="0">
              <a:latin typeface="+mn-ea"/>
            </a:endParaRPr>
          </a:p>
          <a:p>
            <a:pPr marL="171450" indent="-171450">
              <a:lnSpc>
                <a:spcPts val="1500"/>
              </a:lnSpc>
              <a:buFontTx/>
              <a:buChar char="-"/>
            </a:pPr>
            <a:r>
              <a:rPr lang="en-US" altLang="ko-KR" sz="1000" dirty="0" smtClean="0">
                <a:latin typeface="+mn-ea"/>
              </a:rPr>
              <a:t>Discovery </a:t>
            </a:r>
            <a:r>
              <a:rPr lang="ko-KR" altLang="en-US" sz="1000" dirty="0" smtClean="0">
                <a:latin typeface="+mn-ea"/>
              </a:rPr>
              <a:t>영역은 업체 요구사항에 따른 </a:t>
            </a:r>
            <a:r>
              <a:rPr lang="en-US" altLang="ko-KR" sz="1000" dirty="0" smtClean="0">
                <a:latin typeface="+mn-ea"/>
              </a:rPr>
              <a:t>Instance </a:t>
            </a:r>
            <a:r>
              <a:rPr lang="ko-KR" altLang="en-US" sz="1000" dirty="0" smtClean="0">
                <a:latin typeface="+mn-ea"/>
              </a:rPr>
              <a:t>추가는 없음</a:t>
            </a:r>
            <a:endParaRPr lang="en-US" altLang="ko-KR" sz="1000" dirty="0" smtClean="0">
              <a:latin typeface="+mn-ea"/>
            </a:endParaRPr>
          </a:p>
          <a:p>
            <a:pPr marL="171450" indent="-171450">
              <a:lnSpc>
                <a:spcPts val="1500"/>
              </a:lnSpc>
              <a:buFontTx/>
              <a:buChar char="-"/>
            </a:pPr>
            <a:r>
              <a:rPr lang="ko-KR" altLang="en-US" sz="1000" dirty="0" smtClean="0">
                <a:latin typeface="+mn-ea"/>
              </a:rPr>
              <a:t>서비스 추가에 따른 수평 확장 만 가능</a:t>
            </a:r>
            <a:endParaRPr lang="en-US" altLang="ko-KR" sz="1000" dirty="0">
              <a:latin typeface="+mn-ea"/>
            </a:endParaRPr>
          </a:p>
          <a:p>
            <a:pPr>
              <a:lnSpc>
                <a:spcPts val="1500"/>
              </a:lnSpc>
            </a:pPr>
            <a:r>
              <a:rPr lang="ko-KR" altLang="en-US" sz="1000" b="1" dirty="0" smtClean="0">
                <a:latin typeface="+mn-ea"/>
              </a:rPr>
              <a:t>⑦ </a:t>
            </a:r>
            <a:r>
              <a:rPr lang="ko-KR" altLang="en-US" sz="1000" b="1" dirty="0">
                <a:latin typeface="+mn-ea"/>
              </a:rPr>
              <a:t>수평 확장 전략 </a:t>
            </a:r>
            <a:r>
              <a:rPr lang="en-US" altLang="ko-KR" sz="1000" b="1" dirty="0">
                <a:latin typeface="+mn-ea"/>
              </a:rPr>
              <a:t>– </a:t>
            </a:r>
            <a:r>
              <a:rPr lang="ko-KR" altLang="en-US" sz="1000" b="1" dirty="0" smtClean="0">
                <a:latin typeface="+mn-ea"/>
              </a:rPr>
              <a:t>서비스 추가</a:t>
            </a:r>
            <a:endParaRPr lang="en-US" altLang="ko-KR" sz="1000" b="1" dirty="0">
              <a:latin typeface="+mn-ea"/>
            </a:endParaRPr>
          </a:p>
          <a:p>
            <a:pPr marL="171450" indent="-171450">
              <a:lnSpc>
                <a:spcPts val="1500"/>
              </a:lnSpc>
              <a:buFontTx/>
              <a:buChar char="-"/>
            </a:pPr>
            <a:r>
              <a:rPr lang="ko-KR" altLang="en-US" sz="1000" dirty="0" smtClean="0">
                <a:latin typeface="+mn-ea"/>
              </a:rPr>
              <a:t>신규 서비스 개발 시 </a:t>
            </a:r>
            <a:r>
              <a:rPr lang="en-US" altLang="ko-KR" sz="1000" dirty="0" smtClean="0">
                <a:latin typeface="+mn-ea"/>
              </a:rPr>
              <a:t>Instance </a:t>
            </a:r>
            <a:r>
              <a:rPr lang="ko-KR" altLang="en-US" sz="1000" dirty="0" smtClean="0">
                <a:latin typeface="+mn-ea"/>
              </a:rPr>
              <a:t>추가로 처리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43BF704C-7DFF-4FF5-AF90-AAE19D2843CD}"/>
              </a:ext>
            </a:extLst>
          </p:cNvPr>
          <p:cNvSpPr/>
          <p:nvPr/>
        </p:nvSpPr>
        <p:spPr>
          <a:xfrm>
            <a:off x="3256639" y="1132431"/>
            <a:ext cx="176705" cy="161103"/>
          </a:xfrm>
          <a:prstGeom prst="ellipse">
            <a:avLst/>
          </a:prstGeom>
          <a:solidFill>
            <a:schemeClr val="accent1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700" b="1" dirty="0" err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43BF704C-7DFF-4FF5-AF90-AAE19D2843CD}"/>
              </a:ext>
            </a:extLst>
          </p:cNvPr>
          <p:cNvSpPr/>
          <p:nvPr/>
        </p:nvSpPr>
        <p:spPr>
          <a:xfrm>
            <a:off x="3409684" y="3373362"/>
            <a:ext cx="176705" cy="161103"/>
          </a:xfrm>
          <a:prstGeom prst="ellipse">
            <a:avLst/>
          </a:prstGeom>
          <a:solidFill>
            <a:schemeClr val="accent1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700" b="1" dirty="0" err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43BF704C-7DFF-4FF5-AF90-AAE19D2843CD}"/>
              </a:ext>
            </a:extLst>
          </p:cNvPr>
          <p:cNvSpPr/>
          <p:nvPr/>
        </p:nvSpPr>
        <p:spPr>
          <a:xfrm>
            <a:off x="3403289" y="3953915"/>
            <a:ext cx="176705" cy="161103"/>
          </a:xfrm>
          <a:prstGeom prst="ellipse">
            <a:avLst/>
          </a:prstGeom>
          <a:solidFill>
            <a:schemeClr val="accent1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700" b="1" dirty="0" err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6" name="모서리가 둥근 직사각형 135"/>
          <p:cNvSpPr/>
          <p:nvPr/>
        </p:nvSpPr>
        <p:spPr>
          <a:xfrm>
            <a:off x="3500188" y="2228569"/>
            <a:ext cx="1265386" cy="477198"/>
          </a:xfrm>
          <a:prstGeom prst="roundRect">
            <a:avLst>
              <a:gd name="adj" fmla="val 4579"/>
            </a:avLst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통계 </a:t>
            </a:r>
            <a:r>
              <a:rPr lang="en-US" altLang="ko-KR" sz="1200" dirty="0" smtClean="0">
                <a:solidFill>
                  <a:schemeClr val="tx1"/>
                </a:solidFill>
              </a:rPr>
              <a:t>Instance</a:t>
            </a:r>
          </a:p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로드밸런싱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3851682" y="1652496"/>
            <a:ext cx="5652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accent6">
                    <a:lumMod val="50000"/>
                  </a:schemeClr>
                </a:solidFill>
              </a:rPr>
              <a:t>+</a:t>
            </a:r>
            <a:endParaRPr lang="ko-KR" altLang="en-US" sz="4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0" name="모서리가 둥근 직사각형 139"/>
          <p:cNvSpPr/>
          <p:nvPr/>
        </p:nvSpPr>
        <p:spPr>
          <a:xfrm>
            <a:off x="3485334" y="4621074"/>
            <a:ext cx="1265386" cy="477198"/>
          </a:xfrm>
          <a:prstGeom prst="roundRect">
            <a:avLst>
              <a:gd name="adj" fmla="val 4579"/>
            </a:avLst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주문 </a:t>
            </a:r>
            <a:r>
              <a:rPr lang="en-US" altLang="ko-KR" sz="1200" dirty="0" smtClean="0">
                <a:solidFill>
                  <a:schemeClr val="tx1"/>
                </a:solidFill>
              </a:rPr>
              <a:t>Instance</a:t>
            </a:r>
          </a:p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로드밸런싱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3846556" y="4045001"/>
            <a:ext cx="5652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accent6">
                    <a:lumMod val="50000"/>
                  </a:schemeClr>
                </a:solidFill>
              </a:rPr>
              <a:t>+</a:t>
            </a:r>
            <a:endParaRPr lang="ko-KR" altLang="en-US" sz="4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151" name="그룹 150"/>
          <p:cNvGrpSpPr/>
          <p:nvPr/>
        </p:nvGrpSpPr>
        <p:grpSpPr>
          <a:xfrm>
            <a:off x="696615" y="5037758"/>
            <a:ext cx="1658415" cy="1246427"/>
            <a:chOff x="696615" y="5037758"/>
            <a:chExt cx="1658415" cy="1246427"/>
          </a:xfrm>
        </p:grpSpPr>
        <p:sp>
          <p:nvSpPr>
            <p:cNvPr id="146" name="모서리가 둥근 직사각형 145"/>
            <p:cNvSpPr/>
            <p:nvPr/>
          </p:nvSpPr>
          <p:spPr>
            <a:xfrm>
              <a:off x="696615" y="5613831"/>
              <a:ext cx="1658415" cy="670354"/>
            </a:xfrm>
            <a:prstGeom prst="roundRect">
              <a:avLst>
                <a:gd name="adj" fmla="val 4579"/>
              </a:avLst>
            </a:prstGeom>
            <a:solidFill>
              <a:schemeClr val="bg1"/>
            </a:solidFill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추가 서비스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Instance</a:t>
              </a: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수평 확장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 err="1" smtClean="0">
                  <a:solidFill>
                    <a:srgbClr val="C00000"/>
                  </a:solidFill>
                </a:rPr>
                <a:t>커스터마이징</a:t>
              </a:r>
              <a:r>
                <a:rPr lang="ko-KR" altLang="en-US" sz="1200" b="1" dirty="0">
                  <a:solidFill>
                    <a:srgbClr val="C00000"/>
                  </a:solidFill>
                </a:rPr>
                <a:t> </a:t>
              </a:r>
              <a:r>
                <a:rPr lang="ko-KR" altLang="en-US" sz="1200" b="1" dirty="0" smtClean="0">
                  <a:solidFill>
                    <a:srgbClr val="C00000"/>
                  </a:solidFill>
                </a:rPr>
                <a:t>영역</a:t>
              </a:r>
              <a:endParaRPr lang="ko-KR" alt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1263436" y="5037758"/>
              <a:ext cx="5652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dirty="0" smtClean="0">
                  <a:solidFill>
                    <a:srgbClr val="FF0000"/>
                  </a:solidFill>
                </a:rPr>
                <a:t>+</a:t>
              </a:r>
              <a:endParaRPr lang="ko-KR" altLang="en-US" sz="4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2" name="그룹 151"/>
          <p:cNvGrpSpPr/>
          <p:nvPr/>
        </p:nvGrpSpPr>
        <p:grpSpPr>
          <a:xfrm>
            <a:off x="7692883" y="5037758"/>
            <a:ext cx="1658415" cy="1246427"/>
            <a:chOff x="7692883" y="5078789"/>
            <a:chExt cx="1658415" cy="1246427"/>
          </a:xfrm>
        </p:grpSpPr>
        <p:sp>
          <p:nvSpPr>
            <p:cNvPr id="149" name="모서리가 둥근 직사각형 148"/>
            <p:cNvSpPr/>
            <p:nvPr/>
          </p:nvSpPr>
          <p:spPr>
            <a:xfrm>
              <a:off x="7692883" y="5654862"/>
              <a:ext cx="1658415" cy="670354"/>
            </a:xfrm>
            <a:prstGeom prst="roundRect">
              <a:avLst>
                <a:gd name="adj" fmla="val 4579"/>
              </a:avLst>
            </a:prstGeom>
            <a:solidFill>
              <a:schemeClr val="bg1"/>
            </a:solidFill>
            <a:ln>
              <a:solidFill>
                <a:schemeClr val="accent6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추가 서비스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Instance</a:t>
              </a: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수평 확장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 err="1" smtClean="0">
                  <a:solidFill>
                    <a:schemeClr val="accent6">
                      <a:lumMod val="50000"/>
                    </a:schemeClr>
                  </a:solidFill>
                </a:rPr>
                <a:t>윙스</a:t>
              </a:r>
              <a:r>
                <a:rPr lang="en-US" altLang="ko-KR" sz="1200" b="1" dirty="0" smtClean="0">
                  <a:solidFill>
                    <a:schemeClr val="accent6">
                      <a:lumMod val="50000"/>
                    </a:schemeClr>
                  </a:solidFill>
                </a:rPr>
                <a:t>, </a:t>
              </a:r>
              <a:r>
                <a:rPr lang="ko-KR" altLang="en-US" sz="1200" b="1" dirty="0" smtClean="0">
                  <a:solidFill>
                    <a:schemeClr val="accent6">
                      <a:lumMod val="50000"/>
                    </a:schemeClr>
                  </a:solidFill>
                </a:rPr>
                <a:t>수학</a:t>
              </a:r>
              <a:r>
                <a:rPr lang="en-US" altLang="ko-KR" sz="1200" b="1" dirty="0" smtClean="0">
                  <a:solidFill>
                    <a:schemeClr val="accent6">
                      <a:lumMod val="50000"/>
                    </a:schemeClr>
                  </a:solidFill>
                </a:rPr>
                <a:t>, Remote</a:t>
              </a:r>
              <a:endParaRPr lang="ko-KR" altLang="en-US" sz="12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8259704" y="5078789"/>
              <a:ext cx="5652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dirty="0" smtClean="0">
                  <a:solidFill>
                    <a:schemeClr val="accent6">
                      <a:lumMod val="50000"/>
                    </a:schemeClr>
                  </a:solidFill>
                </a:rPr>
                <a:t>+</a:t>
              </a:r>
              <a:endParaRPr lang="ko-KR" altLang="en-US" sz="40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153" name="그룹 152"/>
          <p:cNvGrpSpPr/>
          <p:nvPr/>
        </p:nvGrpSpPr>
        <p:grpSpPr>
          <a:xfrm>
            <a:off x="5260285" y="5037758"/>
            <a:ext cx="1779060" cy="1246427"/>
            <a:chOff x="7644243" y="5078789"/>
            <a:chExt cx="1779060" cy="1246427"/>
          </a:xfrm>
        </p:grpSpPr>
        <p:sp>
          <p:nvSpPr>
            <p:cNvPr id="154" name="모서리가 둥근 직사각형 153"/>
            <p:cNvSpPr/>
            <p:nvPr/>
          </p:nvSpPr>
          <p:spPr>
            <a:xfrm>
              <a:off x="7644243" y="5654862"/>
              <a:ext cx="1779060" cy="670354"/>
            </a:xfrm>
            <a:prstGeom prst="roundRect">
              <a:avLst>
                <a:gd name="adj" fmla="val 4579"/>
              </a:avLst>
            </a:prstGeom>
            <a:solidFill>
              <a:schemeClr val="bg1"/>
            </a:solidFill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추가 서비스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Instance</a:t>
              </a: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수평 확장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>
                  <a:solidFill>
                    <a:schemeClr val="accent6">
                      <a:lumMod val="50000"/>
                    </a:schemeClr>
                  </a:solidFill>
                </a:rPr>
                <a:t>본사 서비스에 한해</a:t>
              </a: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8259704" y="5078789"/>
              <a:ext cx="5652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dirty="0" smtClean="0">
                  <a:solidFill>
                    <a:srgbClr val="C00000"/>
                  </a:solidFill>
                </a:rPr>
                <a:t>+</a:t>
              </a:r>
              <a:endParaRPr lang="ko-KR" altLang="en-US" sz="4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59" name="그룹 158"/>
          <p:cNvGrpSpPr/>
          <p:nvPr/>
        </p:nvGrpSpPr>
        <p:grpSpPr>
          <a:xfrm>
            <a:off x="3058185" y="5037758"/>
            <a:ext cx="1779060" cy="1246427"/>
            <a:chOff x="7644243" y="5078789"/>
            <a:chExt cx="1779060" cy="1246427"/>
          </a:xfrm>
        </p:grpSpPr>
        <p:sp>
          <p:nvSpPr>
            <p:cNvPr id="160" name="모서리가 둥근 직사각형 159"/>
            <p:cNvSpPr/>
            <p:nvPr/>
          </p:nvSpPr>
          <p:spPr>
            <a:xfrm>
              <a:off x="7644243" y="5654862"/>
              <a:ext cx="1779060" cy="670354"/>
            </a:xfrm>
            <a:prstGeom prst="roundRect">
              <a:avLst>
                <a:gd name="adj" fmla="val 4579"/>
              </a:avLst>
            </a:prstGeom>
            <a:solidFill>
              <a:schemeClr val="bg1"/>
            </a:solidFill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추가 서비스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Instance</a:t>
              </a: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수평 확장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 smtClean="0">
                  <a:solidFill>
                    <a:schemeClr val="accent6">
                      <a:lumMod val="50000"/>
                    </a:schemeClr>
                  </a:solidFill>
                </a:rPr>
                <a:t>본사 서비스에 한해</a:t>
              </a:r>
              <a:endParaRPr lang="ko-KR" altLang="en-US" sz="12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8259704" y="5078789"/>
              <a:ext cx="5652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dirty="0" smtClean="0">
                  <a:solidFill>
                    <a:srgbClr val="C00000"/>
                  </a:solidFill>
                </a:rPr>
                <a:t>+</a:t>
              </a:r>
              <a:endParaRPr lang="ko-KR" altLang="en-US" sz="4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162" name="모서리가 둥근 직사각형 161"/>
          <p:cNvSpPr/>
          <p:nvPr/>
        </p:nvSpPr>
        <p:spPr>
          <a:xfrm>
            <a:off x="559100" y="5498517"/>
            <a:ext cx="8905913" cy="912010"/>
          </a:xfrm>
          <a:prstGeom prst="roundRect">
            <a:avLst>
              <a:gd name="adj" fmla="val 4579"/>
            </a:avLst>
          </a:prstGeom>
          <a:noFill/>
          <a:ln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43BF704C-7DFF-4FF5-AF90-AAE19D2843CD}"/>
              </a:ext>
            </a:extLst>
          </p:cNvPr>
          <p:cNvSpPr/>
          <p:nvPr/>
        </p:nvSpPr>
        <p:spPr>
          <a:xfrm>
            <a:off x="5171268" y="2053232"/>
            <a:ext cx="176705" cy="161103"/>
          </a:xfrm>
          <a:prstGeom prst="ellipse">
            <a:avLst/>
          </a:prstGeom>
          <a:solidFill>
            <a:schemeClr val="accent1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700" b="1" dirty="0" err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43BF704C-7DFF-4FF5-AF90-AAE19D2843CD}"/>
              </a:ext>
            </a:extLst>
          </p:cNvPr>
          <p:cNvSpPr/>
          <p:nvPr/>
        </p:nvSpPr>
        <p:spPr>
          <a:xfrm>
            <a:off x="626391" y="5427693"/>
            <a:ext cx="176705" cy="161103"/>
          </a:xfrm>
          <a:prstGeom prst="ellipse">
            <a:avLst/>
          </a:prstGeom>
          <a:solidFill>
            <a:schemeClr val="accent1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700" b="1" dirty="0" err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43BF704C-7DFF-4FF5-AF90-AAE19D2843CD}"/>
              </a:ext>
            </a:extLst>
          </p:cNvPr>
          <p:cNvSpPr/>
          <p:nvPr/>
        </p:nvSpPr>
        <p:spPr>
          <a:xfrm>
            <a:off x="4971390" y="5417632"/>
            <a:ext cx="176705" cy="161103"/>
          </a:xfrm>
          <a:prstGeom prst="ellipse">
            <a:avLst/>
          </a:prstGeom>
          <a:solidFill>
            <a:schemeClr val="accent1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  <a:latin typeface="+mn-ea"/>
              </a:rPr>
              <a:t>6</a:t>
            </a:r>
            <a:endParaRPr lang="ko-KR" altLang="en-US" sz="700" b="1" dirty="0" err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43BF704C-7DFF-4FF5-AF90-AAE19D2843CD}"/>
              </a:ext>
            </a:extLst>
          </p:cNvPr>
          <p:cNvSpPr/>
          <p:nvPr/>
        </p:nvSpPr>
        <p:spPr>
          <a:xfrm>
            <a:off x="7610739" y="5412020"/>
            <a:ext cx="176705" cy="161103"/>
          </a:xfrm>
          <a:prstGeom prst="ellipse">
            <a:avLst/>
          </a:prstGeom>
          <a:solidFill>
            <a:schemeClr val="accent1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  <a:latin typeface="+mn-ea"/>
              </a:rPr>
              <a:t>7</a:t>
            </a:r>
            <a:endParaRPr lang="ko-KR" altLang="en-US" sz="700" b="1" dirty="0" err="1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822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인프라 구성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701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3-1. </a:t>
            </a:r>
            <a:r>
              <a:rPr lang="ko-KR" altLang="en-US" dirty="0" smtClean="0"/>
              <a:t>인프라 구성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기존 서버 구조</a:t>
            </a:r>
            <a:endParaRPr lang="ko-KR" altLang="en-US" dirty="0"/>
          </a:p>
        </p:txBody>
      </p:sp>
      <p:cxnSp>
        <p:nvCxnSpPr>
          <p:cNvPr id="40" name="직선 연결선 39"/>
          <p:cNvCxnSpPr/>
          <p:nvPr/>
        </p:nvCxnSpPr>
        <p:spPr>
          <a:xfrm>
            <a:off x="356595" y="1056019"/>
            <a:ext cx="9360000" cy="0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72391" y="638084"/>
            <a:ext cx="133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LMS Client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914200" y="638084"/>
            <a:ext cx="121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API Client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172703" y="638084"/>
            <a:ext cx="1774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Discovery API</a:t>
            </a:r>
            <a:endParaRPr lang="ko-KR" altLang="en-US" dirty="0"/>
          </a:p>
        </p:txBody>
      </p:sp>
      <p:grpSp>
        <p:nvGrpSpPr>
          <p:cNvPr id="126" name="그룹 125"/>
          <p:cNvGrpSpPr/>
          <p:nvPr/>
        </p:nvGrpSpPr>
        <p:grpSpPr>
          <a:xfrm>
            <a:off x="5184071" y="1985396"/>
            <a:ext cx="1605839" cy="3253588"/>
            <a:chOff x="5184071" y="1985396"/>
            <a:chExt cx="1605839" cy="3253588"/>
          </a:xfrm>
        </p:grpSpPr>
        <p:sp>
          <p:nvSpPr>
            <p:cNvPr id="29" name="모서리가 둥근 직사각형 28"/>
            <p:cNvSpPr/>
            <p:nvPr/>
          </p:nvSpPr>
          <p:spPr>
            <a:xfrm>
              <a:off x="5360718" y="2341275"/>
              <a:ext cx="1265386" cy="524918"/>
            </a:xfrm>
            <a:prstGeom prst="roundRect">
              <a:avLst>
                <a:gd name="adj" fmla="val 457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API Discovery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1View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5360718" y="3804977"/>
              <a:ext cx="1265386" cy="524918"/>
            </a:xfrm>
            <a:prstGeom prst="roundRect">
              <a:avLst>
                <a:gd name="adj" fmla="val 457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API Discovery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P/T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5360718" y="3073126"/>
              <a:ext cx="1265386" cy="524918"/>
            </a:xfrm>
            <a:prstGeom prst="roundRect">
              <a:avLst>
                <a:gd name="adj" fmla="val 457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API Discovery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2View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5360718" y="4536827"/>
              <a:ext cx="1265386" cy="524918"/>
            </a:xfrm>
            <a:prstGeom prst="roundRect">
              <a:avLst>
                <a:gd name="adj" fmla="val 457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API Discovery</a:t>
              </a:r>
            </a:p>
            <a:p>
              <a:pPr algn="ctr"/>
              <a:r>
                <a:rPr lang="ko-KR" altLang="en-US" sz="1200" dirty="0" err="1" smtClean="0">
                  <a:solidFill>
                    <a:schemeClr val="tx1"/>
                  </a:solidFill>
                </a:rPr>
                <a:t>문항마법사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5184071" y="2120630"/>
              <a:ext cx="1605839" cy="3118354"/>
            </a:xfrm>
            <a:prstGeom prst="roundRect">
              <a:avLst>
                <a:gd name="adj" fmla="val 4579"/>
              </a:avLst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419539" y="1985396"/>
              <a:ext cx="115792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API Discovery</a:t>
              </a:r>
              <a:endParaRPr lang="en-US" altLang="ko-KR" sz="1200" dirty="0"/>
            </a:p>
          </p:txBody>
        </p:sp>
      </p:grpSp>
      <p:sp>
        <p:nvSpPr>
          <p:cNvPr id="17" name="모서리가 둥근 직사각형 16"/>
          <p:cNvSpPr/>
          <p:nvPr/>
        </p:nvSpPr>
        <p:spPr>
          <a:xfrm>
            <a:off x="3490878" y="3186132"/>
            <a:ext cx="1265386" cy="477198"/>
          </a:xfrm>
          <a:prstGeom prst="roundRect">
            <a:avLst>
              <a:gd name="adj" fmla="val 457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LMS </a:t>
            </a:r>
            <a:r>
              <a:rPr lang="en-US" altLang="ko-KR" sz="1200" dirty="0" smtClean="0">
                <a:solidFill>
                  <a:schemeClr val="tx1"/>
                </a:solidFill>
              </a:rPr>
              <a:t>Discovery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Main Instance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490878" y="3783651"/>
            <a:ext cx="1265386" cy="477198"/>
          </a:xfrm>
          <a:prstGeom prst="roundRect">
            <a:avLst>
              <a:gd name="adj" fmla="val 457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LMS </a:t>
            </a:r>
            <a:r>
              <a:rPr lang="en-US" altLang="ko-KR" sz="1200" dirty="0" smtClean="0">
                <a:solidFill>
                  <a:schemeClr val="tx1"/>
                </a:solidFill>
              </a:rPr>
              <a:t>Discovery</a:t>
            </a: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주문</a:t>
            </a:r>
            <a:r>
              <a:rPr lang="en-US" altLang="ko-KR" sz="1200" dirty="0" smtClean="0">
                <a:solidFill>
                  <a:schemeClr val="tx1"/>
                </a:solidFill>
              </a:rPr>
              <a:t> Instance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325417" y="3025299"/>
            <a:ext cx="1605839" cy="2213684"/>
          </a:xfrm>
          <a:prstGeom prst="roundRect">
            <a:avLst>
              <a:gd name="adj" fmla="val 4579"/>
            </a:avLst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6" name="TextBox 45"/>
          <p:cNvSpPr txBox="1"/>
          <p:nvPr/>
        </p:nvSpPr>
        <p:spPr>
          <a:xfrm>
            <a:off x="3496819" y="2892959"/>
            <a:ext cx="126551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LMS Discovery</a:t>
            </a:r>
            <a:endParaRPr lang="en-US" altLang="ko-KR" sz="12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500188" y="1378239"/>
            <a:ext cx="1265386" cy="477198"/>
          </a:xfrm>
          <a:prstGeom prst="roundRect">
            <a:avLst>
              <a:gd name="adj" fmla="val 457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LMS </a:t>
            </a:r>
            <a:r>
              <a:rPr lang="en-US" altLang="ko-KR" sz="1200" dirty="0" smtClean="0">
                <a:solidFill>
                  <a:schemeClr val="tx1"/>
                </a:solidFill>
              </a:rPr>
              <a:t>Discovery</a:t>
            </a: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통계</a:t>
            </a:r>
            <a:r>
              <a:rPr lang="en-US" altLang="ko-KR" sz="1200" dirty="0" smtClean="0">
                <a:solidFill>
                  <a:schemeClr val="tx1"/>
                </a:solidFill>
              </a:rPr>
              <a:t> Instance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3329961" y="1210484"/>
            <a:ext cx="1605839" cy="1628721"/>
          </a:xfrm>
          <a:prstGeom prst="roundRect">
            <a:avLst>
              <a:gd name="adj" fmla="val 4579"/>
            </a:avLst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7" name="TextBox 46"/>
          <p:cNvSpPr txBox="1"/>
          <p:nvPr/>
        </p:nvSpPr>
        <p:spPr>
          <a:xfrm>
            <a:off x="3524732" y="1077424"/>
            <a:ext cx="120193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LMS Discovery</a:t>
            </a:r>
            <a:endParaRPr lang="en-US" altLang="ko-KR" sz="1200" dirty="0"/>
          </a:p>
        </p:txBody>
      </p:sp>
      <p:cxnSp>
        <p:nvCxnSpPr>
          <p:cNvPr id="48" name="직선 연결선 47"/>
          <p:cNvCxnSpPr/>
          <p:nvPr/>
        </p:nvCxnSpPr>
        <p:spPr>
          <a:xfrm rot="16200000">
            <a:off x="-134863" y="3576377"/>
            <a:ext cx="5940000" cy="0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rot="16200000">
            <a:off x="4214521" y="3630376"/>
            <a:ext cx="6048000" cy="0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그룹 56"/>
          <p:cNvGrpSpPr/>
          <p:nvPr/>
        </p:nvGrpSpPr>
        <p:grpSpPr>
          <a:xfrm>
            <a:off x="696615" y="1192991"/>
            <a:ext cx="1658415" cy="4045992"/>
            <a:chOff x="696615" y="1926792"/>
            <a:chExt cx="1658415" cy="4045992"/>
          </a:xfrm>
        </p:grpSpPr>
        <p:grpSp>
          <p:nvGrpSpPr>
            <p:cNvPr id="37" name="그룹 36"/>
            <p:cNvGrpSpPr/>
            <p:nvPr/>
          </p:nvGrpSpPr>
          <p:grpSpPr>
            <a:xfrm>
              <a:off x="902214" y="2126908"/>
              <a:ext cx="1265386" cy="3625887"/>
              <a:chOff x="814662" y="2126908"/>
              <a:chExt cx="1265386" cy="3625887"/>
            </a:xfrm>
          </p:grpSpPr>
          <p:sp>
            <p:nvSpPr>
              <p:cNvPr id="13" name="모서리가 둥근 직사각형 12"/>
              <p:cNvSpPr/>
              <p:nvPr/>
            </p:nvSpPr>
            <p:spPr>
              <a:xfrm>
                <a:off x="814662" y="2126908"/>
                <a:ext cx="1265386" cy="635151"/>
              </a:xfrm>
              <a:prstGeom prst="roundRect">
                <a:avLst>
                  <a:gd name="adj" fmla="val 4579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LMS Client</a:t>
                </a:r>
              </a:p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Main </a:t>
                </a:r>
                <a:r>
                  <a:rPr lang="en-US" altLang="ko-KR" sz="1200" dirty="0" err="1" smtClean="0">
                    <a:solidFill>
                      <a:schemeClr val="tx1"/>
                    </a:solidFill>
                  </a:rPr>
                  <a:t>Intstance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모서리가 둥근 직사각형 13"/>
              <p:cNvSpPr/>
              <p:nvPr/>
            </p:nvSpPr>
            <p:spPr>
              <a:xfrm>
                <a:off x="814662" y="3123820"/>
                <a:ext cx="1265386" cy="635151"/>
              </a:xfrm>
              <a:prstGeom prst="roundRect">
                <a:avLst>
                  <a:gd name="adj" fmla="val 4579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LMS Client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200" dirty="0" err="1" smtClean="0">
                    <a:solidFill>
                      <a:schemeClr val="tx1"/>
                    </a:solidFill>
                  </a:rPr>
                  <a:t>원스탑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모서리가 둥근 직사각형 14"/>
              <p:cNvSpPr/>
              <p:nvPr/>
            </p:nvSpPr>
            <p:spPr>
              <a:xfrm>
                <a:off x="814662" y="4120732"/>
                <a:ext cx="1265386" cy="635151"/>
              </a:xfrm>
              <a:prstGeom prst="roundRect">
                <a:avLst>
                  <a:gd name="adj" fmla="val 4579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LMS Client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200" dirty="0" err="1" smtClean="0">
                    <a:solidFill>
                      <a:schemeClr val="tx1"/>
                    </a:solidFill>
                  </a:rPr>
                  <a:t>문항마법사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모서리가 둥근 직사각형 15"/>
              <p:cNvSpPr/>
              <p:nvPr/>
            </p:nvSpPr>
            <p:spPr>
              <a:xfrm>
                <a:off x="814662" y="5117644"/>
                <a:ext cx="1265386" cy="635151"/>
              </a:xfrm>
              <a:prstGeom prst="roundRect">
                <a:avLst>
                  <a:gd name="adj" fmla="val 4579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LMS Client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모바일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1" name="모서리가 둥근 직사각형 50"/>
            <p:cNvSpPr/>
            <p:nvPr/>
          </p:nvSpPr>
          <p:spPr>
            <a:xfrm>
              <a:off x="696615" y="1926792"/>
              <a:ext cx="1658415" cy="4045992"/>
            </a:xfrm>
            <a:prstGeom prst="roundRect">
              <a:avLst>
                <a:gd name="adj" fmla="val 4579"/>
              </a:avLst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cxnSp>
        <p:nvCxnSpPr>
          <p:cNvPr id="60" name="직선 화살표 연결선 59"/>
          <p:cNvCxnSpPr>
            <a:stCxn id="20" idx="1"/>
          </p:cNvCxnSpPr>
          <p:nvPr/>
        </p:nvCxnSpPr>
        <p:spPr>
          <a:xfrm flipH="1" flipV="1">
            <a:off x="2367202" y="1610268"/>
            <a:ext cx="1132986" cy="65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20" idx="3"/>
          </p:cNvCxnSpPr>
          <p:nvPr/>
        </p:nvCxnSpPr>
        <p:spPr>
          <a:xfrm flipV="1">
            <a:off x="4765574" y="1610268"/>
            <a:ext cx="2925279" cy="65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17" idx="1"/>
            <a:endCxn id="13" idx="3"/>
          </p:cNvCxnSpPr>
          <p:nvPr/>
        </p:nvCxnSpPr>
        <p:spPr>
          <a:xfrm flipH="1" flipV="1">
            <a:off x="2167600" y="1710683"/>
            <a:ext cx="1323278" cy="171404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17" idx="1"/>
            <a:endCxn id="14" idx="3"/>
          </p:cNvCxnSpPr>
          <p:nvPr/>
        </p:nvCxnSpPr>
        <p:spPr>
          <a:xfrm flipH="1" flipV="1">
            <a:off x="2167600" y="2707595"/>
            <a:ext cx="1323278" cy="71713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17" idx="1"/>
            <a:endCxn id="15" idx="3"/>
          </p:cNvCxnSpPr>
          <p:nvPr/>
        </p:nvCxnSpPr>
        <p:spPr>
          <a:xfrm flipH="1">
            <a:off x="2167600" y="3424731"/>
            <a:ext cx="1323278" cy="27977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17" idx="1"/>
            <a:endCxn id="16" idx="3"/>
          </p:cNvCxnSpPr>
          <p:nvPr/>
        </p:nvCxnSpPr>
        <p:spPr>
          <a:xfrm flipH="1">
            <a:off x="2167600" y="3424731"/>
            <a:ext cx="1323278" cy="127668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18" idx="1"/>
          </p:cNvCxnSpPr>
          <p:nvPr/>
        </p:nvCxnSpPr>
        <p:spPr>
          <a:xfrm flipH="1" flipV="1">
            <a:off x="2167600" y="1987086"/>
            <a:ext cx="1323278" cy="20351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29" idx="3"/>
          </p:cNvCxnSpPr>
          <p:nvPr/>
        </p:nvCxnSpPr>
        <p:spPr>
          <a:xfrm flipV="1">
            <a:off x="6626104" y="1800060"/>
            <a:ext cx="1264350" cy="80367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31" idx="3"/>
            <a:endCxn id="24" idx="1"/>
          </p:cNvCxnSpPr>
          <p:nvPr/>
        </p:nvCxnSpPr>
        <p:spPr>
          <a:xfrm flipV="1">
            <a:off x="6626104" y="2097826"/>
            <a:ext cx="1264350" cy="1237759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30" idx="3"/>
            <a:endCxn id="93" idx="1"/>
          </p:cNvCxnSpPr>
          <p:nvPr/>
        </p:nvCxnSpPr>
        <p:spPr>
          <a:xfrm flipV="1">
            <a:off x="6626104" y="3133344"/>
            <a:ext cx="1264350" cy="93409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그룹 124"/>
          <p:cNvGrpSpPr/>
          <p:nvPr/>
        </p:nvGrpSpPr>
        <p:grpSpPr>
          <a:xfrm>
            <a:off x="7690853" y="1192992"/>
            <a:ext cx="1658415" cy="4045992"/>
            <a:chOff x="7690853" y="1192992"/>
            <a:chExt cx="1658415" cy="4045992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7890454" y="1382878"/>
              <a:ext cx="1265386" cy="394378"/>
            </a:xfrm>
            <a:prstGeom prst="roundRect">
              <a:avLst>
                <a:gd name="adj" fmla="val 457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API Client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1View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7890454" y="1900637"/>
              <a:ext cx="1265386" cy="394378"/>
            </a:xfrm>
            <a:prstGeom prst="roundRect">
              <a:avLst>
                <a:gd name="adj" fmla="val 457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API Client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2View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7890454" y="2418396"/>
              <a:ext cx="1265386" cy="394378"/>
            </a:xfrm>
            <a:prstGeom prst="roundRect">
              <a:avLst>
                <a:gd name="adj" fmla="val 457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API Client</a:t>
              </a:r>
            </a:p>
            <a:p>
              <a:pPr algn="ctr"/>
              <a:r>
                <a:rPr lang="ko-KR" altLang="en-US" sz="1200" dirty="0" err="1" smtClean="0">
                  <a:solidFill>
                    <a:schemeClr val="tx1"/>
                  </a:solidFill>
                </a:rPr>
                <a:t>렉사일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7890454" y="3453914"/>
              <a:ext cx="1265386" cy="394378"/>
            </a:xfrm>
            <a:prstGeom prst="roundRect">
              <a:avLst>
                <a:gd name="adj" fmla="val 457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API Client</a:t>
              </a: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게임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7890454" y="4672466"/>
              <a:ext cx="1265386" cy="394378"/>
            </a:xfrm>
            <a:prstGeom prst="roundRect">
              <a:avLst>
                <a:gd name="adj" fmla="val 457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API Client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POD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7890454" y="3971673"/>
              <a:ext cx="1265386" cy="577410"/>
            </a:xfrm>
            <a:prstGeom prst="roundRect">
              <a:avLst>
                <a:gd name="adj" fmla="val 457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API Client</a:t>
              </a: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평가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&amp;</a:t>
              </a: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온라인테스트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7690853" y="1192992"/>
              <a:ext cx="1658415" cy="4045992"/>
            </a:xfrm>
            <a:prstGeom prst="roundRect">
              <a:avLst>
                <a:gd name="adj" fmla="val 4579"/>
              </a:avLst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93" name="모서리가 둥근 직사각형 92"/>
            <p:cNvSpPr/>
            <p:nvPr/>
          </p:nvSpPr>
          <p:spPr>
            <a:xfrm>
              <a:off x="7890454" y="2936155"/>
              <a:ext cx="1265386" cy="394378"/>
            </a:xfrm>
            <a:prstGeom prst="roundRect">
              <a:avLst>
                <a:gd name="adj" fmla="val 457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API Client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Placement Test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0" name="직선 화살표 연결선 99"/>
          <p:cNvCxnSpPr>
            <a:stCxn id="32" idx="3"/>
            <a:endCxn id="26" idx="1"/>
          </p:cNvCxnSpPr>
          <p:nvPr/>
        </p:nvCxnSpPr>
        <p:spPr>
          <a:xfrm flipV="1">
            <a:off x="6626104" y="3651103"/>
            <a:ext cx="1264350" cy="114818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32" idx="3"/>
            <a:endCxn id="28" idx="1"/>
          </p:cNvCxnSpPr>
          <p:nvPr/>
        </p:nvCxnSpPr>
        <p:spPr>
          <a:xfrm flipV="1">
            <a:off x="6626104" y="4260378"/>
            <a:ext cx="1264350" cy="53890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32" idx="3"/>
            <a:endCxn id="27" idx="1"/>
          </p:cNvCxnSpPr>
          <p:nvPr/>
        </p:nvCxnSpPr>
        <p:spPr>
          <a:xfrm>
            <a:off x="6626104" y="4799286"/>
            <a:ext cx="1264350" cy="70369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 rot="5400000">
            <a:off x="1302540" y="2798360"/>
            <a:ext cx="3058875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Feign Discovery</a:t>
            </a:r>
            <a:endParaRPr lang="en-US" altLang="ko-KR" sz="1200" dirty="0"/>
          </a:p>
        </p:txBody>
      </p:sp>
      <p:sp>
        <p:nvSpPr>
          <p:cNvPr id="110" name="TextBox 109"/>
          <p:cNvSpPr txBox="1"/>
          <p:nvPr/>
        </p:nvSpPr>
        <p:spPr>
          <a:xfrm rot="16200000">
            <a:off x="5418897" y="3096084"/>
            <a:ext cx="365432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Feign Discovery</a:t>
            </a:r>
            <a:endParaRPr lang="en-US" altLang="ko-KR" sz="1200" dirty="0"/>
          </a:p>
        </p:txBody>
      </p:sp>
      <p:cxnSp>
        <p:nvCxnSpPr>
          <p:cNvPr id="113" name="직선 연결선 112"/>
          <p:cNvCxnSpPr/>
          <p:nvPr/>
        </p:nvCxnSpPr>
        <p:spPr>
          <a:xfrm rot="16200000">
            <a:off x="2247555" y="3855377"/>
            <a:ext cx="5598000" cy="0"/>
          </a:xfrm>
          <a:prstGeom prst="line">
            <a:avLst/>
          </a:prstGeom>
          <a:ln w="12700">
            <a:solidFill>
              <a:schemeClr val="tx2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9896628" y="852696"/>
            <a:ext cx="2293010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ko-KR" altLang="en-US" sz="1000" dirty="0" smtClean="0">
                <a:latin typeface="+mn-ea"/>
              </a:rPr>
              <a:t>다른 안은 반대 의견이 강할 것으로 예상되어 기존 인프라 구성으로 가는 것으로 잠정 결정 함</a:t>
            </a:r>
            <a:endParaRPr lang="en-US" altLang="ko-KR" sz="1000" dirty="0">
              <a:latin typeface="+mn-ea"/>
            </a:endParaRPr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43BF704C-7DFF-4FF5-AF90-AAE19D2843CD}"/>
              </a:ext>
            </a:extLst>
          </p:cNvPr>
          <p:cNvSpPr/>
          <p:nvPr/>
        </p:nvSpPr>
        <p:spPr>
          <a:xfrm>
            <a:off x="3256639" y="1132431"/>
            <a:ext cx="176705" cy="161103"/>
          </a:xfrm>
          <a:prstGeom prst="ellipse">
            <a:avLst/>
          </a:prstGeom>
          <a:solidFill>
            <a:schemeClr val="accent1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700" b="1" dirty="0" err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43BF704C-7DFF-4FF5-AF90-AAE19D2843CD}"/>
              </a:ext>
            </a:extLst>
          </p:cNvPr>
          <p:cNvSpPr/>
          <p:nvPr/>
        </p:nvSpPr>
        <p:spPr>
          <a:xfrm>
            <a:off x="3409684" y="3373362"/>
            <a:ext cx="176705" cy="161103"/>
          </a:xfrm>
          <a:prstGeom prst="ellipse">
            <a:avLst/>
          </a:prstGeom>
          <a:solidFill>
            <a:schemeClr val="accent1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700" b="1" dirty="0" err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43BF704C-7DFF-4FF5-AF90-AAE19D2843CD}"/>
              </a:ext>
            </a:extLst>
          </p:cNvPr>
          <p:cNvSpPr/>
          <p:nvPr/>
        </p:nvSpPr>
        <p:spPr>
          <a:xfrm>
            <a:off x="3403289" y="3953915"/>
            <a:ext cx="176705" cy="161103"/>
          </a:xfrm>
          <a:prstGeom prst="ellipse">
            <a:avLst/>
          </a:prstGeom>
          <a:solidFill>
            <a:schemeClr val="accent1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700" b="1" dirty="0" err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6" name="모서리가 둥근 직사각형 135"/>
          <p:cNvSpPr/>
          <p:nvPr/>
        </p:nvSpPr>
        <p:spPr>
          <a:xfrm>
            <a:off x="3500188" y="2228569"/>
            <a:ext cx="1265386" cy="477198"/>
          </a:xfrm>
          <a:prstGeom prst="roundRect">
            <a:avLst>
              <a:gd name="adj" fmla="val 4579"/>
            </a:avLst>
          </a:prstGeom>
          <a:solidFill>
            <a:schemeClr val="bg1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통계 </a:t>
            </a:r>
            <a:r>
              <a:rPr lang="en-US" altLang="ko-KR" sz="1200" dirty="0" smtClean="0">
                <a:solidFill>
                  <a:schemeClr val="tx1"/>
                </a:solidFill>
              </a:rPr>
              <a:t>Instance</a:t>
            </a:r>
          </a:p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로드밸런싱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3851682" y="1652496"/>
            <a:ext cx="5652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rgbClr val="FF0000"/>
                </a:solidFill>
              </a:rPr>
              <a:t>+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  <p:sp>
        <p:nvSpPr>
          <p:cNvPr id="140" name="모서리가 둥근 직사각형 139"/>
          <p:cNvSpPr/>
          <p:nvPr/>
        </p:nvSpPr>
        <p:spPr>
          <a:xfrm>
            <a:off x="3485334" y="4621074"/>
            <a:ext cx="1265386" cy="477198"/>
          </a:xfrm>
          <a:prstGeom prst="roundRect">
            <a:avLst>
              <a:gd name="adj" fmla="val 4579"/>
            </a:avLst>
          </a:prstGeom>
          <a:solidFill>
            <a:schemeClr val="bg1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주문 </a:t>
            </a:r>
            <a:r>
              <a:rPr lang="en-US" altLang="ko-KR" sz="1200" dirty="0" smtClean="0">
                <a:solidFill>
                  <a:schemeClr val="tx1"/>
                </a:solidFill>
              </a:rPr>
              <a:t>Instance</a:t>
            </a:r>
          </a:p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로드밸런싱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3846556" y="4045001"/>
            <a:ext cx="5652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rgbClr val="FF0000"/>
                </a:solidFill>
              </a:rPr>
              <a:t>+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  <p:grpSp>
        <p:nvGrpSpPr>
          <p:cNvPr id="151" name="그룹 150"/>
          <p:cNvGrpSpPr/>
          <p:nvPr/>
        </p:nvGrpSpPr>
        <p:grpSpPr>
          <a:xfrm>
            <a:off x="696615" y="5037758"/>
            <a:ext cx="1658415" cy="1246427"/>
            <a:chOff x="696615" y="5037758"/>
            <a:chExt cx="1658415" cy="1246427"/>
          </a:xfrm>
        </p:grpSpPr>
        <p:sp>
          <p:nvSpPr>
            <p:cNvPr id="146" name="모서리가 둥근 직사각형 145"/>
            <p:cNvSpPr/>
            <p:nvPr/>
          </p:nvSpPr>
          <p:spPr>
            <a:xfrm>
              <a:off x="696615" y="5613831"/>
              <a:ext cx="1658415" cy="670354"/>
            </a:xfrm>
            <a:prstGeom prst="roundRect">
              <a:avLst>
                <a:gd name="adj" fmla="val 4579"/>
              </a:avLst>
            </a:prstGeom>
            <a:solidFill>
              <a:schemeClr val="bg1"/>
            </a:solidFill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추가 서비스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Instance</a:t>
              </a: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수평 확장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 err="1" smtClean="0">
                  <a:solidFill>
                    <a:schemeClr val="accent6">
                      <a:lumMod val="50000"/>
                    </a:schemeClr>
                  </a:solidFill>
                </a:rPr>
                <a:t>커스터마이징</a:t>
              </a:r>
              <a:r>
                <a:rPr lang="ko-KR" altLang="en-US" sz="1200" b="1" dirty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  <a:r>
                <a:rPr lang="ko-KR" altLang="en-US" sz="1200" b="1" dirty="0" smtClean="0">
                  <a:solidFill>
                    <a:schemeClr val="accent6">
                      <a:lumMod val="50000"/>
                    </a:schemeClr>
                  </a:solidFill>
                </a:rPr>
                <a:t>영역</a:t>
              </a:r>
              <a:endParaRPr lang="ko-KR" altLang="en-US" sz="12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1263436" y="5037758"/>
              <a:ext cx="5652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dirty="0" smtClean="0">
                  <a:solidFill>
                    <a:srgbClr val="FF0000"/>
                  </a:solidFill>
                </a:rPr>
                <a:t>+</a:t>
              </a:r>
              <a:endParaRPr lang="ko-KR" altLang="en-US" sz="4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2" name="그룹 151"/>
          <p:cNvGrpSpPr/>
          <p:nvPr/>
        </p:nvGrpSpPr>
        <p:grpSpPr>
          <a:xfrm>
            <a:off x="7692883" y="5037758"/>
            <a:ext cx="1658415" cy="1246427"/>
            <a:chOff x="7692883" y="5078789"/>
            <a:chExt cx="1658415" cy="1246427"/>
          </a:xfrm>
        </p:grpSpPr>
        <p:sp>
          <p:nvSpPr>
            <p:cNvPr id="149" name="모서리가 둥근 직사각형 148"/>
            <p:cNvSpPr/>
            <p:nvPr/>
          </p:nvSpPr>
          <p:spPr>
            <a:xfrm>
              <a:off x="7692883" y="5654862"/>
              <a:ext cx="1658415" cy="670354"/>
            </a:xfrm>
            <a:prstGeom prst="roundRect">
              <a:avLst>
                <a:gd name="adj" fmla="val 4579"/>
              </a:avLst>
            </a:prstGeom>
            <a:solidFill>
              <a:schemeClr val="bg1"/>
            </a:solidFill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추가 서비스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Instance</a:t>
              </a: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수평 확장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 err="1" smtClean="0">
                  <a:solidFill>
                    <a:schemeClr val="accent6">
                      <a:lumMod val="50000"/>
                    </a:schemeClr>
                  </a:solidFill>
                </a:rPr>
                <a:t>윙스</a:t>
              </a:r>
              <a:r>
                <a:rPr lang="en-US" altLang="ko-KR" sz="1200" b="1" dirty="0" smtClean="0">
                  <a:solidFill>
                    <a:schemeClr val="accent6">
                      <a:lumMod val="50000"/>
                    </a:schemeClr>
                  </a:solidFill>
                </a:rPr>
                <a:t>, </a:t>
              </a:r>
              <a:r>
                <a:rPr lang="ko-KR" altLang="en-US" sz="1200" b="1" dirty="0" smtClean="0">
                  <a:solidFill>
                    <a:schemeClr val="accent6">
                      <a:lumMod val="50000"/>
                    </a:schemeClr>
                  </a:solidFill>
                </a:rPr>
                <a:t>수학</a:t>
              </a:r>
              <a:r>
                <a:rPr lang="en-US" altLang="ko-KR" sz="1200" b="1" dirty="0" smtClean="0">
                  <a:solidFill>
                    <a:schemeClr val="accent6">
                      <a:lumMod val="50000"/>
                    </a:schemeClr>
                  </a:solidFill>
                </a:rPr>
                <a:t>, Remote</a:t>
              </a:r>
              <a:endParaRPr lang="ko-KR" altLang="en-US" sz="12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8259704" y="5078789"/>
              <a:ext cx="5652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dirty="0" smtClean="0">
                  <a:solidFill>
                    <a:srgbClr val="FF0000"/>
                  </a:solidFill>
                </a:rPr>
                <a:t>+</a:t>
              </a:r>
              <a:endParaRPr lang="ko-KR" altLang="en-US" sz="4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3" name="그룹 152"/>
          <p:cNvGrpSpPr/>
          <p:nvPr/>
        </p:nvGrpSpPr>
        <p:grpSpPr>
          <a:xfrm>
            <a:off x="5192190" y="5037758"/>
            <a:ext cx="1779060" cy="1246427"/>
            <a:chOff x="7644243" y="5078789"/>
            <a:chExt cx="1779060" cy="1246427"/>
          </a:xfrm>
        </p:grpSpPr>
        <p:sp>
          <p:nvSpPr>
            <p:cNvPr id="154" name="모서리가 둥근 직사각형 153"/>
            <p:cNvSpPr/>
            <p:nvPr/>
          </p:nvSpPr>
          <p:spPr>
            <a:xfrm>
              <a:off x="7644243" y="5654862"/>
              <a:ext cx="1779060" cy="670354"/>
            </a:xfrm>
            <a:prstGeom prst="roundRect">
              <a:avLst>
                <a:gd name="adj" fmla="val 4579"/>
              </a:avLst>
            </a:prstGeom>
            <a:solidFill>
              <a:schemeClr val="bg1"/>
            </a:solidFill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추가 서비스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Instance</a:t>
              </a: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수평 확장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 smtClean="0">
                  <a:solidFill>
                    <a:srgbClr val="FF0000"/>
                  </a:solidFill>
                </a:rPr>
                <a:t>안 하는 것이 기본원칙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8259704" y="5078789"/>
              <a:ext cx="5652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dirty="0" smtClean="0">
                  <a:solidFill>
                    <a:srgbClr val="FF0000"/>
                  </a:solidFill>
                </a:rPr>
                <a:t>+</a:t>
              </a:r>
              <a:endParaRPr lang="ko-KR" altLang="en-US" sz="4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9" name="그룹 158"/>
          <p:cNvGrpSpPr/>
          <p:nvPr/>
        </p:nvGrpSpPr>
        <p:grpSpPr>
          <a:xfrm>
            <a:off x="3038729" y="5037758"/>
            <a:ext cx="1779060" cy="1246427"/>
            <a:chOff x="7644243" y="5078789"/>
            <a:chExt cx="1779060" cy="1246427"/>
          </a:xfrm>
        </p:grpSpPr>
        <p:sp>
          <p:nvSpPr>
            <p:cNvPr id="160" name="모서리가 둥근 직사각형 159"/>
            <p:cNvSpPr/>
            <p:nvPr/>
          </p:nvSpPr>
          <p:spPr>
            <a:xfrm>
              <a:off x="7644243" y="5654862"/>
              <a:ext cx="1779060" cy="670354"/>
            </a:xfrm>
            <a:prstGeom prst="roundRect">
              <a:avLst>
                <a:gd name="adj" fmla="val 4579"/>
              </a:avLst>
            </a:prstGeom>
            <a:solidFill>
              <a:schemeClr val="bg1"/>
            </a:solidFill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추가 서비스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Instance</a:t>
              </a: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수평 확장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 smtClean="0">
                  <a:solidFill>
                    <a:srgbClr val="FF0000"/>
                  </a:solidFill>
                </a:rPr>
                <a:t>안 하는 것이 기본원칙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8259704" y="5078789"/>
              <a:ext cx="5652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dirty="0" smtClean="0">
                  <a:solidFill>
                    <a:srgbClr val="FF0000"/>
                  </a:solidFill>
                </a:rPr>
                <a:t>+</a:t>
              </a:r>
              <a:endParaRPr lang="ko-KR" altLang="en-US" sz="40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62" name="모서리가 둥근 직사각형 161"/>
          <p:cNvSpPr/>
          <p:nvPr/>
        </p:nvSpPr>
        <p:spPr>
          <a:xfrm>
            <a:off x="559100" y="5508245"/>
            <a:ext cx="8905913" cy="912010"/>
          </a:xfrm>
          <a:prstGeom prst="roundRect">
            <a:avLst>
              <a:gd name="adj" fmla="val 4579"/>
            </a:avLst>
          </a:prstGeom>
          <a:noFill/>
          <a:ln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43BF704C-7DFF-4FF5-AF90-AAE19D2843CD}"/>
              </a:ext>
            </a:extLst>
          </p:cNvPr>
          <p:cNvSpPr/>
          <p:nvPr/>
        </p:nvSpPr>
        <p:spPr>
          <a:xfrm>
            <a:off x="5171268" y="2053232"/>
            <a:ext cx="176705" cy="161103"/>
          </a:xfrm>
          <a:prstGeom prst="ellipse">
            <a:avLst/>
          </a:prstGeom>
          <a:solidFill>
            <a:schemeClr val="accent1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700" b="1" dirty="0" err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43BF704C-7DFF-4FF5-AF90-AAE19D2843CD}"/>
              </a:ext>
            </a:extLst>
          </p:cNvPr>
          <p:cNvSpPr/>
          <p:nvPr/>
        </p:nvSpPr>
        <p:spPr>
          <a:xfrm>
            <a:off x="626391" y="5427693"/>
            <a:ext cx="176705" cy="161103"/>
          </a:xfrm>
          <a:prstGeom prst="ellipse">
            <a:avLst/>
          </a:prstGeom>
          <a:solidFill>
            <a:schemeClr val="accent1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700" b="1" dirty="0" err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43BF704C-7DFF-4FF5-AF90-AAE19D2843CD}"/>
              </a:ext>
            </a:extLst>
          </p:cNvPr>
          <p:cNvSpPr/>
          <p:nvPr/>
        </p:nvSpPr>
        <p:spPr>
          <a:xfrm>
            <a:off x="4971390" y="5417632"/>
            <a:ext cx="176705" cy="161103"/>
          </a:xfrm>
          <a:prstGeom prst="ellipse">
            <a:avLst/>
          </a:prstGeom>
          <a:solidFill>
            <a:schemeClr val="accent1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  <a:latin typeface="+mn-ea"/>
              </a:rPr>
              <a:t>6</a:t>
            </a:r>
            <a:endParaRPr lang="ko-KR" altLang="en-US" sz="700" b="1" dirty="0" err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43BF704C-7DFF-4FF5-AF90-AAE19D2843CD}"/>
              </a:ext>
            </a:extLst>
          </p:cNvPr>
          <p:cNvSpPr/>
          <p:nvPr/>
        </p:nvSpPr>
        <p:spPr>
          <a:xfrm>
            <a:off x="7610739" y="5412020"/>
            <a:ext cx="176705" cy="161103"/>
          </a:xfrm>
          <a:prstGeom prst="ellipse">
            <a:avLst/>
          </a:prstGeom>
          <a:solidFill>
            <a:schemeClr val="accent1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  <a:latin typeface="+mn-ea"/>
              </a:rPr>
              <a:t>7</a:t>
            </a:r>
            <a:endParaRPr lang="ko-KR" altLang="en-US" sz="700" b="1" dirty="0" err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56595" y="1056019"/>
            <a:ext cx="4689559" cy="5598357"/>
          </a:xfrm>
          <a:prstGeom prst="rect">
            <a:avLst/>
          </a:prstGeom>
          <a:solidFill>
            <a:schemeClr val="accent5">
              <a:lumMod val="20000"/>
              <a:lumOff val="8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 smtClean="0">
                <a:solidFill>
                  <a:schemeClr val="tx1"/>
                </a:solidFill>
              </a:rPr>
              <a:t>본사운영시스템</a:t>
            </a:r>
            <a:r>
              <a:rPr lang="en-US" altLang="ko-KR" sz="2500" b="1" dirty="0" smtClean="0">
                <a:solidFill>
                  <a:schemeClr val="tx1"/>
                </a:solidFill>
              </a:rPr>
              <a:t> Server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043937" y="1056993"/>
            <a:ext cx="4689559" cy="5598357"/>
          </a:xfrm>
          <a:prstGeom prst="rect">
            <a:avLst/>
          </a:prstGeom>
          <a:solidFill>
            <a:schemeClr val="accent3">
              <a:lumMod val="20000"/>
              <a:lumOff val="8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 smtClean="0">
                <a:solidFill>
                  <a:schemeClr val="tx1"/>
                </a:solidFill>
              </a:rPr>
              <a:t>학습 </a:t>
            </a:r>
            <a:r>
              <a:rPr lang="en-US" altLang="ko-KR" sz="2500" b="1" dirty="0" smtClean="0">
                <a:solidFill>
                  <a:schemeClr val="tx1"/>
                </a:solidFill>
              </a:rPr>
              <a:t>API Server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54858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3-2. </a:t>
            </a:r>
            <a:r>
              <a:rPr lang="ko-KR" altLang="en-US" dirty="0" smtClean="0"/>
              <a:t>인프라 구성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 </a:t>
            </a:r>
            <a:r>
              <a:rPr lang="en-US" altLang="ko-KR" dirty="0" smtClean="0"/>
              <a:t>Discovery</a:t>
            </a:r>
            <a:r>
              <a:rPr lang="ko-KR" altLang="en-US" dirty="0" smtClean="0"/>
              <a:t>서버와 </a:t>
            </a:r>
            <a:r>
              <a:rPr lang="en-US" altLang="ko-KR" dirty="0" smtClean="0"/>
              <a:t>client</a:t>
            </a:r>
            <a:r>
              <a:rPr lang="ko-KR" altLang="en-US" dirty="0" smtClean="0"/>
              <a:t>서버로 구분</a:t>
            </a:r>
            <a:endParaRPr lang="ko-KR" altLang="en-US" dirty="0"/>
          </a:p>
        </p:txBody>
      </p:sp>
      <p:cxnSp>
        <p:nvCxnSpPr>
          <p:cNvPr id="40" name="직선 연결선 39"/>
          <p:cNvCxnSpPr/>
          <p:nvPr/>
        </p:nvCxnSpPr>
        <p:spPr>
          <a:xfrm>
            <a:off x="356595" y="1056019"/>
            <a:ext cx="9360000" cy="0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72391" y="638084"/>
            <a:ext cx="133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LMS Client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914200" y="638084"/>
            <a:ext cx="121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API Client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172703" y="638084"/>
            <a:ext cx="1774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Discovery API</a:t>
            </a:r>
            <a:endParaRPr lang="ko-KR" altLang="en-US" dirty="0"/>
          </a:p>
        </p:txBody>
      </p:sp>
      <p:grpSp>
        <p:nvGrpSpPr>
          <p:cNvPr id="126" name="그룹 125"/>
          <p:cNvGrpSpPr/>
          <p:nvPr/>
        </p:nvGrpSpPr>
        <p:grpSpPr>
          <a:xfrm>
            <a:off x="5184071" y="1985396"/>
            <a:ext cx="1605839" cy="3253588"/>
            <a:chOff x="5184071" y="1985396"/>
            <a:chExt cx="1605839" cy="3253588"/>
          </a:xfrm>
        </p:grpSpPr>
        <p:sp>
          <p:nvSpPr>
            <p:cNvPr id="29" name="모서리가 둥근 직사각형 28"/>
            <p:cNvSpPr/>
            <p:nvPr/>
          </p:nvSpPr>
          <p:spPr>
            <a:xfrm>
              <a:off x="5360718" y="2341275"/>
              <a:ext cx="1265386" cy="524918"/>
            </a:xfrm>
            <a:prstGeom prst="roundRect">
              <a:avLst>
                <a:gd name="adj" fmla="val 457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API Discovery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1View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5360718" y="3804977"/>
              <a:ext cx="1265386" cy="524918"/>
            </a:xfrm>
            <a:prstGeom prst="roundRect">
              <a:avLst>
                <a:gd name="adj" fmla="val 457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API Discovery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P/T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5360718" y="3073126"/>
              <a:ext cx="1265386" cy="524918"/>
            </a:xfrm>
            <a:prstGeom prst="roundRect">
              <a:avLst>
                <a:gd name="adj" fmla="val 457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API Discovery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2View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5360718" y="4536827"/>
              <a:ext cx="1265386" cy="524918"/>
            </a:xfrm>
            <a:prstGeom prst="roundRect">
              <a:avLst>
                <a:gd name="adj" fmla="val 457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API Discovery</a:t>
              </a:r>
            </a:p>
            <a:p>
              <a:pPr algn="ctr"/>
              <a:r>
                <a:rPr lang="ko-KR" altLang="en-US" sz="1200" dirty="0" err="1" smtClean="0">
                  <a:solidFill>
                    <a:schemeClr val="tx1"/>
                  </a:solidFill>
                </a:rPr>
                <a:t>문항마법사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5184071" y="2120630"/>
              <a:ext cx="1605839" cy="3118354"/>
            </a:xfrm>
            <a:prstGeom prst="roundRect">
              <a:avLst>
                <a:gd name="adj" fmla="val 4579"/>
              </a:avLst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419539" y="1985396"/>
              <a:ext cx="115792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API Discovery</a:t>
              </a:r>
              <a:endParaRPr lang="en-US" altLang="ko-KR" sz="1200" dirty="0"/>
            </a:p>
          </p:txBody>
        </p:sp>
      </p:grpSp>
      <p:sp>
        <p:nvSpPr>
          <p:cNvPr id="17" name="모서리가 둥근 직사각형 16"/>
          <p:cNvSpPr/>
          <p:nvPr/>
        </p:nvSpPr>
        <p:spPr>
          <a:xfrm>
            <a:off x="3490878" y="3186132"/>
            <a:ext cx="1265386" cy="477198"/>
          </a:xfrm>
          <a:prstGeom prst="roundRect">
            <a:avLst>
              <a:gd name="adj" fmla="val 457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LMS </a:t>
            </a:r>
            <a:r>
              <a:rPr lang="en-US" altLang="ko-KR" sz="1200" dirty="0" smtClean="0">
                <a:solidFill>
                  <a:schemeClr val="tx1"/>
                </a:solidFill>
              </a:rPr>
              <a:t>Discovery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Main Instance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490878" y="3783651"/>
            <a:ext cx="1265386" cy="477198"/>
          </a:xfrm>
          <a:prstGeom prst="roundRect">
            <a:avLst>
              <a:gd name="adj" fmla="val 457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LMS </a:t>
            </a:r>
            <a:r>
              <a:rPr lang="en-US" altLang="ko-KR" sz="1200" dirty="0" smtClean="0">
                <a:solidFill>
                  <a:schemeClr val="tx1"/>
                </a:solidFill>
              </a:rPr>
              <a:t>Discovery</a:t>
            </a: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주문</a:t>
            </a:r>
            <a:r>
              <a:rPr lang="en-US" altLang="ko-KR" sz="1200" dirty="0" smtClean="0">
                <a:solidFill>
                  <a:schemeClr val="tx1"/>
                </a:solidFill>
              </a:rPr>
              <a:t> Instance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325417" y="3025299"/>
            <a:ext cx="1605839" cy="2213684"/>
          </a:xfrm>
          <a:prstGeom prst="roundRect">
            <a:avLst>
              <a:gd name="adj" fmla="val 4579"/>
            </a:avLst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6" name="TextBox 45"/>
          <p:cNvSpPr txBox="1"/>
          <p:nvPr/>
        </p:nvSpPr>
        <p:spPr>
          <a:xfrm>
            <a:off x="3496819" y="2892959"/>
            <a:ext cx="126551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LMS Discovery</a:t>
            </a:r>
            <a:endParaRPr lang="en-US" altLang="ko-KR" sz="12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500188" y="1378239"/>
            <a:ext cx="1265386" cy="477198"/>
          </a:xfrm>
          <a:prstGeom prst="roundRect">
            <a:avLst>
              <a:gd name="adj" fmla="val 457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LMS </a:t>
            </a:r>
            <a:r>
              <a:rPr lang="en-US" altLang="ko-KR" sz="1200" dirty="0" smtClean="0">
                <a:solidFill>
                  <a:schemeClr val="tx1"/>
                </a:solidFill>
              </a:rPr>
              <a:t>Discovery</a:t>
            </a: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통계</a:t>
            </a:r>
            <a:r>
              <a:rPr lang="en-US" altLang="ko-KR" sz="1200" dirty="0" smtClean="0">
                <a:solidFill>
                  <a:schemeClr val="tx1"/>
                </a:solidFill>
              </a:rPr>
              <a:t> Instance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3329961" y="1210484"/>
            <a:ext cx="1605839" cy="1628721"/>
          </a:xfrm>
          <a:prstGeom prst="roundRect">
            <a:avLst>
              <a:gd name="adj" fmla="val 4579"/>
            </a:avLst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7" name="TextBox 46"/>
          <p:cNvSpPr txBox="1"/>
          <p:nvPr/>
        </p:nvSpPr>
        <p:spPr>
          <a:xfrm>
            <a:off x="3524732" y="1077424"/>
            <a:ext cx="120193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LMS Discovery</a:t>
            </a:r>
            <a:endParaRPr lang="en-US" altLang="ko-KR" sz="1200" dirty="0"/>
          </a:p>
        </p:txBody>
      </p:sp>
      <p:cxnSp>
        <p:nvCxnSpPr>
          <p:cNvPr id="48" name="직선 연결선 47"/>
          <p:cNvCxnSpPr/>
          <p:nvPr/>
        </p:nvCxnSpPr>
        <p:spPr>
          <a:xfrm rot="16200000">
            <a:off x="-134863" y="3576377"/>
            <a:ext cx="5940000" cy="0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rot="16200000">
            <a:off x="4214521" y="3630376"/>
            <a:ext cx="6048000" cy="0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그룹 56"/>
          <p:cNvGrpSpPr/>
          <p:nvPr/>
        </p:nvGrpSpPr>
        <p:grpSpPr>
          <a:xfrm>
            <a:off x="696615" y="1192991"/>
            <a:ext cx="1658415" cy="4045992"/>
            <a:chOff x="696615" y="1926792"/>
            <a:chExt cx="1658415" cy="4045992"/>
          </a:xfrm>
        </p:grpSpPr>
        <p:grpSp>
          <p:nvGrpSpPr>
            <p:cNvPr id="37" name="그룹 36"/>
            <p:cNvGrpSpPr/>
            <p:nvPr/>
          </p:nvGrpSpPr>
          <p:grpSpPr>
            <a:xfrm>
              <a:off x="902214" y="2126908"/>
              <a:ext cx="1265386" cy="3625887"/>
              <a:chOff x="814662" y="2126908"/>
              <a:chExt cx="1265386" cy="3625887"/>
            </a:xfrm>
          </p:grpSpPr>
          <p:sp>
            <p:nvSpPr>
              <p:cNvPr id="13" name="모서리가 둥근 직사각형 12"/>
              <p:cNvSpPr/>
              <p:nvPr/>
            </p:nvSpPr>
            <p:spPr>
              <a:xfrm>
                <a:off x="814662" y="2126908"/>
                <a:ext cx="1265386" cy="635151"/>
              </a:xfrm>
              <a:prstGeom prst="roundRect">
                <a:avLst>
                  <a:gd name="adj" fmla="val 4579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LMS Client</a:t>
                </a:r>
              </a:p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Main </a:t>
                </a:r>
                <a:r>
                  <a:rPr lang="en-US" altLang="ko-KR" sz="1200" dirty="0" err="1" smtClean="0">
                    <a:solidFill>
                      <a:schemeClr val="tx1"/>
                    </a:solidFill>
                  </a:rPr>
                  <a:t>Intstance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모서리가 둥근 직사각형 13"/>
              <p:cNvSpPr/>
              <p:nvPr/>
            </p:nvSpPr>
            <p:spPr>
              <a:xfrm>
                <a:off x="814662" y="3123820"/>
                <a:ext cx="1265386" cy="635151"/>
              </a:xfrm>
              <a:prstGeom prst="roundRect">
                <a:avLst>
                  <a:gd name="adj" fmla="val 4579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LMS Client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200" dirty="0" err="1" smtClean="0">
                    <a:solidFill>
                      <a:schemeClr val="tx1"/>
                    </a:solidFill>
                  </a:rPr>
                  <a:t>원스탑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모서리가 둥근 직사각형 14"/>
              <p:cNvSpPr/>
              <p:nvPr/>
            </p:nvSpPr>
            <p:spPr>
              <a:xfrm>
                <a:off x="814662" y="4120732"/>
                <a:ext cx="1265386" cy="635151"/>
              </a:xfrm>
              <a:prstGeom prst="roundRect">
                <a:avLst>
                  <a:gd name="adj" fmla="val 4579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LMS Client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200" dirty="0" err="1" smtClean="0">
                    <a:solidFill>
                      <a:schemeClr val="tx1"/>
                    </a:solidFill>
                  </a:rPr>
                  <a:t>문항마법사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모서리가 둥근 직사각형 15"/>
              <p:cNvSpPr/>
              <p:nvPr/>
            </p:nvSpPr>
            <p:spPr>
              <a:xfrm>
                <a:off x="814662" y="5117644"/>
                <a:ext cx="1265386" cy="635151"/>
              </a:xfrm>
              <a:prstGeom prst="roundRect">
                <a:avLst>
                  <a:gd name="adj" fmla="val 4579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LMS Client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모바일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1" name="모서리가 둥근 직사각형 50"/>
            <p:cNvSpPr/>
            <p:nvPr/>
          </p:nvSpPr>
          <p:spPr>
            <a:xfrm>
              <a:off x="696615" y="1926792"/>
              <a:ext cx="1658415" cy="4045992"/>
            </a:xfrm>
            <a:prstGeom prst="roundRect">
              <a:avLst>
                <a:gd name="adj" fmla="val 4579"/>
              </a:avLst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cxnSp>
        <p:nvCxnSpPr>
          <p:cNvPr id="60" name="직선 화살표 연결선 59"/>
          <p:cNvCxnSpPr>
            <a:stCxn id="20" idx="1"/>
          </p:cNvCxnSpPr>
          <p:nvPr/>
        </p:nvCxnSpPr>
        <p:spPr>
          <a:xfrm flipH="1" flipV="1">
            <a:off x="2367202" y="1610268"/>
            <a:ext cx="1132986" cy="65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20" idx="3"/>
          </p:cNvCxnSpPr>
          <p:nvPr/>
        </p:nvCxnSpPr>
        <p:spPr>
          <a:xfrm flipV="1">
            <a:off x="4765574" y="1610268"/>
            <a:ext cx="2925279" cy="65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17" idx="1"/>
            <a:endCxn id="13" idx="3"/>
          </p:cNvCxnSpPr>
          <p:nvPr/>
        </p:nvCxnSpPr>
        <p:spPr>
          <a:xfrm flipH="1" flipV="1">
            <a:off x="2167600" y="1710683"/>
            <a:ext cx="1323278" cy="171404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17" idx="1"/>
            <a:endCxn id="14" idx="3"/>
          </p:cNvCxnSpPr>
          <p:nvPr/>
        </p:nvCxnSpPr>
        <p:spPr>
          <a:xfrm flipH="1" flipV="1">
            <a:off x="2167600" y="2707595"/>
            <a:ext cx="1323278" cy="71713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17" idx="1"/>
            <a:endCxn id="15" idx="3"/>
          </p:cNvCxnSpPr>
          <p:nvPr/>
        </p:nvCxnSpPr>
        <p:spPr>
          <a:xfrm flipH="1">
            <a:off x="2167600" y="3424731"/>
            <a:ext cx="1323278" cy="27977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17" idx="1"/>
            <a:endCxn id="16" idx="3"/>
          </p:cNvCxnSpPr>
          <p:nvPr/>
        </p:nvCxnSpPr>
        <p:spPr>
          <a:xfrm flipH="1">
            <a:off x="2167600" y="3424731"/>
            <a:ext cx="1323278" cy="127668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18" idx="1"/>
          </p:cNvCxnSpPr>
          <p:nvPr/>
        </p:nvCxnSpPr>
        <p:spPr>
          <a:xfrm flipH="1" flipV="1">
            <a:off x="2167600" y="1987086"/>
            <a:ext cx="1323278" cy="20351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29" idx="3"/>
          </p:cNvCxnSpPr>
          <p:nvPr/>
        </p:nvCxnSpPr>
        <p:spPr>
          <a:xfrm flipV="1">
            <a:off x="6626104" y="1800060"/>
            <a:ext cx="1264350" cy="80367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31" idx="3"/>
            <a:endCxn id="24" idx="1"/>
          </p:cNvCxnSpPr>
          <p:nvPr/>
        </p:nvCxnSpPr>
        <p:spPr>
          <a:xfrm flipV="1">
            <a:off x="6626104" y="2097826"/>
            <a:ext cx="1264350" cy="1237759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30" idx="3"/>
            <a:endCxn id="93" idx="1"/>
          </p:cNvCxnSpPr>
          <p:nvPr/>
        </p:nvCxnSpPr>
        <p:spPr>
          <a:xfrm flipV="1">
            <a:off x="6626104" y="3133344"/>
            <a:ext cx="1264350" cy="93409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그룹 124"/>
          <p:cNvGrpSpPr/>
          <p:nvPr/>
        </p:nvGrpSpPr>
        <p:grpSpPr>
          <a:xfrm>
            <a:off x="7690853" y="1192992"/>
            <a:ext cx="1658415" cy="4045992"/>
            <a:chOff x="7690853" y="1192992"/>
            <a:chExt cx="1658415" cy="4045992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7890454" y="1382878"/>
              <a:ext cx="1265386" cy="394378"/>
            </a:xfrm>
            <a:prstGeom prst="roundRect">
              <a:avLst>
                <a:gd name="adj" fmla="val 457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API Client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1View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7890454" y="1900637"/>
              <a:ext cx="1265386" cy="394378"/>
            </a:xfrm>
            <a:prstGeom prst="roundRect">
              <a:avLst>
                <a:gd name="adj" fmla="val 457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API Client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2View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7890454" y="2418396"/>
              <a:ext cx="1265386" cy="394378"/>
            </a:xfrm>
            <a:prstGeom prst="roundRect">
              <a:avLst>
                <a:gd name="adj" fmla="val 457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API Client</a:t>
              </a:r>
            </a:p>
            <a:p>
              <a:pPr algn="ctr"/>
              <a:r>
                <a:rPr lang="ko-KR" altLang="en-US" sz="1200" dirty="0" err="1" smtClean="0">
                  <a:solidFill>
                    <a:schemeClr val="tx1"/>
                  </a:solidFill>
                </a:rPr>
                <a:t>렉사일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7890454" y="3453914"/>
              <a:ext cx="1265386" cy="394378"/>
            </a:xfrm>
            <a:prstGeom prst="roundRect">
              <a:avLst>
                <a:gd name="adj" fmla="val 457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API Client</a:t>
              </a: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게임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7890454" y="4672466"/>
              <a:ext cx="1265386" cy="394378"/>
            </a:xfrm>
            <a:prstGeom prst="roundRect">
              <a:avLst>
                <a:gd name="adj" fmla="val 457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API Client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POD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7890454" y="3971673"/>
              <a:ext cx="1265386" cy="577410"/>
            </a:xfrm>
            <a:prstGeom prst="roundRect">
              <a:avLst>
                <a:gd name="adj" fmla="val 457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API Client</a:t>
              </a: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평가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&amp;</a:t>
              </a: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온라인테스트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7690853" y="1192992"/>
              <a:ext cx="1658415" cy="4045992"/>
            </a:xfrm>
            <a:prstGeom prst="roundRect">
              <a:avLst>
                <a:gd name="adj" fmla="val 4579"/>
              </a:avLst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93" name="모서리가 둥근 직사각형 92"/>
            <p:cNvSpPr/>
            <p:nvPr/>
          </p:nvSpPr>
          <p:spPr>
            <a:xfrm>
              <a:off x="7890454" y="2936155"/>
              <a:ext cx="1265386" cy="394378"/>
            </a:xfrm>
            <a:prstGeom prst="roundRect">
              <a:avLst>
                <a:gd name="adj" fmla="val 457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API Client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Placement Test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0" name="직선 화살표 연결선 99"/>
          <p:cNvCxnSpPr>
            <a:stCxn id="32" idx="3"/>
            <a:endCxn id="26" idx="1"/>
          </p:cNvCxnSpPr>
          <p:nvPr/>
        </p:nvCxnSpPr>
        <p:spPr>
          <a:xfrm flipV="1">
            <a:off x="6626104" y="3651103"/>
            <a:ext cx="1264350" cy="114818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32" idx="3"/>
            <a:endCxn id="28" idx="1"/>
          </p:cNvCxnSpPr>
          <p:nvPr/>
        </p:nvCxnSpPr>
        <p:spPr>
          <a:xfrm flipV="1">
            <a:off x="6626104" y="4260378"/>
            <a:ext cx="1264350" cy="53890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32" idx="3"/>
            <a:endCxn id="27" idx="1"/>
          </p:cNvCxnSpPr>
          <p:nvPr/>
        </p:nvCxnSpPr>
        <p:spPr>
          <a:xfrm>
            <a:off x="6626104" y="4799286"/>
            <a:ext cx="1264350" cy="70369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 rot="5400000">
            <a:off x="1302540" y="2798360"/>
            <a:ext cx="3058875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Feign Discovery</a:t>
            </a:r>
            <a:endParaRPr lang="en-US" altLang="ko-KR" sz="1200" dirty="0"/>
          </a:p>
        </p:txBody>
      </p:sp>
      <p:sp>
        <p:nvSpPr>
          <p:cNvPr id="110" name="TextBox 109"/>
          <p:cNvSpPr txBox="1"/>
          <p:nvPr/>
        </p:nvSpPr>
        <p:spPr>
          <a:xfrm rot="16200000">
            <a:off x="5418897" y="3096084"/>
            <a:ext cx="365432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Feign Discovery</a:t>
            </a:r>
            <a:endParaRPr lang="en-US" altLang="ko-KR" sz="1200" dirty="0"/>
          </a:p>
        </p:txBody>
      </p:sp>
      <p:cxnSp>
        <p:nvCxnSpPr>
          <p:cNvPr id="113" name="직선 연결선 112"/>
          <p:cNvCxnSpPr/>
          <p:nvPr/>
        </p:nvCxnSpPr>
        <p:spPr>
          <a:xfrm rot="16200000">
            <a:off x="2247555" y="3855377"/>
            <a:ext cx="5598000" cy="0"/>
          </a:xfrm>
          <a:prstGeom prst="line">
            <a:avLst/>
          </a:prstGeom>
          <a:ln w="12700">
            <a:solidFill>
              <a:schemeClr val="tx2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9896628" y="852696"/>
            <a:ext cx="229301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+mn-ea"/>
              </a:rPr>
              <a:t>Client</a:t>
            </a:r>
            <a:r>
              <a:rPr lang="ko-KR" altLang="en-US" sz="1000" dirty="0" smtClean="0">
                <a:latin typeface="+mn-ea"/>
              </a:rPr>
              <a:t>영역과 </a:t>
            </a:r>
            <a:r>
              <a:rPr lang="en-US" altLang="ko-KR" sz="1000" dirty="0" smtClean="0">
                <a:latin typeface="+mn-ea"/>
              </a:rPr>
              <a:t>Discovery</a:t>
            </a:r>
            <a:r>
              <a:rPr lang="ko-KR" altLang="en-US" sz="1000" dirty="0" smtClean="0">
                <a:latin typeface="+mn-ea"/>
              </a:rPr>
              <a:t>영역을 분리한다</a:t>
            </a:r>
            <a:endParaRPr lang="en-US" altLang="ko-KR" sz="1000" dirty="0">
              <a:latin typeface="+mn-ea"/>
            </a:endParaRPr>
          </a:p>
          <a:p>
            <a:pPr marL="108000" indent="-10800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+mn-ea"/>
              </a:rPr>
              <a:t>Discovery</a:t>
            </a:r>
            <a:r>
              <a:rPr lang="ko-KR" altLang="en-US" sz="1000" dirty="0" smtClean="0">
                <a:latin typeface="+mn-ea"/>
              </a:rPr>
              <a:t>서버를 분리하여 불변 영역을 확고히 하는 취지</a:t>
            </a:r>
            <a:endParaRPr lang="en-US" altLang="ko-KR" sz="1000" dirty="0" smtClean="0">
              <a:latin typeface="+mn-ea"/>
            </a:endParaRPr>
          </a:p>
          <a:p>
            <a:pPr marL="108000" indent="-10800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latin typeface="+mn-ea"/>
              </a:rPr>
              <a:t>작업량이 많은 </a:t>
            </a:r>
            <a:r>
              <a:rPr lang="en-US" altLang="ko-KR" sz="1000" dirty="0" smtClean="0">
                <a:latin typeface="+mn-ea"/>
              </a:rPr>
              <a:t>API </a:t>
            </a:r>
            <a:r>
              <a:rPr lang="ko-KR" altLang="en-US" sz="1000" dirty="0" smtClean="0">
                <a:latin typeface="+mn-ea"/>
              </a:rPr>
              <a:t>서버 성능을 높이고 </a:t>
            </a:r>
            <a:r>
              <a:rPr lang="en-US" altLang="ko-KR" sz="1000" dirty="0" smtClean="0">
                <a:latin typeface="+mn-ea"/>
              </a:rPr>
              <a:t>auto</a:t>
            </a:r>
            <a:r>
              <a:rPr lang="ko-KR" altLang="en-US" sz="1000" dirty="0" smtClean="0">
                <a:latin typeface="+mn-ea"/>
              </a:rPr>
              <a:t>스케일링으로 관리</a:t>
            </a:r>
            <a:endParaRPr lang="en-US" altLang="ko-KR" sz="1000" dirty="0" smtClean="0">
              <a:latin typeface="+mn-ea"/>
            </a:endParaRPr>
          </a:p>
          <a:p>
            <a:pPr marL="108000" indent="-10800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+mn-ea"/>
              </a:rPr>
              <a:t>Discovery</a:t>
            </a:r>
            <a:r>
              <a:rPr lang="ko-KR" altLang="en-US" sz="1000" dirty="0" smtClean="0">
                <a:latin typeface="+mn-ea"/>
              </a:rPr>
              <a:t>해 와서 노출만 시켜주는 </a:t>
            </a:r>
            <a:r>
              <a:rPr lang="en-US" altLang="ko-KR" sz="1000" dirty="0" smtClean="0">
                <a:latin typeface="+mn-ea"/>
              </a:rPr>
              <a:t>Client </a:t>
            </a:r>
            <a:r>
              <a:rPr lang="ko-KR" altLang="en-US" sz="1000" dirty="0" smtClean="0">
                <a:latin typeface="+mn-ea"/>
              </a:rPr>
              <a:t>서버는 성능 최소화 구성</a:t>
            </a:r>
            <a:endParaRPr lang="en-US" altLang="ko-KR" sz="1000" dirty="0" smtClean="0">
              <a:latin typeface="+mn-ea"/>
            </a:endParaRPr>
          </a:p>
          <a:p>
            <a:pPr marL="108000" indent="-10800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+mn-ea"/>
              </a:rPr>
              <a:t>LMS </a:t>
            </a:r>
            <a:r>
              <a:rPr lang="ko-KR" altLang="en-US" sz="1000" dirty="0" smtClean="0">
                <a:latin typeface="+mn-ea"/>
              </a:rPr>
              <a:t>서버</a:t>
            </a:r>
            <a:r>
              <a:rPr lang="en-US" altLang="ko-KR" sz="1000" dirty="0" smtClean="0">
                <a:latin typeface="+mn-ea"/>
              </a:rPr>
              <a:t> </a:t>
            </a:r>
            <a:r>
              <a:rPr lang="ko-KR" altLang="en-US" sz="1000" dirty="0" smtClean="0">
                <a:latin typeface="+mn-ea"/>
              </a:rPr>
              <a:t>다운되면 학습은 어쩔 거냐는 반대 의견 예상</a:t>
            </a:r>
            <a:endParaRPr lang="en-US" altLang="ko-KR" sz="1000" dirty="0" smtClean="0">
              <a:latin typeface="+mn-ea"/>
            </a:endParaRPr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43BF704C-7DFF-4FF5-AF90-AAE19D2843CD}"/>
              </a:ext>
            </a:extLst>
          </p:cNvPr>
          <p:cNvSpPr/>
          <p:nvPr/>
        </p:nvSpPr>
        <p:spPr>
          <a:xfrm>
            <a:off x="3256639" y="1132431"/>
            <a:ext cx="176705" cy="161103"/>
          </a:xfrm>
          <a:prstGeom prst="ellipse">
            <a:avLst/>
          </a:prstGeom>
          <a:solidFill>
            <a:schemeClr val="accent1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700" b="1" dirty="0" err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43BF704C-7DFF-4FF5-AF90-AAE19D2843CD}"/>
              </a:ext>
            </a:extLst>
          </p:cNvPr>
          <p:cNvSpPr/>
          <p:nvPr/>
        </p:nvSpPr>
        <p:spPr>
          <a:xfrm>
            <a:off x="3409684" y="3373362"/>
            <a:ext cx="176705" cy="161103"/>
          </a:xfrm>
          <a:prstGeom prst="ellipse">
            <a:avLst/>
          </a:prstGeom>
          <a:solidFill>
            <a:schemeClr val="accent1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700" b="1" dirty="0" err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43BF704C-7DFF-4FF5-AF90-AAE19D2843CD}"/>
              </a:ext>
            </a:extLst>
          </p:cNvPr>
          <p:cNvSpPr/>
          <p:nvPr/>
        </p:nvSpPr>
        <p:spPr>
          <a:xfrm>
            <a:off x="3403289" y="3953915"/>
            <a:ext cx="176705" cy="161103"/>
          </a:xfrm>
          <a:prstGeom prst="ellipse">
            <a:avLst/>
          </a:prstGeom>
          <a:solidFill>
            <a:schemeClr val="accent1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700" b="1" dirty="0" err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6" name="모서리가 둥근 직사각형 135"/>
          <p:cNvSpPr/>
          <p:nvPr/>
        </p:nvSpPr>
        <p:spPr>
          <a:xfrm>
            <a:off x="3500188" y="2228569"/>
            <a:ext cx="1265386" cy="477198"/>
          </a:xfrm>
          <a:prstGeom prst="roundRect">
            <a:avLst>
              <a:gd name="adj" fmla="val 4579"/>
            </a:avLst>
          </a:prstGeom>
          <a:solidFill>
            <a:schemeClr val="bg1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통계 </a:t>
            </a:r>
            <a:r>
              <a:rPr lang="en-US" altLang="ko-KR" sz="1200" dirty="0" smtClean="0">
                <a:solidFill>
                  <a:schemeClr val="tx1"/>
                </a:solidFill>
              </a:rPr>
              <a:t>Instance</a:t>
            </a:r>
          </a:p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로드밸런싱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3851682" y="1652496"/>
            <a:ext cx="5652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rgbClr val="FF0000"/>
                </a:solidFill>
              </a:rPr>
              <a:t>+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  <p:sp>
        <p:nvSpPr>
          <p:cNvPr id="140" name="모서리가 둥근 직사각형 139"/>
          <p:cNvSpPr/>
          <p:nvPr/>
        </p:nvSpPr>
        <p:spPr>
          <a:xfrm>
            <a:off x="3485334" y="4621074"/>
            <a:ext cx="1265386" cy="477198"/>
          </a:xfrm>
          <a:prstGeom prst="roundRect">
            <a:avLst>
              <a:gd name="adj" fmla="val 4579"/>
            </a:avLst>
          </a:prstGeom>
          <a:solidFill>
            <a:schemeClr val="bg1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주문 </a:t>
            </a:r>
            <a:r>
              <a:rPr lang="en-US" altLang="ko-KR" sz="1200" dirty="0" smtClean="0">
                <a:solidFill>
                  <a:schemeClr val="tx1"/>
                </a:solidFill>
              </a:rPr>
              <a:t>Instance</a:t>
            </a:r>
          </a:p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로드밸런싱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3846556" y="4045001"/>
            <a:ext cx="5652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rgbClr val="FF0000"/>
                </a:solidFill>
              </a:rPr>
              <a:t>+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  <p:grpSp>
        <p:nvGrpSpPr>
          <p:cNvPr id="151" name="그룹 150"/>
          <p:cNvGrpSpPr/>
          <p:nvPr/>
        </p:nvGrpSpPr>
        <p:grpSpPr>
          <a:xfrm>
            <a:off x="696615" y="5037758"/>
            <a:ext cx="1658415" cy="1246427"/>
            <a:chOff x="696615" y="5037758"/>
            <a:chExt cx="1658415" cy="1246427"/>
          </a:xfrm>
        </p:grpSpPr>
        <p:sp>
          <p:nvSpPr>
            <p:cNvPr id="146" name="모서리가 둥근 직사각형 145"/>
            <p:cNvSpPr/>
            <p:nvPr/>
          </p:nvSpPr>
          <p:spPr>
            <a:xfrm>
              <a:off x="696615" y="5613831"/>
              <a:ext cx="1658415" cy="670354"/>
            </a:xfrm>
            <a:prstGeom prst="roundRect">
              <a:avLst>
                <a:gd name="adj" fmla="val 4579"/>
              </a:avLst>
            </a:prstGeom>
            <a:solidFill>
              <a:schemeClr val="bg1"/>
            </a:solidFill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추가 서비스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Instance</a:t>
              </a: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수평 확장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 err="1" smtClean="0">
                  <a:solidFill>
                    <a:schemeClr val="accent6">
                      <a:lumMod val="50000"/>
                    </a:schemeClr>
                  </a:solidFill>
                </a:rPr>
                <a:t>커스터마이징</a:t>
              </a:r>
              <a:r>
                <a:rPr lang="ko-KR" altLang="en-US" sz="1200" b="1" dirty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  <a:r>
                <a:rPr lang="ko-KR" altLang="en-US" sz="1200" b="1" dirty="0" smtClean="0">
                  <a:solidFill>
                    <a:schemeClr val="accent6">
                      <a:lumMod val="50000"/>
                    </a:schemeClr>
                  </a:solidFill>
                </a:rPr>
                <a:t>영역</a:t>
              </a:r>
              <a:endParaRPr lang="ko-KR" altLang="en-US" sz="12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1263436" y="5037758"/>
              <a:ext cx="5652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dirty="0" smtClean="0">
                  <a:solidFill>
                    <a:srgbClr val="FF0000"/>
                  </a:solidFill>
                </a:rPr>
                <a:t>+</a:t>
              </a:r>
              <a:endParaRPr lang="ko-KR" altLang="en-US" sz="4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2" name="그룹 151"/>
          <p:cNvGrpSpPr/>
          <p:nvPr/>
        </p:nvGrpSpPr>
        <p:grpSpPr>
          <a:xfrm>
            <a:off x="7692883" y="5037758"/>
            <a:ext cx="1658415" cy="1246427"/>
            <a:chOff x="7692883" y="5078789"/>
            <a:chExt cx="1658415" cy="1246427"/>
          </a:xfrm>
        </p:grpSpPr>
        <p:sp>
          <p:nvSpPr>
            <p:cNvPr id="149" name="모서리가 둥근 직사각형 148"/>
            <p:cNvSpPr/>
            <p:nvPr/>
          </p:nvSpPr>
          <p:spPr>
            <a:xfrm>
              <a:off x="7692883" y="5654862"/>
              <a:ext cx="1658415" cy="670354"/>
            </a:xfrm>
            <a:prstGeom prst="roundRect">
              <a:avLst>
                <a:gd name="adj" fmla="val 4579"/>
              </a:avLst>
            </a:prstGeom>
            <a:solidFill>
              <a:schemeClr val="bg1"/>
            </a:solidFill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추가 서비스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Instance</a:t>
              </a: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수평 확장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 err="1" smtClean="0">
                  <a:solidFill>
                    <a:schemeClr val="accent6">
                      <a:lumMod val="50000"/>
                    </a:schemeClr>
                  </a:solidFill>
                </a:rPr>
                <a:t>윙스</a:t>
              </a:r>
              <a:r>
                <a:rPr lang="en-US" altLang="ko-KR" sz="1200" b="1" dirty="0" smtClean="0">
                  <a:solidFill>
                    <a:schemeClr val="accent6">
                      <a:lumMod val="50000"/>
                    </a:schemeClr>
                  </a:solidFill>
                </a:rPr>
                <a:t>, </a:t>
              </a:r>
              <a:r>
                <a:rPr lang="ko-KR" altLang="en-US" sz="1200" b="1" dirty="0" smtClean="0">
                  <a:solidFill>
                    <a:schemeClr val="accent6">
                      <a:lumMod val="50000"/>
                    </a:schemeClr>
                  </a:solidFill>
                </a:rPr>
                <a:t>수학</a:t>
              </a:r>
              <a:r>
                <a:rPr lang="en-US" altLang="ko-KR" sz="1200" b="1" dirty="0" smtClean="0">
                  <a:solidFill>
                    <a:schemeClr val="accent6">
                      <a:lumMod val="50000"/>
                    </a:schemeClr>
                  </a:solidFill>
                </a:rPr>
                <a:t>, Remote</a:t>
              </a:r>
              <a:endParaRPr lang="ko-KR" altLang="en-US" sz="12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8259704" y="5078789"/>
              <a:ext cx="5652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dirty="0" smtClean="0">
                  <a:solidFill>
                    <a:srgbClr val="FF0000"/>
                  </a:solidFill>
                </a:rPr>
                <a:t>+</a:t>
              </a:r>
              <a:endParaRPr lang="ko-KR" altLang="en-US" sz="4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3" name="그룹 152"/>
          <p:cNvGrpSpPr/>
          <p:nvPr/>
        </p:nvGrpSpPr>
        <p:grpSpPr>
          <a:xfrm>
            <a:off x="5192190" y="5037758"/>
            <a:ext cx="1779060" cy="1246427"/>
            <a:chOff x="7644243" y="5078789"/>
            <a:chExt cx="1779060" cy="1246427"/>
          </a:xfrm>
        </p:grpSpPr>
        <p:sp>
          <p:nvSpPr>
            <p:cNvPr id="154" name="모서리가 둥근 직사각형 153"/>
            <p:cNvSpPr/>
            <p:nvPr/>
          </p:nvSpPr>
          <p:spPr>
            <a:xfrm>
              <a:off x="7644243" y="5654862"/>
              <a:ext cx="1779060" cy="670354"/>
            </a:xfrm>
            <a:prstGeom prst="roundRect">
              <a:avLst>
                <a:gd name="adj" fmla="val 4579"/>
              </a:avLst>
            </a:prstGeom>
            <a:solidFill>
              <a:schemeClr val="bg1"/>
            </a:solidFill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추가 서비스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Instance</a:t>
              </a: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수평 확장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 smtClean="0">
                  <a:solidFill>
                    <a:srgbClr val="FF0000"/>
                  </a:solidFill>
                </a:rPr>
                <a:t>안 하는 것이 기본원칙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8259704" y="5078789"/>
              <a:ext cx="5652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dirty="0" smtClean="0">
                  <a:solidFill>
                    <a:srgbClr val="FF0000"/>
                  </a:solidFill>
                </a:rPr>
                <a:t>+</a:t>
              </a:r>
              <a:endParaRPr lang="ko-KR" altLang="en-US" sz="4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9" name="그룹 158"/>
          <p:cNvGrpSpPr/>
          <p:nvPr/>
        </p:nvGrpSpPr>
        <p:grpSpPr>
          <a:xfrm>
            <a:off x="3038729" y="5037758"/>
            <a:ext cx="1779060" cy="1246427"/>
            <a:chOff x="7644243" y="5078789"/>
            <a:chExt cx="1779060" cy="1246427"/>
          </a:xfrm>
        </p:grpSpPr>
        <p:sp>
          <p:nvSpPr>
            <p:cNvPr id="160" name="모서리가 둥근 직사각형 159"/>
            <p:cNvSpPr/>
            <p:nvPr/>
          </p:nvSpPr>
          <p:spPr>
            <a:xfrm>
              <a:off x="7644243" y="5654862"/>
              <a:ext cx="1779060" cy="670354"/>
            </a:xfrm>
            <a:prstGeom prst="roundRect">
              <a:avLst>
                <a:gd name="adj" fmla="val 4579"/>
              </a:avLst>
            </a:prstGeom>
            <a:solidFill>
              <a:schemeClr val="bg1"/>
            </a:solidFill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추가 서비스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Instance</a:t>
              </a: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수평 확장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 smtClean="0">
                  <a:solidFill>
                    <a:srgbClr val="FF0000"/>
                  </a:solidFill>
                </a:rPr>
                <a:t>안 하는 것이 기본원칙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8259704" y="5078789"/>
              <a:ext cx="5652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dirty="0" smtClean="0">
                  <a:solidFill>
                    <a:srgbClr val="FF0000"/>
                  </a:solidFill>
                </a:rPr>
                <a:t>+</a:t>
              </a:r>
              <a:endParaRPr lang="ko-KR" altLang="en-US" sz="40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62" name="모서리가 둥근 직사각형 161"/>
          <p:cNvSpPr/>
          <p:nvPr/>
        </p:nvSpPr>
        <p:spPr>
          <a:xfrm>
            <a:off x="559100" y="5508245"/>
            <a:ext cx="8905913" cy="912010"/>
          </a:xfrm>
          <a:prstGeom prst="roundRect">
            <a:avLst>
              <a:gd name="adj" fmla="val 4579"/>
            </a:avLst>
          </a:prstGeom>
          <a:noFill/>
          <a:ln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43BF704C-7DFF-4FF5-AF90-AAE19D2843CD}"/>
              </a:ext>
            </a:extLst>
          </p:cNvPr>
          <p:cNvSpPr/>
          <p:nvPr/>
        </p:nvSpPr>
        <p:spPr>
          <a:xfrm>
            <a:off x="5171268" y="2053232"/>
            <a:ext cx="176705" cy="161103"/>
          </a:xfrm>
          <a:prstGeom prst="ellipse">
            <a:avLst/>
          </a:prstGeom>
          <a:solidFill>
            <a:schemeClr val="accent1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700" b="1" dirty="0" err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43BF704C-7DFF-4FF5-AF90-AAE19D2843CD}"/>
              </a:ext>
            </a:extLst>
          </p:cNvPr>
          <p:cNvSpPr/>
          <p:nvPr/>
        </p:nvSpPr>
        <p:spPr>
          <a:xfrm>
            <a:off x="626391" y="5427693"/>
            <a:ext cx="176705" cy="161103"/>
          </a:xfrm>
          <a:prstGeom prst="ellipse">
            <a:avLst/>
          </a:prstGeom>
          <a:solidFill>
            <a:schemeClr val="accent1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700" b="1" dirty="0" err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43BF704C-7DFF-4FF5-AF90-AAE19D2843CD}"/>
              </a:ext>
            </a:extLst>
          </p:cNvPr>
          <p:cNvSpPr/>
          <p:nvPr/>
        </p:nvSpPr>
        <p:spPr>
          <a:xfrm>
            <a:off x="4971390" y="5417632"/>
            <a:ext cx="176705" cy="161103"/>
          </a:xfrm>
          <a:prstGeom prst="ellipse">
            <a:avLst/>
          </a:prstGeom>
          <a:solidFill>
            <a:schemeClr val="accent1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  <a:latin typeface="+mn-ea"/>
              </a:rPr>
              <a:t>6</a:t>
            </a:r>
            <a:endParaRPr lang="ko-KR" altLang="en-US" sz="700" b="1" dirty="0" err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43BF704C-7DFF-4FF5-AF90-AAE19D2843CD}"/>
              </a:ext>
            </a:extLst>
          </p:cNvPr>
          <p:cNvSpPr/>
          <p:nvPr/>
        </p:nvSpPr>
        <p:spPr>
          <a:xfrm>
            <a:off x="7610739" y="5412020"/>
            <a:ext cx="176705" cy="161103"/>
          </a:xfrm>
          <a:prstGeom prst="ellipse">
            <a:avLst/>
          </a:prstGeom>
          <a:solidFill>
            <a:schemeClr val="accent1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  <a:latin typeface="+mn-ea"/>
              </a:rPr>
              <a:t>7</a:t>
            </a:r>
            <a:endParaRPr lang="ko-KR" altLang="en-US" sz="700" b="1" dirty="0" err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56595" y="1056019"/>
            <a:ext cx="2474727" cy="5598357"/>
          </a:xfrm>
          <a:prstGeom prst="rect">
            <a:avLst/>
          </a:prstGeom>
          <a:solidFill>
            <a:schemeClr val="accent5">
              <a:lumMod val="20000"/>
              <a:lumOff val="8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 smtClean="0">
                <a:solidFill>
                  <a:schemeClr val="tx1"/>
                </a:solidFill>
              </a:rPr>
              <a:t>본사운영시스템</a:t>
            </a:r>
            <a:endParaRPr lang="en-US" altLang="ko-KR" sz="25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2500" b="1" dirty="0" smtClean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altLang="ko-KR" sz="2500" b="1" dirty="0" smtClean="0">
                <a:solidFill>
                  <a:schemeClr val="tx1"/>
                </a:solidFill>
              </a:rPr>
              <a:t>API</a:t>
            </a:r>
          </a:p>
          <a:p>
            <a:pPr algn="ctr"/>
            <a:r>
              <a:rPr lang="en-US" altLang="ko-KR" sz="2500" b="1" dirty="0" smtClean="0">
                <a:solidFill>
                  <a:schemeClr val="tx1"/>
                </a:solidFill>
              </a:rPr>
              <a:t>Server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2826024" y="1056993"/>
            <a:ext cx="4412498" cy="5598357"/>
          </a:xfrm>
          <a:prstGeom prst="rect">
            <a:avLst/>
          </a:prstGeom>
          <a:solidFill>
            <a:schemeClr val="accent3">
              <a:lumMod val="20000"/>
              <a:lumOff val="8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 smtClean="0">
                <a:solidFill>
                  <a:schemeClr val="tx1"/>
                </a:solidFill>
              </a:rPr>
              <a:t>Discovery Server</a:t>
            </a:r>
            <a:endParaRPr lang="ko-KR" altLang="en-US" sz="2500" dirty="0"/>
          </a:p>
        </p:txBody>
      </p:sp>
      <p:sp>
        <p:nvSpPr>
          <p:cNvPr id="83" name="직사각형 82"/>
          <p:cNvSpPr/>
          <p:nvPr/>
        </p:nvSpPr>
        <p:spPr>
          <a:xfrm>
            <a:off x="7238178" y="1051759"/>
            <a:ext cx="2474727" cy="5598357"/>
          </a:xfrm>
          <a:prstGeom prst="rect">
            <a:avLst/>
          </a:prstGeom>
          <a:solidFill>
            <a:schemeClr val="accent5">
              <a:lumMod val="20000"/>
              <a:lumOff val="8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 smtClean="0">
                <a:solidFill>
                  <a:schemeClr val="tx1"/>
                </a:solidFill>
              </a:rPr>
              <a:t>본사운영시스템</a:t>
            </a:r>
            <a:endParaRPr lang="en-US" altLang="ko-KR" sz="25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2500" b="1" dirty="0" smtClean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altLang="ko-KR" sz="2500" b="1" dirty="0" smtClean="0">
                <a:solidFill>
                  <a:schemeClr val="tx1"/>
                </a:solidFill>
              </a:rPr>
              <a:t>API</a:t>
            </a:r>
          </a:p>
          <a:p>
            <a:pPr algn="ctr"/>
            <a:r>
              <a:rPr lang="en-US" altLang="ko-KR" sz="2500" b="1" dirty="0" smtClean="0">
                <a:solidFill>
                  <a:schemeClr val="tx1"/>
                </a:solidFill>
              </a:rPr>
              <a:t>Server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3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3-3. </a:t>
            </a:r>
            <a:r>
              <a:rPr lang="ko-KR" altLang="en-US" dirty="0" smtClean="0"/>
              <a:t>인프라 구성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 </a:t>
            </a:r>
            <a:r>
              <a:rPr lang="en-US" altLang="ko-KR" dirty="0" smtClean="0"/>
              <a:t>Discovery</a:t>
            </a:r>
            <a:r>
              <a:rPr lang="ko-KR" altLang="en-US" dirty="0" smtClean="0"/>
              <a:t>서버와 </a:t>
            </a:r>
            <a:r>
              <a:rPr lang="en-US" altLang="ko-KR" dirty="0" err="1" smtClean="0"/>
              <a:t>lms</a:t>
            </a:r>
            <a:r>
              <a:rPr lang="en-US" altLang="ko-KR" dirty="0" smtClean="0"/>
              <a:t> client</a:t>
            </a:r>
            <a:r>
              <a:rPr lang="ko-KR" altLang="en-US" dirty="0" smtClean="0"/>
              <a:t>서버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 client </a:t>
            </a:r>
            <a:r>
              <a:rPr lang="ko-KR" altLang="en-US" dirty="0" smtClean="0"/>
              <a:t>서버로 구분</a:t>
            </a:r>
            <a:endParaRPr lang="ko-KR" altLang="en-US" dirty="0"/>
          </a:p>
        </p:txBody>
      </p:sp>
      <p:cxnSp>
        <p:nvCxnSpPr>
          <p:cNvPr id="40" name="직선 연결선 39"/>
          <p:cNvCxnSpPr/>
          <p:nvPr/>
        </p:nvCxnSpPr>
        <p:spPr>
          <a:xfrm>
            <a:off x="356595" y="1056019"/>
            <a:ext cx="9360000" cy="0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72391" y="638084"/>
            <a:ext cx="133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LMS Client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914200" y="638084"/>
            <a:ext cx="121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API Client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172703" y="638084"/>
            <a:ext cx="1774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Discovery API</a:t>
            </a:r>
            <a:endParaRPr lang="ko-KR" altLang="en-US" dirty="0"/>
          </a:p>
        </p:txBody>
      </p:sp>
      <p:grpSp>
        <p:nvGrpSpPr>
          <p:cNvPr id="126" name="그룹 125"/>
          <p:cNvGrpSpPr/>
          <p:nvPr/>
        </p:nvGrpSpPr>
        <p:grpSpPr>
          <a:xfrm>
            <a:off x="5184071" y="1985396"/>
            <a:ext cx="1605839" cy="3253588"/>
            <a:chOff x="5184071" y="1985396"/>
            <a:chExt cx="1605839" cy="3253588"/>
          </a:xfrm>
        </p:grpSpPr>
        <p:sp>
          <p:nvSpPr>
            <p:cNvPr id="29" name="모서리가 둥근 직사각형 28"/>
            <p:cNvSpPr/>
            <p:nvPr/>
          </p:nvSpPr>
          <p:spPr>
            <a:xfrm>
              <a:off x="5360718" y="2341275"/>
              <a:ext cx="1265386" cy="524918"/>
            </a:xfrm>
            <a:prstGeom prst="roundRect">
              <a:avLst>
                <a:gd name="adj" fmla="val 457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API Discovery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1View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5360718" y="3804977"/>
              <a:ext cx="1265386" cy="524918"/>
            </a:xfrm>
            <a:prstGeom prst="roundRect">
              <a:avLst>
                <a:gd name="adj" fmla="val 457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API Discovery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P/T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5360718" y="3073126"/>
              <a:ext cx="1265386" cy="524918"/>
            </a:xfrm>
            <a:prstGeom prst="roundRect">
              <a:avLst>
                <a:gd name="adj" fmla="val 457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API Discovery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2View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5360718" y="4536827"/>
              <a:ext cx="1265386" cy="524918"/>
            </a:xfrm>
            <a:prstGeom prst="roundRect">
              <a:avLst>
                <a:gd name="adj" fmla="val 457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API Discovery</a:t>
              </a:r>
            </a:p>
            <a:p>
              <a:pPr algn="ctr"/>
              <a:r>
                <a:rPr lang="ko-KR" altLang="en-US" sz="1200" dirty="0" err="1" smtClean="0">
                  <a:solidFill>
                    <a:schemeClr val="tx1"/>
                  </a:solidFill>
                </a:rPr>
                <a:t>문항마법사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5184071" y="2120630"/>
              <a:ext cx="1605839" cy="3118354"/>
            </a:xfrm>
            <a:prstGeom prst="roundRect">
              <a:avLst>
                <a:gd name="adj" fmla="val 4579"/>
              </a:avLst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419539" y="1985396"/>
              <a:ext cx="115792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API Discovery</a:t>
              </a:r>
              <a:endParaRPr lang="en-US" altLang="ko-KR" sz="1200" dirty="0"/>
            </a:p>
          </p:txBody>
        </p:sp>
      </p:grpSp>
      <p:sp>
        <p:nvSpPr>
          <p:cNvPr id="17" name="모서리가 둥근 직사각형 16"/>
          <p:cNvSpPr/>
          <p:nvPr/>
        </p:nvSpPr>
        <p:spPr>
          <a:xfrm>
            <a:off x="3490878" y="3186132"/>
            <a:ext cx="1265386" cy="477198"/>
          </a:xfrm>
          <a:prstGeom prst="roundRect">
            <a:avLst>
              <a:gd name="adj" fmla="val 457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LMS </a:t>
            </a:r>
            <a:r>
              <a:rPr lang="en-US" altLang="ko-KR" sz="1200" dirty="0" smtClean="0">
                <a:solidFill>
                  <a:schemeClr val="tx1"/>
                </a:solidFill>
              </a:rPr>
              <a:t>Discovery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Main Instance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490878" y="3783651"/>
            <a:ext cx="1265386" cy="477198"/>
          </a:xfrm>
          <a:prstGeom prst="roundRect">
            <a:avLst>
              <a:gd name="adj" fmla="val 457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LMS </a:t>
            </a:r>
            <a:r>
              <a:rPr lang="en-US" altLang="ko-KR" sz="1200" dirty="0" smtClean="0">
                <a:solidFill>
                  <a:schemeClr val="tx1"/>
                </a:solidFill>
              </a:rPr>
              <a:t>Discovery</a:t>
            </a: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주문</a:t>
            </a:r>
            <a:r>
              <a:rPr lang="en-US" altLang="ko-KR" sz="1200" dirty="0" smtClean="0">
                <a:solidFill>
                  <a:schemeClr val="tx1"/>
                </a:solidFill>
              </a:rPr>
              <a:t> Instance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325417" y="3025299"/>
            <a:ext cx="1605839" cy="2213684"/>
          </a:xfrm>
          <a:prstGeom prst="roundRect">
            <a:avLst>
              <a:gd name="adj" fmla="val 4579"/>
            </a:avLst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6" name="TextBox 45"/>
          <p:cNvSpPr txBox="1"/>
          <p:nvPr/>
        </p:nvSpPr>
        <p:spPr>
          <a:xfrm>
            <a:off x="3496819" y="2892959"/>
            <a:ext cx="126551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LMS Discovery</a:t>
            </a:r>
            <a:endParaRPr lang="en-US" altLang="ko-KR" sz="12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500188" y="1378239"/>
            <a:ext cx="1265386" cy="477198"/>
          </a:xfrm>
          <a:prstGeom prst="roundRect">
            <a:avLst>
              <a:gd name="adj" fmla="val 457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LMS </a:t>
            </a:r>
            <a:r>
              <a:rPr lang="en-US" altLang="ko-KR" sz="1200" dirty="0" smtClean="0">
                <a:solidFill>
                  <a:schemeClr val="tx1"/>
                </a:solidFill>
              </a:rPr>
              <a:t>Discovery</a:t>
            </a: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통계</a:t>
            </a:r>
            <a:r>
              <a:rPr lang="en-US" altLang="ko-KR" sz="1200" dirty="0" smtClean="0">
                <a:solidFill>
                  <a:schemeClr val="tx1"/>
                </a:solidFill>
              </a:rPr>
              <a:t> Instance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3329961" y="1210484"/>
            <a:ext cx="1605839" cy="1628721"/>
          </a:xfrm>
          <a:prstGeom prst="roundRect">
            <a:avLst>
              <a:gd name="adj" fmla="val 4579"/>
            </a:avLst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7" name="TextBox 46"/>
          <p:cNvSpPr txBox="1"/>
          <p:nvPr/>
        </p:nvSpPr>
        <p:spPr>
          <a:xfrm>
            <a:off x="3524732" y="1077424"/>
            <a:ext cx="120193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LMS Discovery</a:t>
            </a:r>
            <a:endParaRPr lang="en-US" altLang="ko-KR" sz="1200" dirty="0"/>
          </a:p>
        </p:txBody>
      </p:sp>
      <p:cxnSp>
        <p:nvCxnSpPr>
          <p:cNvPr id="48" name="직선 연결선 47"/>
          <p:cNvCxnSpPr/>
          <p:nvPr/>
        </p:nvCxnSpPr>
        <p:spPr>
          <a:xfrm rot="16200000">
            <a:off x="-134863" y="3576377"/>
            <a:ext cx="5940000" cy="0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rot="16200000">
            <a:off x="4214521" y="3630376"/>
            <a:ext cx="6048000" cy="0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그룹 56"/>
          <p:cNvGrpSpPr/>
          <p:nvPr/>
        </p:nvGrpSpPr>
        <p:grpSpPr>
          <a:xfrm>
            <a:off x="696615" y="1192991"/>
            <a:ext cx="1658415" cy="4045992"/>
            <a:chOff x="696615" y="1926792"/>
            <a:chExt cx="1658415" cy="4045992"/>
          </a:xfrm>
        </p:grpSpPr>
        <p:grpSp>
          <p:nvGrpSpPr>
            <p:cNvPr id="37" name="그룹 36"/>
            <p:cNvGrpSpPr/>
            <p:nvPr/>
          </p:nvGrpSpPr>
          <p:grpSpPr>
            <a:xfrm>
              <a:off x="902214" y="2126908"/>
              <a:ext cx="1265386" cy="3625887"/>
              <a:chOff x="814662" y="2126908"/>
              <a:chExt cx="1265386" cy="3625887"/>
            </a:xfrm>
          </p:grpSpPr>
          <p:sp>
            <p:nvSpPr>
              <p:cNvPr id="13" name="모서리가 둥근 직사각형 12"/>
              <p:cNvSpPr/>
              <p:nvPr/>
            </p:nvSpPr>
            <p:spPr>
              <a:xfrm>
                <a:off x="814662" y="2126908"/>
                <a:ext cx="1265386" cy="635151"/>
              </a:xfrm>
              <a:prstGeom prst="roundRect">
                <a:avLst>
                  <a:gd name="adj" fmla="val 4579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LMS Client</a:t>
                </a:r>
              </a:p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Main </a:t>
                </a:r>
                <a:r>
                  <a:rPr lang="en-US" altLang="ko-KR" sz="1200" dirty="0" err="1" smtClean="0">
                    <a:solidFill>
                      <a:schemeClr val="tx1"/>
                    </a:solidFill>
                  </a:rPr>
                  <a:t>Intstance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모서리가 둥근 직사각형 13"/>
              <p:cNvSpPr/>
              <p:nvPr/>
            </p:nvSpPr>
            <p:spPr>
              <a:xfrm>
                <a:off x="814662" y="3123820"/>
                <a:ext cx="1265386" cy="635151"/>
              </a:xfrm>
              <a:prstGeom prst="roundRect">
                <a:avLst>
                  <a:gd name="adj" fmla="val 4579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LMS Client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200" dirty="0" err="1" smtClean="0">
                    <a:solidFill>
                      <a:schemeClr val="tx1"/>
                    </a:solidFill>
                  </a:rPr>
                  <a:t>원스탑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모서리가 둥근 직사각형 14"/>
              <p:cNvSpPr/>
              <p:nvPr/>
            </p:nvSpPr>
            <p:spPr>
              <a:xfrm>
                <a:off x="814662" y="4120732"/>
                <a:ext cx="1265386" cy="635151"/>
              </a:xfrm>
              <a:prstGeom prst="roundRect">
                <a:avLst>
                  <a:gd name="adj" fmla="val 4579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LMS Client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200" dirty="0" err="1" smtClean="0">
                    <a:solidFill>
                      <a:schemeClr val="tx1"/>
                    </a:solidFill>
                  </a:rPr>
                  <a:t>문항마법사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모서리가 둥근 직사각형 15"/>
              <p:cNvSpPr/>
              <p:nvPr/>
            </p:nvSpPr>
            <p:spPr>
              <a:xfrm>
                <a:off x="814662" y="5117644"/>
                <a:ext cx="1265386" cy="635151"/>
              </a:xfrm>
              <a:prstGeom prst="roundRect">
                <a:avLst>
                  <a:gd name="adj" fmla="val 4579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LMS Client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모바일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1" name="모서리가 둥근 직사각형 50"/>
            <p:cNvSpPr/>
            <p:nvPr/>
          </p:nvSpPr>
          <p:spPr>
            <a:xfrm>
              <a:off x="696615" y="1926792"/>
              <a:ext cx="1658415" cy="4045992"/>
            </a:xfrm>
            <a:prstGeom prst="roundRect">
              <a:avLst>
                <a:gd name="adj" fmla="val 4579"/>
              </a:avLst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cxnSp>
        <p:nvCxnSpPr>
          <p:cNvPr id="60" name="직선 화살표 연결선 59"/>
          <p:cNvCxnSpPr>
            <a:stCxn id="20" idx="1"/>
          </p:cNvCxnSpPr>
          <p:nvPr/>
        </p:nvCxnSpPr>
        <p:spPr>
          <a:xfrm flipH="1" flipV="1">
            <a:off x="2367202" y="1610268"/>
            <a:ext cx="1132986" cy="65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20" idx="3"/>
          </p:cNvCxnSpPr>
          <p:nvPr/>
        </p:nvCxnSpPr>
        <p:spPr>
          <a:xfrm flipV="1">
            <a:off x="4765574" y="1610268"/>
            <a:ext cx="2925279" cy="65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17" idx="1"/>
            <a:endCxn id="13" idx="3"/>
          </p:cNvCxnSpPr>
          <p:nvPr/>
        </p:nvCxnSpPr>
        <p:spPr>
          <a:xfrm flipH="1" flipV="1">
            <a:off x="2167600" y="1710683"/>
            <a:ext cx="1323278" cy="171404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17" idx="1"/>
            <a:endCxn id="14" idx="3"/>
          </p:cNvCxnSpPr>
          <p:nvPr/>
        </p:nvCxnSpPr>
        <p:spPr>
          <a:xfrm flipH="1" flipV="1">
            <a:off x="2167600" y="2707595"/>
            <a:ext cx="1323278" cy="71713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17" idx="1"/>
            <a:endCxn id="15" idx="3"/>
          </p:cNvCxnSpPr>
          <p:nvPr/>
        </p:nvCxnSpPr>
        <p:spPr>
          <a:xfrm flipH="1">
            <a:off x="2167600" y="3424731"/>
            <a:ext cx="1323278" cy="27977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17" idx="1"/>
            <a:endCxn id="16" idx="3"/>
          </p:cNvCxnSpPr>
          <p:nvPr/>
        </p:nvCxnSpPr>
        <p:spPr>
          <a:xfrm flipH="1">
            <a:off x="2167600" y="3424731"/>
            <a:ext cx="1323278" cy="127668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18" idx="1"/>
          </p:cNvCxnSpPr>
          <p:nvPr/>
        </p:nvCxnSpPr>
        <p:spPr>
          <a:xfrm flipH="1" flipV="1">
            <a:off x="2167600" y="1987086"/>
            <a:ext cx="1323278" cy="20351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29" idx="3"/>
          </p:cNvCxnSpPr>
          <p:nvPr/>
        </p:nvCxnSpPr>
        <p:spPr>
          <a:xfrm flipV="1">
            <a:off x="6626104" y="1800060"/>
            <a:ext cx="1264350" cy="80367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31" idx="3"/>
            <a:endCxn id="24" idx="1"/>
          </p:cNvCxnSpPr>
          <p:nvPr/>
        </p:nvCxnSpPr>
        <p:spPr>
          <a:xfrm flipV="1">
            <a:off x="6626104" y="2097826"/>
            <a:ext cx="1264350" cy="1237759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30" idx="3"/>
            <a:endCxn id="93" idx="1"/>
          </p:cNvCxnSpPr>
          <p:nvPr/>
        </p:nvCxnSpPr>
        <p:spPr>
          <a:xfrm flipV="1">
            <a:off x="6626104" y="3133344"/>
            <a:ext cx="1264350" cy="93409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그룹 124"/>
          <p:cNvGrpSpPr/>
          <p:nvPr/>
        </p:nvGrpSpPr>
        <p:grpSpPr>
          <a:xfrm>
            <a:off x="7690853" y="1192992"/>
            <a:ext cx="1658415" cy="4045992"/>
            <a:chOff x="7690853" y="1192992"/>
            <a:chExt cx="1658415" cy="4045992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7890454" y="1382878"/>
              <a:ext cx="1265386" cy="394378"/>
            </a:xfrm>
            <a:prstGeom prst="roundRect">
              <a:avLst>
                <a:gd name="adj" fmla="val 457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API Client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1View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7890454" y="1900637"/>
              <a:ext cx="1265386" cy="394378"/>
            </a:xfrm>
            <a:prstGeom prst="roundRect">
              <a:avLst>
                <a:gd name="adj" fmla="val 457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API Client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2View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7890454" y="2418396"/>
              <a:ext cx="1265386" cy="394378"/>
            </a:xfrm>
            <a:prstGeom prst="roundRect">
              <a:avLst>
                <a:gd name="adj" fmla="val 457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API Client</a:t>
              </a:r>
            </a:p>
            <a:p>
              <a:pPr algn="ctr"/>
              <a:r>
                <a:rPr lang="ko-KR" altLang="en-US" sz="1200" dirty="0" err="1" smtClean="0">
                  <a:solidFill>
                    <a:schemeClr val="tx1"/>
                  </a:solidFill>
                </a:rPr>
                <a:t>렉사일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7890454" y="3453914"/>
              <a:ext cx="1265386" cy="394378"/>
            </a:xfrm>
            <a:prstGeom prst="roundRect">
              <a:avLst>
                <a:gd name="adj" fmla="val 457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API Client</a:t>
              </a: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게임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7890454" y="4672466"/>
              <a:ext cx="1265386" cy="394378"/>
            </a:xfrm>
            <a:prstGeom prst="roundRect">
              <a:avLst>
                <a:gd name="adj" fmla="val 457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API Client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POD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7890454" y="3971673"/>
              <a:ext cx="1265386" cy="577410"/>
            </a:xfrm>
            <a:prstGeom prst="roundRect">
              <a:avLst>
                <a:gd name="adj" fmla="val 457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API Client</a:t>
              </a: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평가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&amp;</a:t>
              </a: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온라인테스트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7690853" y="1192992"/>
              <a:ext cx="1658415" cy="4045992"/>
            </a:xfrm>
            <a:prstGeom prst="roundRect">
              <a:avLst>
                <a:gd name="adj" fmla="val 4579"/>
              </a:avLst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93" name="모서리가 둥근 직사각형 92"/>
            <p:cNvSpPr/>
            <p:nvPr/>
          </p:nvSpPr>
          <p:spPr>
            <a:xfrm>
              <a:off x="7890454" y="2936155"/>
              <a:ext cx="1265386" cy="394378"/>
            </a:xfrm>
            <a:prstGeom prst="roundRect">
              <a:avLst>
                <a:gd name="adj" fmla="val 457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API Client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Placement Test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0" name="직선 화살표 연결선 99"/>
          <p:cNvCxnSpPr>
            <a:stCxn id="32" idx="3"/>
            <a:endCxn id="26" idx="1"/>
          </p:cNvCxnSpPr>
          <p:nvPr/>
        </p:nvCxnSpPr>
        <p:spPr>
          <a:xfrm flipV="1">
            <a:off x="6626104" y="3651103"/>
            <a:ext cx="1264350" cy="114818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32" idx="3"/>
            <a:endCxn id="28" idx="1"/>
          </p:cNvCxnSpPr>
          <p:nvPr/>
        </p:nvCxnSpPr>
        <p:spPr>
          <a:xfrm flipV="1">
            <a:off x="6626104" y="4260378"/>
            <a:ext cx="1264350" cy="53890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32" idx="3"/>
            <a:endCxn id="27" idx="1"/>
          </p:cNvCxnSpPr>
          <p:nvPr/>
        </p:nvCxnSpPr>
        <p:spPr>
          <a:xfrm>
            <a:off x="6626104" y="4799286"/>
            <a:ext cx="1264350" cy="70369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 rot="5400000">
            <a:off x="1302540" y="2798360"/>
            <a:ext cx="3058875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Feign Discovery</a:t>
            </a:r>
            <a:endParaRPr lang="en-US" altLang="ko-KR" sz="1200" dirty="0"/>
          </a:p>
        </p:txBody>
      </p:sp>
      <p:sp>
        <p:nvSpPr>
          <p:cNvPr id="110" name="TextBox 109"/>
          <p:cNvSpPr txBox="1"/>
          <p:nvPr/>
        </p:nvSpPr>
        <p:spPr>
          <a:xfrm rot="16200000">
            <a:off x="5418897" y="3096084"/>
            <a:ext cx="365432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Feign Discovery</a:t>
            </a:r>
            <a:endParaRPr lang="en-US" altLang="ko-KR" sz="1200" dirty="0"/>
          </a:p>
        </p:txBody>
      </p:sp>
      <p:cxnSp>
        <p:nvCxnSpPr>
          <p:cNvPr id="113" name="직선 연결선 112"/>
          <p:cNvCxnSpPr/>
          <p:nvPr/>
        </p:nvCxnSpPr>
        <p:spPr>
          <a:xfrm rot="16200000">
            <a:off x="2247555" y="3855377"/>
            <a:ext cx="5598000" cy="0"/>
          </a:xfrm>
          <a:prstGeom prst="line">
            <a:avLst/>
          </a:prstGeom>
          <a:ln w="12700">
            <a:solidFill>
              <a:schemeClr val="tx2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9896628" y="852696"/>
            <a:ext cx="2293010" cy="2593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+mn-ea"/>
              </a:rPr>
              <a:t>Client</a:t>
            </a:r>
            <a:r>
              <a:rPr lang="ko-KR" altLang="en-US" sz="1000" dirty="0" smtClean="0">
                <a:latin typeface="+mn-ea"/>
              </a:rPr>
              <a:t>영역과 </a:t>
            </a:r>
            <a:r>
              <a:rPr lang="en-US" altLang="ko-KR" sz="1000" dirty="0" smtClean="0">
                <a:latin typeface="+mn-ea"/>
              </a:rPr>
              <a:t>Discovery</a:t>
            </a:r>
            <a:r>
              <a:rPr lang="ko-KR" altLang="en-US" sz="1000" dirty="0" smtClean="0">
                <a:latin typeface="+mn-ea"/>
              </a:rPr>
              <a:t>영역을 분리한다</a:t>
            </a:r>
            <a:endParaRPr lang="en-US" altLang="ko-KR" sz="1000" dirty="0" smtClean="0">
              <a:latin typeface="+mn-ea"/>
            </a:endParaRPr>
          </a:p>
          <a:p>
            <a:pPr marL="108000" indent="-10800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+mn-ea"/>
              </a:rPr>
              <a:t>Client </a:t>
            </a:r>
            <a:r>
              <a:rPr lang="ko-KR" altLang="en-US" sz="1000" dirty="0" smtClean="0">
                <a:latin typeface="+mn-ea"/>
              </a:rPr>
              <a:t>또한 본사운영시스템과 학습</a:t>
            </a:r>
            <a:r>
              <a:rPr lang="en-US" altLang="ko-KR" sz="1000" dirty="0" smtClean="0">
                <a:latin typeface="+mn-ea"/>
              </a:rPr>
              <a:t>API</a:t>
            </a:r>
            <a:r>
              <a:rPr lang="ko-KR" altLang="en-US" sz="1000" dirty="0" smtClean="0">
                <a:latin typeface="+mn-ea"/>
              </a:rPr>
              <a:t>로 분리한다</a:t>
            </a:r>
            <a:endParaRPr lang="en-US" altLang="ko-KR" sz="1000" dirty="0">
              <a:latin typeface="+mn-ea"/>
            </a:endParaRPr>
          </a:p>
          <a:p>
            <a:pPr marL="108000" indent="-10800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+mn-ea"/>
              </a:rPr>
              <a:t>Discovery</a:t>
            </a:r>
            <a:r>
              <a:rPr lang="ko-KR" altLang="en-US" sz="1000" dirty="0" smtClean="0">
                <a:latin typeface="+mn-ea"/>
              </a:rPr>
              <a:t>서버를 분리하여 불변 영역을 확고히 하는 취지</a:t>
            </a:r>
            <a:endParaRPr lang="en-US" altLang="ko-KR" sz="1000" dirty="0" smtClean="0">
              <a:latin typeface="+mn-ea"/>
            </a:endParaRPr>
          </a:p>
          <a:p>
            <a:pPr marL="108000" indent="-10800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+mn-ea"/>
              </a:rPr>
              <a:t>작업량이 많은 </a:t>
            </a:r>
            <a:r>
              <a:rPr lang="en-US" altLang="ko-KR" sz="1000" dirty="0">
                <a:latin typeface="+mn-ea"/>
              </a:rPr>
              <a:t>API </a:t>
            </a:r>
            <a:r>
              <a:rPr lang="ko-KR" altLang="en-US" sz="1000" dirty="0">
                <a:latin typeface="+mn-ea"/>
              </a:rPr>
              <a:t>서버 성능을 높이고 </a:t>
            </a:r>
            <a:r>
              <a:rPr lang="en-US" altLang="ko-KR" sz="1000" dirty="0">
                <a:latin typeface="+mn-ea"/>
              </a:rPr>
              <a:t>auto</a:t>
            </a:r>
            <a:r>
              <a:rPr lang="ko-KR" altLang="en-US" sz="1000" dirty="0">
                <a:latin typeface="+mn-ea"/>
              </a:rPr>
              <a:t>스케일링으로 관리</a:t>
            </a:r>
            <a:endParaRPr lang="en-US" altLang="ko-KR" sz="1000" dirty="0" smtClean="0">
              <a:latin typeface="+mn-ea"/>
            </a:endParaRPr>
          </a:p>
          <a:p>
            <a:pPr marL="108000" indent="-10800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+mn-ea"/>
              </a:rPr>
              <a:t>LMS</a:t>
            </a:r>
            <a:r>
              <a:rPr lang="ko-KR" altLang="en-US" sz="1000" dirty="0" smtClean="0">
                <a:latin typeface="+mn-ea"/>
              </a:rPr>
              <a:t>와 </a:t>
            </a:r>
            <a:r>
              <a:rPr lang="en-US" altLang="ko-KR" sz="1000" dirty="0" smtClean="0">
                <a:latin typeface="+mn-ea"/>
              </a:rPr>
              <a:t>API</a:t>
            </a:r>
            <a:r>
              <a:rPr lang="ko-KR" altLang="en-US" sz="1000" dirty="0" smtClean="0">
                <a:latin typeface="+mn-ea"/>
              </a:rPr>
              <a:t>의 서비스 영역을 분리</a:t>
            </a:r>
            <a:endParaRPr lang="en-US" altLang="ko-KR" sz="1000" dirty="0" smtClean="0">
              <a:latin typeface="+mn-ea"/>
            </a:endParaRPr>
          </a:p>
          <a:p>
            <a:pPr marL="108000" indent="-10800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latin typeface="+mn-ea"/>
              </a:rPr>
              <a:t>이 또한 </a:t>
            </a:r>
            <a:r>
              <a:rPr lang="en-US" altLang="ko-KR" sz="1000" dirty="0" smtClean="0">
                <a:latin typeface="+mn-ea"/>
              </a:rPr>
              <a:t>Discovery</a:t>
            </a:r>
            <a:r>
              <a:rPr lang="ko-KR" altLang="en-US" sz="1000" dirty="0" smtClean="0">
                <a:latin typeface="+mn-ea"/>
              </a:rPr>
              <a:t>서버</a:t>
            </a:r>
            <a:r>
              <a:rPr lang="en-US" altLang="ko-KR" sz="1000" dirty="0" smtClean="0">
                <a:latin typeface="+mn-ea"/>
              </a:rPr>
              <a:t> </a:t>
            </a:r>
            <a:r>
              <a:rPr lang="ko-KR" altLang="en-US" sz="1000" dirty="0" smtClean="0">
                <a:latin typeface="+mn-ea"/>
              </a:rPr>
              <a:t>죽으면 학습은 어쩔 거냐는 반대 의견 예상</a:t>
            </a:r>
            <a:endParaRPr lang="en-US" altLang="ko-KR" sz="1000" dirty="0" smtClean="0">
              <a:latin typeface="+mn-ea"/>
            </a:endParaRPr>
          </a:p>
          <a:p>
            <a:pPr marL="108000" indent="-10800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latin typeface="+mn-ea"/>
              </a:rPr>
              <a:t>여기에 서버 한대 추가 비용 문제 이슈 제기 예상</a:t>
            </a:r>
            <a:endParaRPr lang="en-US" altLang="ko-KR" sz="1000" dirty="0" smtClean="0">
              <a:latin typeface="+mn-ea"/>
            </a:endParaRPr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43BF704C-7DFF-4FF5-AF90-AAE19D2843CD}"/>
              </a:ext>
            </a:extLst>
          </p:cNvPr>
          <p:cNvSpPr/>
          <p:nvPr/>
        </p:nvSpPr>
        <p:spPr>
          <a:xfrm>
            <a:off x="3256639" y="1132431"/>
            <a:ext cx="176705" cy="161103"/>
          </a:xfrm>
          <a:prstGeom prst="ellipse">
            <a:avLst/>
          </a:prstGeom>
          <a:solidFill>
            <a:schemeClr val="accent1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700" b="1" dirty="0" err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43BF704C-7DFF-4FF5-AF90-AAE19D2843CD}"/>
              </a:ext>
            </a:extLst>
          </p:cNvPr>
          <p:cNvSpPr/>
          <p:nvPr/>
        </p:nvSpPr>
        <p:spPr>
          <a:xfrm>
            <a:off x="3409684" y="3373362"/>
            <a:ext cx="176705" cy="161103"/>
          </a:xfrm>
          <a:prstGeom prst="ellipse">
            <a:avLst/>
          </a:prstGeom>
          <a:solidFill>
            <a:schemeClr val="accent1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700" b="1" dirty="0" err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43BF704C-7DFF-4FF5-AF90-AAE19D2843CD}"/>
              </a:ext>
            </a:extLst>
          </p:cNvPr>
          <p:cNvSpPr/>
          <p:nvPr/>
        </p:nvSpPr>
        <p:spPr>
          <a:xfrm>
            <a:off x="3403289" y="3953915"/>
            <a:ext cx="176705" cy="161103"/>
          </a:xfrm>
          <a:prstGeom prst="ellipse">
            <a:avLst/>
          </a:prstGeom>
          <a:solidFill>
            <a:schemeClr val="accent1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700" b="1" dirty="0" err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6" name="모서리가 둥근 직사각형 135"/>
          <p:cNvSpPr/>
          <p:nvPr/>
        </p:nvSpPr>
        <p:spPr>
          <a:xfrm>
            <a:off x="3500188" y="2228569"/>
            <a:ext cx="1265386" cy="477198"/>
          </a:xfrm>
          <a:prstGeom prst="roundRect">
            <a:avLst>
              <a:gd name="adj" fmla="val 4579"/>
            </a:avLst>
          </a:prstGeom>
          <a:solidFill>
            <a:schemeClr val="bg1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통계 </a:t>
            </a:r>
            <a:r>
              <a:rPr lang="en-US" altLang="ko-KR" sz="1200" dirty="0" smtClean="0">
                <a:solidFill>
                  <a:schemeClr val="tx1"/>
                </a:solidFill>
              </a:rPr>
              <a:t>Instance</a:t>
            </a:r>
          </a:p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로드밸런싱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3851682" y="1652496"/>
            <a:ext cx="5652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rgbClr val="FF0000"/>
                </a:solidFill>
              </a:rPr>
              <a:t>+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  <p:sp>
        <p:nvSpPr>
          <p:cNvPr id="140" name="모서리가 둥근 직사각형 139"/>
          <p:cNvSpPr/>
          <p:nvPr/>
        </p:nvSpPr>
        <p:spPr>
          <a:xfrm>
            <a:off x="3485334" y="4621074"/>
            <a:ext cx="1265386" cy="477198"/>
          </a:xfrm>
          <a:prstGeom prst="roundRect">
            <a:avLst>
              <a:gd name="adj" fmla="val 4579"/>
            </a:avLst>
          </a:prstGeom>
          <a:solidFill>
            <a:schemeClr val="bg1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주문 </a:t>
            </a:r>
            <a:r>
              <a:rPr lang="en-US" altLang="ko-KR" sz="1200" dirty="0" smtClean="0">
                <a:solidFill>
                  <a:schemeClr val="tx1"/>
                </a:solidFill>
              </a:rPr>
              <a:t>Instance</a:t>
            </a:r>
          </a:p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로드밸런싱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3846556" y="4045001"/>
            <a:ext cx="5652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rgbClr val="FF0000"/>
                </a:solidFill>
              </a:rPr>
              <a:t>+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  <p:grpSp>
        <p:nvGrpSpPr>
          <p:cNvPr id="151" name="그룹 150"/>
          <p:cNvGrpSpPr/>
          <p:nvPr/>
        </p:nvGrpSpPr>
        <p:grpSpPr>
          <a:xfrm>
            <a:off x="696615" y="5037758"/>
            <a:ext cx="1658415" cy="1246427"/>
            <a:chOff x="696615" y="5037758"/>
            <a:chExt cx="1658415" cy="1246427"/>
          </a:xfrm>
        </p:grpSpPr>
        <p:sp>
          <p:nvSpPr>
            <p:cNvPr id="146" name="모서리가 둥근 직사각형 145"/>
            <p:cNvSpPr/>
            <p:nvPr/>
          </p:nvSpPr>
          <p:spPr>
            <a:xfrm>
              <a:off x="696615" y="5613831"/>
              <a:ext cx="1658415" cy="670354"/>
            </a:xfrm>
            <a:prstGeom prst="roundRect">
              <a:avLst>
                <a:gd name="adj" fmla="val 4579"/>
              </a:avLst>
            </a:prstGeom>
            <a:solidFill>
              <a:schemeClr val="bg1"/>
            </a:solidFill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추가 서비스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Instance</a:t>
              </a: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수평 확장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 err="1" smtClean="0">
                  <a:solidFill>
                    <a:schemeClr val="accent6">
                      <a:lumMod val="50000"/>
                    </a:schemeClr>
                  </a:solidFill>
                </a:rPr>
                <a:t>커스터마이징</a:t>
              </a:r>
              <a:r>
                <a:rPr lang="ko-KR" altLang="en-US" sz="1200" b="1" dirty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  <a:r>
                <a:rPr lang="ko-KR" altLang="en-US" sz="1200" b="1" dirty="0" smtClean="0">
                  <a:solidFill>
                    <a:schemeClr val="accent6">
                      <a:lumMod val="50000"/>
                    </a:schemeClr>
                  </a:solidFill>
                </a:rPr>
                <a:t>영역</a:t>
              </a:r>
              <a:endParaRPr lang="ko-KR" altLang="en-US" sz="12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1263436" y="5037758"/>
              <a:ext cx="5652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dirty="0" smtClean="0">
                  <a:solidFill>
                    <a:srgbClr val="FF0000"/>
                  </a:solidFill>
                </a:rPr>
                <a:t>+</a:t>
              </a:r>
              <a:endParaRPr lang="ko-KR" altLang="en-US" sz="4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2" name="그룹 151"/>
          <p:cNvGrpSpPr/>
          <p:nvPr/>
        </p:nvGrpSpPr>
        <p:grpSpPr>
          <a:xfrm>
            <a:off x="7692883" y="5037758"/>
            <a:ext cx="1658415" cy="1246427"/>
            <a:chOff x="7692883" y="5078789"/>
            <a:chExt cx="1658415" cy="1246427"/>
          </a:xfrm>
        </p:grpSpPr>
        <p:sp>
          <p:nvSpPr>
            <p:cNvPr id="149" name="모서리가 둥근 직사각형 148"/>
            <p:cNvSpPr/>
            <p:nvPr/>
          </p:nvSpPr>
          <p:spPr>
            <a:xfrm>
              <a:off x="7692883" y="5654862"/>
              <a:ext cx="1658415" cy="670354"/>
            </a:xfrm>
            <a:prstGeom prst="roundRect">
              <a:avLst>
                <a:gd name="adj" fmla="val 4579"/>
              </a:avLst>
            </a:prstGeom>
            <a:solidFill>
              <a:schemeClr val="bg1"/>
            </a:solidFill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추가 서비스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Instance</a:t>
              </a: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수평 확장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 err="1" smtClean="0">
                  <a:solidFill>
                    <a:schemeClr val="accent6">
                      <a:lumMod val="50000"/>
                    </a:schemeClr>
                  </a:solidFill>
                </a:rPr>
                <a:t>윙스</a:t>
              </a:r>
              <a:r>
                <a:rPr lang="en-US" altLang="ko-KR" sz="1200" b="1" dirty="0" smtClean="0">
                  <a:solidFill>
                    <a:schemeClr val="accent6">
                      <a:lumMod val="50000"/>
                    </a:schemeClr>
                  </a:solidFill>
                </a:rPr>
                <a:t>, </a:t>
              </a:r>
              <a:r>
                <a:rPr lang="ko-KR" altLang="en-US" sz="1200" b="1" dirty="0" smtClean="0">
                  <a:solidFill>
                    <a:schemeClr val="accent6">
                      <a:lumMod val="50000"/>
                    </a:schemeClr>
                  </a:solidFill>
                </a:rPr>
                <a:t>수학</a:t>
              </a:r>
              <a:r>
                <a:rPr lang="en-US" altLang="ko-KR" sz="1200" b="1" dirty="0" smtClean="0">
                  <a:solidFill>
                    <a:schemeClr val="accent6">
                      <a:lumMod val="50000"/>
                    </a:schemeClr>
                  </a:solidFill>
                </a:rPr>
                <a:t>, Remote</a:t>
              </a:r>
              <a:endParaRPr lang="ko-KR" altLang="en-US" sz="12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8259704" y="5078789"/>
              <a:ext cx="5652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dirty="0" smtClean="0">
                  <a:solidFill>
                    <a:srgbClr val="FF0000"/>
                  </a:solidFill>
                </a:rPr>
                <a:t>+</a:t>
              </a:r>
              <a:endParaRPr lang="ko-KR" altLang="en-US" sz="4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3" name="그룹 152"/>
          <p:cNvGrpSpPr/>
          <p:nvPr/>
        </p:nvGrpSpPr>
        <p:grpSpPr>
          <a:xfrm>
            <a:off x="5192190" y="5037758"/>
            <a:ext cx="1779060" cy="1246427"/>
            <a:chOff x="7644243" y="5078789"/>
            <a:chExt cx="1779060" cy="1246427"/>
          </a:xfrm>
        </p:grpSpPr>
        <p:sp>
          <p:nvSpPr>
            <p:cNvPr id="154" name="모서리가 둥근 직사각형 153"/>
            <p:cNvSpPr/>
            <p:nvPr/>
          </p:nvSpPr>
          <p:spPr>
            <a:xfrm>
              <a:off x="7644243" y="5654862"/>
              <a:ext cx="1779060" cy="670354"/>
            </a:xfrm>
            <a:prstGeom prst="roundRect">
              <a:avLst>
                <a:gd name="adj" fmla="val 4579"/>
              </a:avLst>
            </a:prstGeom>
            <a:solidFill>
              <a:schemeClr val="bg1"/>
            </a:solidFill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추가 서비스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Instance</a:t>
              </a: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수평 확장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 smtClean="0">
                  <a:solidFill>
                    <a:srgbClr val="FF0000"/>
                  </a:solidFill>
                </a:rPr>
                <a:t>안 하는 것이 기본원칙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8259704" y="5078789"/>
              <a:ext cx="5652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dirty="0" smtClean="0">
                  <a:solidFill>
                    <a:srgbClr val="FF0000"/>
                  </a:solidFill>
                </a:rPr>
                <a:t>+</a:t>
              </a:r>
              <a:endParaRPr lang="ko-KR" altLang="en-US" sz="4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9" name="그룹 158"/>
          <p:cNvGrpSpPr/>
          <p:nvPr/>
        </p:nvGrpSpPr>
        <p:grpSpPr>
          <a:xfrm>
            <a:off x="3038729" y="5037758"/>
            <a:ext cx="1779060" cy="1246427"/>
            <a:chOff x="7644243" y="5078789"/>
            <a:chExt cx="1779060" cy="1246427"/>
          </a:xfrm>
        </p:grpSpPr>
        <p:sp>
          <p:nvSpPr>
            <p:cNvPr id="160" name="모서리가 둥근 직사각형 159"/>
            <p:cNvSpPr/>
            <p:nvPr/>
          </p:nvSpPr>
          <p:spPr>
            <a:xfrm>
              <a:off x="7644243" y="5654862"/>
              <a:ext cx="1779060" cy="670354"/>
            </a:xfrm>
            <a:prstGeom prst="roundRect">
              <a:avLst>
                <a:gd name="adj" fmla="val 4579"/>
              </a:avLst>
            </a:prstGeom>
            <a:solidFill>
              <a:schemeClr val="bg1"/>
            </a:solidFill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추가 서비스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Instance</a:t>
              </a: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수평 확장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 smtClean="0">
                  <a:solidFill>
                    <a:srgbClr val="FF0000"/>
                  </a:solidFill>
                </a:rPr>
                <a:t>안 하는 것이 기본원칙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8259704" y="5078789"/>
              <a:ext cx="5652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dirty="0" smtClean="0">
                  <a:solidFill>
                    <a:srgbClr val="FF0000"/>
                  </a:solidFill>
                </a:rPr>
                <a:t>+</a:t>
              </a:r>
              <a:endParaRPr lang="ko-KR" altLang="en-US" sz="40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62" name="모서리가 둥근 직사각형 161"/>
          <p:cNvSpPr/>
          <p:nvPr/>
        </p:nvSpPr>
        <p:spPr>
          <a:xfrm>
            <a:off x="559100" y="5508245"/>
            <a:ext cx="8905913" cy="912010"/>
          </a:xfrm>
          <a:prstGeom prst="roundRect">
            <a:avLst>
              <a:gd name="adj" fmla="val 4579"/>
            </a:avLst>
          </a:prstGeom>
          <a:noFill/>
          <a:ln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43BF704C-7DFF-4FF5-AF90-AAE19D2843CD}"/>
              </a:ext>
            </a:extLst>
          </p:cNvPr>
          <p:cNvSpPr/>
          <p:nvPr/>
        </p:nvSpPr>
        <p:spPr>
          <a:xfrm>
            <a:off x="5171268" y="2053232"/>
            <a:ext cx="176705" cy="161103"/>
          </a:xfrm>
          <a:prstGeom prst="ellipse">
            <a:avLst/>
          </a:prstGeom>
          <a:solidFill>
            <a:schemeClr val="accent1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700" b="1" dirty="0" err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43BF704C-7DFF-4FF5-AF90-AAE19D2843CD}"/>
              </a:ext>
            </a:extLst>
          </p:cNvPr>
          <p:cNvSpPr/>
          <p:nvPr/>
        </p:nvSpPr>
        <p:spPr>
          <a:xfrm>
            <a:off x="626391" y="5427693"/>
            <a:ext cx="176705" cy="161103"/>
          </a:xfrm>
          <a:prstGeom prst="ellipse">
            <a:avLst/>
          </a:prstGeom>
          <a:solidFill>
            <a:schemeClr val="accent1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700" b="1" dirty="0" err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43BF704C-7DFF-4FF5-AF90-AAE19D2843CD}"/>
              </a:ext>
            </a:extLst>
          </p:cNvPr>
          <p:cNvSpPr/>
          <p:nvPr/>
        </p:nvSpPr>
        <p:spPr>
          <a:xfrm>
            <a:off x="4971390" y="5417632"/>
            <a:ext cx="176705" cy="161103"/>
          </a:xfrm>
          <a:prstGeom prst="ellipse">
            <a:avLst/>
          </a:prstGeom>
          <a:solidFill>
            <a:schemeClr val="accent1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  <a:latin typeface="+mn-ea"/>
              </a:rPr>
              <a:t>6</a:t>
            </a:r>
            <a:endParaRPr lang="ko-KR" altLang="en-US" sz="700" b="1" dirty="0" err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43BF704C-7DFF-4FF5-AF90-AAE19D2843CD}"/>
              </a:ext>
            </a:extLst>
          </p:cNvPr>
          <p:cNvSpPr/>
          <p:nvPr/>
        </p:nvSpPr>
        <p:spPr>
          <a:xfrm>
            <a:off x="7610739" y="5412020"/>
            <a:ext cx="176705" cy="161103"/>
          </a:xfrm>
          <a:prstGeom prst="ellipse">
            <a:avLst/>
          </a:prstGeom>
          <a:solidFill>
            <a:schemeClr val="accent1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  <a:latin typeface="+mn-ea"/>
              </a:rPr>
              <a:t>7</a:t>
            </a:r>
            <a:endParaRPr lang="ko-KR" altLang="en-US" sz="700" b="1" dirty="0" err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56595" y="1056019"/>
            <a:ext cx="2474727" cy="5598357"/>
          </a:xfrm>
          <a:prstGeom prst="rect">
            <a:avLst/>
          </a:prstGeom>
          <a:solidFill>
            <a:schemeClr val="accent5">
              <a:lumMod val="20000"/>
              <a:lumOff val="8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chemeClr val="tx1"/>
                </a:solidFill>
              </a:rPr>
              <a:t>본사운영시스템 </a:t>
            </a:r>
            <a:endParaRPr lang="en-US" altLang="ko-KR" sz="25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2500" b="1" dirty="0" smtClean="0">
                <a:solidFill>
                  <a:schemeClr val="tx1"/>
                </a:solidFill>
              </a:rPr>
              <a:t>Server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2826024" y="1056993"/>
            <a:ext cx="4412498" cy="5598357"/>
          </a:xfrm>
          <a:prstGeom prst="rect">
            <a:avLst/>
          </a:prstGeom>
          <a:solidFill>
            <a:schemeClr val="accent3">
              <a:lumMod val="20000"/>
              <a:lumOff val="8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 smtClean="0">
                <a:solidFill>
                  <a:schemeClr val="tx1"/>
                </a:solidFill>
              </a:rPr>
              <a:t>Discovery Server</a:t>
            </a:r>
            <a:endParaRPr lang="ko-KR" altLang="en-US" sz="2500" dirty="0"/>
          </a:p>
        </p:txBody>
      </p:sp>
      <p:sp>
        <p:nvSpPr>
          <p:cNvPr id="83" name="직사각형 82"/>
          <p:cNvSpPr/>
          <p:nvPr/>
        </p:nvSpPr>
        <p:spPr>
          <a:xfrm>
            <a:off x="7238178" y="1051759"/>
            <a:ext cx="2474727" cy="5598357"/>
          </a:xfrm>
          <a:prstGeom prst="rect">
            <a:avLst/>
          </a:prstGeom>
          <a:solidFill>
            <a:schemeClr val="accent4">
              <a:lumMod val="20000"/>
              <a:lumOff val="8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 smtClean="0">
                <a:solidFill>
                  <a:schemeClr val="tx1"/>
                </a:solidFill>
              </a:rPr>
              <a:t>학습 </a:t>
            </a:r>
            <a:r>
              <a:rPr lang="en-US" altLang="ko-KR" sz="2500" b="1" dirty="0" smtClean="0">
                <a:solidFill>
                  <a:schemeClr val="tx1"/>
                </a:solidFill>
              </a:rPr>
              <a:t>API</a:t>
            </a:r>
          </a:p>
          <a:p>
            <a:pPr algn="ctr"/>
            <a:r>
              <a:rPr lang="en-US" altLang="ko-KR" sz="2500" b="1" dirty="0" smtClean="0">
                <a:solidFill>
                  <a:schemeClr val="tx1"/>
                </a:solidFill>
              </a:rPr>
              <a:t>Server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06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3-4. </a:t>
            </a:r>
            <a:r>
              <a:rPr lang="ko-KR" altLang="en-US" dirty="0" smtClean="0"/>
              <a:t>인프라 구성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 </a:t>
            </a:r>
            <a:r>
              <a:rPr lang="en-US" altLang="ko-KR" dirty="0" smtClean="0"/>
              <a:t>Discovery</a:t>
            </a:r>
            <a:r>
              <a:rPr lang="ko-KR" altLang="en-US" dirty="0" smtClean="0"/>
              <a:t>서버와 </a:t>
            </a:r>
            <a:r>
              <a:rPr lang="en-US" altLang="ko-KR" dirty="0" smtClean="0"/>
              <a:t>client</a:t>
            </a:r>
            <a:r>
              <a:rPr lang="ko-KR" altLang="en-US" dirty="0" smtClean="0"/>
              <a:t>서버</a:t>
            </a:r>
            <a:r>
              <a:rPr lang="en-US" altLang="ko-KR" dirty="0" smtClean="0"/>
              <a:t> </a:t>
            </a:r>
            <a:r>
              <a:rPr lang="ko-KR" altLang="en-US" dirty="0" smtClean="0"/>
              <a:t>각각 </a:t>
            </a:r>
            <a:r>
              <a:rPr lang="en-US" altLang="ko-KR" dirty="0" err="1" smtClean="0"/>
              <a:t>lms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api</a:t>
            </a:r>
            <a:r>
              <a:rPr lang="ko-KR" altLang="en-US" dirty="0" smtClean="0"/>
              <a:t>로 분리 운영</a:t>
            </a:r>
            <a:endParaRPr lang="ko-KR" altLang="en-US" dirty="0"/>
          </a:p>
        </p:txBody>
      </p:sp>
      <p:cxnSp>
        <p:nvCxnSpPr>
          <p:cNvPr id="40" name="직선 연결선 39"/>
          <p:cNvCxnSpPr/>
          <p:nvPr/>
        </p:nvCxnSpPr>
        <p:spPr>
          <a:xfrm>
            <a:off x="356595" y="1056019"/>
            <a:ext cx="9360000" cy="0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72391" y="638084"/>
            <a:ext cx="133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LMS Client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914200" y="638084"/>
            <a:ext cx="121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API Client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172703" y="638084"/>
            <a:ext cx="1774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Discovery API</a:t>
            </a:r>
            <a:endParaRPr lang="ko-KR" altLang="en-US" dirty="0"/>
          </a:p>
        </p:txBody>
      </p:sp>
      <p:grpSp>
        <p:nvGrpSpPr>
          <p:cNvPr id="126" name="그룹 125"/>
          <p:cNvGrpSpPr/>
          <p:nvPr/>
        </p:nvGrpSpPr>
        <p:grpSpPr>
          <a:xfrm>
            <a:off x="5184071" y="1985396"/>
            <a:ext cx="1605839" cy="3253588"/>
            <a:chOff x="5184071" y="1985396"/>
            <a:chExt cx="1605839" cy="3253588"/>
          </a:xfrm>
        </p:grpSpPr>
        <p:sp>
          <p:nvSpPr>
            <p:cNvPr id="29" name="모서리가 둥근 직사각형 28"/>
            <p:cNvSpPr/>
            <p:nvPr/>
          </p:nvSpPr>
          <p:spPr>
            <a:xfrm>
              <a:off x="5360718" y="2341275"/>
              <a:ext cx="1265386" cy="524918"/>
            </a:xfrm>
            <a:prstGeom prst="roundRect">
              <a:avLst>
                <a:gd name="adj" fmla="val 457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API Discovery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1View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5360718" y="3804977"/>
              <a:ext cx="1265386" cy="524918"/>
            </a:xfrm>
            <a:prstGeom prst="roundRect">
              <a:avLst>
                <a:gd name="adj" fmla="val 457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API Discovery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P/T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5360718" y="3073126"/>
              <a:ext cx="1265386" cy="524918"/>
            </a:xfrm>
            <a:prstGeom prst="roundRect">
              <a:avLst>
                <a:gd name="adj" fmla="val 457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API Discovery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2View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5360718" y="4536827"/>
              <a:ext cx="1265386" cy="524918"/>
            </a:xfrm>
            <a:prstGeom prst="roundRect">
              <a:avLst>
                <a:gd name="adj" fmla="val 457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API Discovery</a:t>
              </a:r>
            </a:p>
            <a:p>
              <a:pPr algn="ctr"/>
              <a:r>
                <a:rPr lang="ko-KR" altLang="en-US" sz="1200" dirty="0" err="1" smtClean="0">
                  <a:solidFill>
                    <a:schemeClr val="tx1"/>
                  </a:solidFill>
                </a:rPr>
                <a:t>문항마법사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5184071" y="2120630"/>
              <a:ext cx="1605839" cy="3118354"/>
            </a:xfrm>
            <a:prstGeom prst="roundRect">
              <a:avLst>
                <a:gd name="adj" fmla="val 4579"/>
              </a:avLst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419539" y="1985396"/>
              <a:ext cx="115792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API Discovery</a:t>
              </a:r>
              <a:endParaRPr lang="en-US" altLang="ko-KR" sz="1200" dirty="0"/>
            </a:p>
          </p:txBody>
        </p:sp>
      </p:grpSp>
      <p:sp>
        <p:nvSpPr>
          <p:cNvPr id="17" name="모서리가 둥근 직사각형 16"/>
          <p:cNvSpPr/>
          <p:nvPr/>
        </p:nvSpPr>
        <p:spPr>
          <a:xfrm>
            <a:off x="3490878" y="3186132"/>
            <a:ext cx="1265386" cy="477198"/>
          </a:xfrm>
          <a:prstGeom prst="roundRect">
            <a:avLst>
              <a:gd name="adj" fmla="val 457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LMS </a:t>
            </a:r>
            <a:r>
              <a:rPr lang="en-US" altLang="ko-KR" sz="1200" dirty="0" smtClean="0">
                <a:solidFill>
                  <a:schemeClr val="tx1"/>
                </a:solidFill>
              </a:rPr>
              <a:t>Discovery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Main Instance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490878" y="3783651"/>
            <a:ext cx="1265386" cy="477198"/>
          </a:xfrm>
          <a:prstGeom prst="roundRect">
            <a:avLst>
              <a:gd name="adj" fmla="val 457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LMS </a:t>
            </a:r>
            <a:r>
              <a:rPr lang="en-US" altLang="ko-KR" sz="1200" dirty="0" smtClean="0">
                <a:solidFill>
                  <a:schemeClr val="tx1"/>
                </a:solidFill>
              </a:rPr>
              <a:t>Discovery</a:t>
            </a: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주문</a:t>
            </a:r>
            <a:r>
              <a:rPr lang="en-US" altLang="ko-KR" sz="1200" dirty="0" smtClean="0">
                <a:solidFill>
                  <a:schemeClr val="tx1"/>
                </a:solidFill>
              </a:rPr>
              <a:t> Instance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325417" y="3025299"/>
            <a:ext cx="1605839" cy="2213684"/>
          </a:xfrm>
          <a:prstGeom prst="roundRect">
            <a:avLst>
              <a:gd name="adj" fmla="val 4579"/>
            </a:avLst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6" name="TextBox 45"/>
          <p:cNvSpPr txBox="1"/>
          <p:nvPr/>
        </p:nvSpPr>
        <p:spPr>
          <a:xfrm>
            <a:off x="3496819" y="2892959"/>
            <a:ext cx="126551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LMS Discovery</a:t>
            </a:r>
            <a:endParaRPr lang="en-US" altLang="ko-KR" sz="12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500188" y="1378239"/>
            <a:ext cx="1265386" cy="477198"/>
          </a:xfrm>
          <a:prstGeom prst="roundRect">
            <a:avLst>
              <a:gd name="adj" fmla="val 457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LMS </a:t>
            </a:r>
            <a:r>
              <a:rPr lang="en-US" altLang="ko-KR" sz="1200" dirty="0" smtClean="0">
                <a:solidFill>
                  <a:schemeClr val="tx1"/>
                </a:solidFill>
              </a:rPr>
              <a:t>Discovery</a:t>
            </a: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통계</a:t>
            </a:r>
            <a:r>
              <a:rPr lang="en-US" altLang="ko-KR" sz="1200" dirty="0" smtClean="0">
                <a:solidFill>
                  <a:schemeClr val="tx1"/>
                </a:solidFill>
              </a:rPr>
              <a:t> Instance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3329961" y="1210484"/>
            <a:ext cx="1605839" cy="1628721"/>
          </a:xfrm>
          <a:prstGeom prst="roundRect">
            <a:avLst>
              <a:gd name="adj" fmla="val 4579"/>
            </a:avLst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7" name="TextBox 46"/>
          <p:cNvSpPr txBox="1"/>
          <p:nvPr/>
        </p:nvSpPr>
        <p:spPr>
          <a:xfrm>
            <a:off x="3524732" y="1077424"/>
            <a:ext cx="120193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LMS Discovery</a:t>
            </a:r>
            <a:endParaRPr lang="en-US" altLang="ko-KR" sz="1200" dirty="0"/>
          </a:p>
        </p:txBody>
      </p:sp>
      <p:cxnSp>
        <p:nvCxnSpPr>
          <p:cNvPr id="48" name="직선 연결선 47"/>
          <p:cNvCxnSpPr/>
          <p:nvPr/>
        </p:nvCxnSpPr>
        <p:spPr>
          <a:xfrm rot="16200000">
            <a:off x="-134863" y="3576377"/>
            <a:ext cx="5940000" cy="0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rot="16200000">
            <a:off x="4214521" y="3630376"/>
            <a:ext cx="6048000" cy="0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그룹 56"/>
          <p:cNvGrpSpPr/>
          <p:nvPr/>
        </p:nvGrpSpPr>
        <p:grpSpPr>
          <a:xfrm>
            <a:off x="696615" y="1192991"/>
            <a:ext cx="1658415" cy="4045992"/>
            <a:chOff x="696615" y="1926792"/>
            <a:chExt cx="1658415" cy="4045992"/>
          </a:xfrm>
        </p:grpSpPr>
        <p:grpSp>
          <p:nvGrpSpPr>
            <p:cNvPr id="37" name="그룹 36"/>
            <p:cNvGrpSpPr/>
            <p:nvPr/>
          </p:nvGrpSpPr>
          <p:grpSpPr>
            <a:xfrm>
              <a:off x="902214" y="2126908"/>
              <a:ext cx="1265386" cy="3625887"/>
              <a:chOff x="814662" y="2126908"/>
              <a:chExt cx="1265386" cy="3625887"/>
            </a:xfrm>
          </p:grpSpPr>
          <p:sp>
            <p:nvSpPr>
              <p:cNvPr id="13" name="모서리가 둥근 직사각형 12"/>
              <p:cNvSpPr/>
              <p:nvPr/>
            </p:nvSpPr>
            <p:spPr>
              <a:xfrm>
                <a:off x="814662" y="2126908"/>
                <a:ext cx="1265386" cy="635151"/>
              </a:xfrm>
              <a:prstGeom prst="roundRect">
                <a:avLst>
                  <a:gd name="adj" fmla="val 4579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LMS Client</a:t>
                </a:r>
              </a:p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Main </a:t>
                </a:r>
                <a:r>
                  <a:rPr lang="en-US" altLang="ko-KR" sz="1200" dirty="0" err="1" smtClean="0">
                    <a:solidFill>
                      <a:schemeClr val="tx1"/>
                    </a:solidFill>
                  </a:rPr>
                  <a:t>Intstance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모서리가 둥근 직사각형 13"/>
              <p:cNvSpPr/>
              <p:nvPr/>
            </p:nvSpPr>
            <p:spPr>
              <a:xfrm>
                <a:off x="814662" y="3123820"/>
                <a:ext cx="1265386" cy="635151"/>
              </a:xfrm>
              <a:prstGeom prst="roundRect">
                <a:avLst>
                  <a:gd name="adj" fmla="val 4579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LMS Client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200" dirty="0" err="1" smtClean="0">
                    <a:solidFill>
                      <a:schemeClr val="tx1"/>
                    </a:solidFill>
                  </a:rPr>
                  <a:t>원스탑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모서리가 둥근 직사각형 14"/>
              <p:cNvSpPr/>
              <p:nvPr/>
            </p:nvSpPr>
            <p:spPr>
              <a:xfrm>
                <a:off x="814662" y="4120732"/>
                <a:ext cx="1265386" cy="635151"/>
              </a:xfrm>
              <a:prstGeom prst="roundRect">
                <a:avLst>
                  <a:gd name="adj" fmla="val 4579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LMS Client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200" dirty="0" err="1" smtClean="0">
                    <a:solidFill>
                      <a:schemeClr val="tx1"/>
                    </a:solidFill>
                  </a:rPr>
                  <a:t>문항마법사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모서리가 둥근 직사각형 15"/>
              <p:cNvSpPr/>
              <p:nvPr/>
            </p:nvSpPr>
            <p:spPr>
              <a:xfrm>
                <a:off x="814662" y="5117644"/>
                <a:ext cx="1265386" cy="635151"/>
              </a:xfrm>
              <a:prstGeom prst="roundRect">
                <a:avLst>
                  <a:gd name="adj" fmla="val 4579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LMS Client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모바일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1" name="모서리가 둥근 직사각형 50"/>
            <p:cNvSpPr/>
            <p:nvPr/>
          </p:nvSpPr>
          <p:spPr>
            <a:xfrm>
              <a:off x="696615" y="1926792"/>
              <a:ext cx="1658415" cy="4045992"/>
            </a:xfrm>
            <a:prstGeom prst="roundRect">
              <a:avLst>
                <a:gd name="adj" fmla="val 4579"/>
              </a:avLst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cxnSp>
        <p:nvCxnSpPr>
          <p:cNvPr id="60" name="직선 화살표 연결선 59"/>
          <p:cNvCxnSpPr>
            <a:stCxn id="20" idx="1"/>
          </p:cNvCxnSpPr>
          <p:nvPr/>
        </p:nvCxnSpPr>
        <p:spPr>
          <a:xfrm flipH="1" flipV="1">
            <a:off x="2367202" y="1610268"/>
            <a:ext cx="1132986" cy="65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20" idx="3"/>
          </p:cNvCxnSpPr>
          <p:nvPr/>
        </p:nvCxnSpPr>
        <p:spPr>
          <a:xfrm flipV="1">
            <a:off x="4765574" y="1610268"/>
            <a:ext cx="2925279" cy="65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17" idx="1"/>
            <a:endCxn id="13" idx="3"/>
          </p:cNvCxnSpPr>
          <p:nvPr/>
        </p:nvCxnSpPr>
        <p:spPr>
          <a:xfrm flipH="1" flipV="1">
            <a:off x="2167600" y="1710683"/>
            <a:ext cx="1323278" cy="171404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17" idx="1"/>
            <a:endCxn id="14" idx="3"/>
          </p:cNvCxnSpPr>
          <p:nvPr/>
        </p:nvCxnSpPr>
        <p:spPr>
          <a:xfrm flipH="1" flipV="1">
            <a:off x="2167600" y="2707595"/>
            <a:ext cx="1323278" cy="71713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17" idx="1"/>
            <a:endCxn id="15" idx="3"/>
          </p:cNvCxnSpPr>
          <p:nvPr/>
        </p:nvCxnSpPr>
        <p:spPr>
          <a:xfrm flipH="1">
            <a:off x="2167600" y="3424731"/>
            <a:ext cx="1323278" cy="27977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17" idx="1"/>
            <a:endCxn id="16" idx="3"/>
          </p:cNvCxnSpPr>
          <p:nvPr/>
        </p:nvCxnSpPr>
        <p:spPr>
          <a:xfrm flipH="1">
            <a:off x="2167600" y="3424731"/>
            <a:ext cx="1323278" cy="127668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18" idx="1"/>
          </p:cNvCxnSpPr>
          <p:nvPr/>
        </p:nvCxnSpPr>
        <p:spPr>
          <a:xfrm flipH="1" flipV="1">
            <a:off x="2167600" y="1987086"/>
            <a:ext cx="1323278" cy="20351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29" idx="3"/>
          </p:cNvCxnSpPr>
          <p:nvPr/>
        </p:nvCxnSpPr>
        <p:spPr>
          <a:xfrm flipV="1">
            <a:off x="6626104" y="1800060"/>
            <a:ext cx="1264350" cy="80367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31" idx="3"/>
            <a:endCxn id="24" idx="1"/>
          </p:cNvCxnSpPr>
          <p:nvPr/>
        </p:nvCxnSpPr>
        <p:spPr>
          <a:xfrm flipV="1">
            <a:off x="6626104" y="2097826"/>
            <a:ext cx="1264350" cy="1237759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30" idx="3"/>
            <a:endCxn id="93" idx="1"/>
          </p:cNvCxnSpPr>
          <p:nvPr/>
        </p:nvCxnSpPr>
        <p:spPr>
          <a:xfrm flipV="1">
            <a:off x="6626104" y="3133344"/>
            <a:ext cx="1264350" cy="93409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그룹 124"/>
          <p:cNvGrpSpPr/>
          <p:nvPr/>
        </p:nvGrpSpPr>
        <p:grpSpPr>
          <a:xfrm>
            <a:off x="7690853" y="1192992"/>
            <a:ext cx="1658415" cy="4045992"/>
            <a:chOff x="7690853" y="1192992"/>
            <a:chExt cx="1658415" cy="4045992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7890454" y="1382878"/>
              <a:ext cx="1265386" cy="394378"/>
            </a:xfrm>
            <a:prstGeom prst="roundRect">
              <a:avLst>
                <a:gd name="adj" fmla="val 457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API Client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1View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7890454" y="1900637"/>
              <a:ext cx="1265386" cy="394378"/>
            </a:xfrm>
            <a:prstGeom prst="roundRect">
              <a:avLst>
                <a:gd name="adj" fmla="val 457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API Client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2View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7890454" y="2418396"/>
              <a:ext cx="1265386" cy="394378"/>
            </a:xfrm>
            <a:prstGeom prst="roundRect">
              <a:avLst>
                <a:gd name="adj" fmla="val 457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API Client</a:t>
              </a:r>
            </a:p>
            <a:p>
              <a:pPr algn="ctr"/>
              <a:r>
                <a:rPr lang="ko-KR" altLang="en-US" sz="1200" dirty="0" err="1" smtClean="0">
                  <a:solidFill>
                    <a:schemeClr val="tx1"/>
                  </a:solidFill>
                </a:rPr>
                <a:t>렉사일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7890454" y="3453914"/>
              <a:ext cx="1265386" cy="394378"/>
            </a:xfrm>
            <a:prstGeom prst="roundRect">
              <a:avLst>
                <a:gd name="adj" fmla="val 457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API Client</a:t>
              </a: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게임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7890454" y="4672466"/>
              <a:ext cx="1265386" cy="394378"/>
            </a:xfrm>
            <a:prstGeom prst="roundRect">
              <a:avLst>
                <a:gd name="adj" fmla="val 457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API Client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POD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7890454" y="3971673"/>
              <a:ext cx="1265386" cy="577410"/>
            </a:xfrm>
            <a:prstGeom prst="roundRect">
              <a:avLst>
                <a:gd name="adj" fmla="val 457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API Client</a:t>
              </a: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평가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&amp;</a:t>
              </a: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온라인테스트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7690853" y="1192992"/>
              <a:ext cx="1658415" cy="4045992"/>
            </a:xfrm>
            <a:prstGeom prst="roundRect">
              <a:avLst>
                <a:gd name="adj" fmla="val 4579"/>
              </a:avLst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93" name="모서리가 둥근 직사각형 92"/>
            <p:cNvSpPr/>
            <p:nvPr/>
          </p:nvSpPr>
          <p:spPr>
            <a:xfrm>
              <a:off x="7890454" y="2936155"/>
              <a:ext cx="1265386" cy="394378"/>
            </a:xfrm>
            <a:prstGeom prst="roundRect">
              <a:avLst>
                <a:gd name="adj" fmla="val 457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API Client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Placement Test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0" name="직선 화살표 연결선 99"/>
          <p:cNvCxnSpPr>
            <a:stCxn id="32" idx="3"/>
            <a:endCxn id="26" idx="1"/>
          </p:cNvCxnSpPr>
          <p:nvPr/>
        </p:nvCxnSpPr>
        <p:spPr>
          <a:xfrm flipV="1">
            <a:off x="6626104" y="3651103"/>
            <a:ext cx="1264350" cy="114818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32" idx="3"/>
            <a:endCxn id="28" idx="1"/>
          </p:cNvCxnSpPr>
          <p:nvPr/>
        </p:nvCxnSpPr>
        <p:spPr>
          <a:xfrm flipV="1">
            <a:off x="6626104" y="4260378"/>
            <a:ext cx="1264350" cy="53890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32" idx="3"/>
            <a:endCxn id="27" idx="1"/>
          </p:cNvCxnSpPr>
          <p:nvPr/>
        </p:nvCxnSpPr>
        <p:spPr>
          <a:xfrm>
            <a:off x="6626104" y="4799286"/>
            <a:ext cx="1264350" cy="70369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 rot="5400000">
            <a:off x="1302540" y="2798360"/>
            <a:ext cx="3058875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Feign Discovery</a:t>
            </a:r>
            <a:endParaRPr lang="en-US" altLang="ko-KR" sz="1200" dirty="0"/>
          </a:p>
        </p:txBody>
      </p:sp>
      <p:sp>
        <p:nvSpPr>
          <p:cNvPr id="110" name="TextBox 109"/>
          <p:cNvSpPr txBox="1"/>
          <p:nvPr/>
        </p:nvSpPr>
        <p:spPr>
          <a:xfrm rot="16200000">
            <a:off x="5418897" y="3096084"/>
            <a:ext cx="365432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Feign Discovery</a:t>
            </a:r>
            <a:endParaRPr lang="en-US" altLang="ko-KR" sz="1200" dirty="0"/>
          </a:p>
        </p:txBody>
      </p:sp>
      <p:cxnSp>
        <p:nvCxnSpPr>
          <p:cNvPr id="113" name="직선 연결선 112"/>
          <p:cNvCxnSpPr/>
          <p:nvPr/>
        </p:nvCxnSpPr>
        <p:spPr>
          <a:xfrm rot="16200000">
            <a:off x="2247555" y="3855377"/>
            <a:ext cx="5598000" cy="0"/>
          </a:xfrm>
          <a:prstGeom prst="line">
            <a:avLst/>
          </a:prstGeom>
          <a:ln w="12700">
            <a:solidFill>
              <a:schemeClr val="tx2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9896628" y="852696"/>
            <a:ext cx="229301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latin typeface="+mn-ea"/>
              </a:rPr>
              <a:t>자본을 쏟아 부은 구조</a:t>
            </a:r>
            <a:endParaRPr lang="en-US" altLang="ko-KR" sz="1000" dirty="0" smtClean="0">
              <a:latin typeface="+mn-ea"/>
            </a:endParaRPr>
          </a:p>
          <a:p>
            <a:pPr marL="108000" indent="-10800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latin typeface="+mn-ea"/>
              </a:rPr>
              <a:t>비용 감당 되겠냐는 반대 의견으로 무산될 가능성 </a:t>
            </a:r>
            <a:r>
              <a:rPr lang="en-US" altLang="ko-KR" sz="1000" dirty="0" smtClean="0">
                <a:latin typeface="+mn-ea"/>
              </a:rPr>
              <a:t>100%</a:t>
            </a:r>
          </a:p>
          <a:p>
            <a:pPr marL="108000" indent="-10800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latin typeface="+mn-ea"/>
              </a:rPr>
              <a:t>동시 접속 수백만의 서비스도 아니기 때문에 이렇게 까지 구성할 필요는 없을 듯</a:t>
            </a:r>
            <a:endParaRPr lang="en-US" altLang="ko-KR" sz="1000" dirty="0" smtClean="0">
              <a:latin typeface="+mn-ea"/>
            </a:endParaRPr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43BF704C-7DFF-4FF5-AF90-AAE19D2843CD}"/>
              </a:ext>
            </a:extLst>
          </p:cNvPr>
          <p:cNvSpPr/>
          <p:nvPr/>
        </p:nvSpPr>
        <p:spPr>
          <a:xfrm>
            <a:off x="3256639" y="1132431"/>
            <a:ext cx="176705" cy="161103"/>
          </a:xfrm>
          <a:prstGeom prst="ellipse">
            <a:avLst/>
          </a:prstGeom>
          <a:solidFill>
            <a:schemeClr val="accent1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700" b="1" dirty="0" err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43BF704C-7DFF-4FF5-AF90-AAE19D2843CD}"/>
              </a:ext>
            </a:extLst>
          </p:cNvPr>
          <p:cNvSpPr/>
          <p:nvPr/>
        </p:nvSpPr>
        <p:spPr>
          <a:xfrm>
            <a:off x="3409684" y="3373362"/>
            <a:ext cx="176705" cy="161103"/>
          </a:xfrm>
          <a:prstGeom prst="ellipse">
            <a:avLst/>
          </a:prstGeom>
          <a:solidFill>
            <a:schemeClr val="accent1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700" b="1" dirty="0" err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43BF704C-7DFF-4FF5-AF90-AAE19D2843CD}"/>
              </a:ext>
            </a:extLst>
          </p:cNvPr>
          <p:cNvSpPr/>
          <p:nvPr/>
        </p:nvSpPr>
        <p:spPr>
          <a:xfrm>
            <a:off x="3403289" y="3953915"/>
            <a:ext cx="176705" cy="161103"/>
          </a:xfrm>
          <a:prstGeom prst="ellipse">
            <a:avLst/>
          </a:prstGeom>
          <a:solidFill>
            <a:schemeClr val="accent1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700" b="1" dirty="0" err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6" name="모서리가 둥근 직사각형 135"/>
          <p:cNvSpPr/>
          <p:nvPr/>
        </p:nvSpPr>
        <p:spPr>
          <a:xfrm>
            <a:off x="3500188" y="2228569"/>
            <a:ext cx="1265386" cy="477198"/>
          </a:xfrm>
          <a:prstGeom prst="roundRect">
            <a:avLst>
              <a:gd name="adj" fmla="val 4579"/>
            </a:avLst>
          </a:prstGeom>
          <a:solidFill>
            <a:schemeClr val="bg1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통계 </a:t>
            </a:r>
            <a:r>
              <a:rPr lang="en-US" altLang="ko-KR" sz="1200" dirty="0" smtClean="0">
                <a:solidFill>
                  <a:schemeClr val="tx1"/>
                </a:solidFill>
              </a:rPr>
              <a:t>Instance</a:t>
            </a:r>
          </a:p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로드밸런싱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3851682" y="1652496"/>
            <a:ext cx="5652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rgbClr val="FF0000"/>
                </a:solidFill>
              </a:rPr>
              <a:t>+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  <p:sp>
        <p:nvSpPr>
          <p:cNvPr id="140" name="모서리가 둥근 직사각형 139"/>
          <p:cNvSpPr/>
          <p:nvPr/>
        </p:nvSpPr>
        <p:spPr>
          <a:xfrm>
            <a:off x="3485334" y="4621074"/>
            <a:ext cx="1265386" cy="477198"/>
          </a:xfrm>
          <a:prstGeom prst="roundRect">
            <a:avLst>
              <a:gd name="adj" fmla="val 4579"/>
            </a:avLst>
          </a:prstGeom>
          <a:solidFill>
            <a:schemeClr val="bg1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주문 </a:t>
            </a:r>
            <a:r>
              <a:rPr lang="en-US" altLang="ko-KR" sz="1200" dirty="0" smtClean="0">
                <a:solidFill>
                  <a:schemeClr val="tx1"/>
                </a:solidFill>
              </a:rPr>
              <a:t>Instance</a:t>
            </a:r>
          </a:p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로드밸런싱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3846556" y="4045001"/>
            <a:ext cx="5652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rgbClr val="FF0000"/>
                </a:solidFill>
              </a:rPr>
              <a:t>+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  <p:grpSp>
        <p:nvGrpSpPr>
          <p:cNvPr id="151" name="그룹 150"/>
          <p:cNvGrpSpPr/>
          <p:nvPr/>
        </p:nvGrpSpPr>
        <p:grpSpPr>
          <a:xfrm>
            <a:off x="696615" y="5037758"/>
            <a:ext cx="1658415" cy="1246427"/>
            <a:chOff x="696615" y="5037758"/>
            <a:chExt cx="1658415" cy="1246427"/>
          </a:xfrm>
        </p:grpSpPr>
        <p:sp>
          <p:nvSpPr>
            <p:cNvPr id="146" name="모서리가 둥근 직사각형 145"/>
            <p:cNvSpPr/>
            <p:nvPr/>
          </p:nvSpPr>
          <p:spPr>
            <a:xfrm>
              <a:off x="696615" y="5613831"/>
              <a:ext cx="1658415" cy="670354"/>
            </a:xfrm>
            <a:prstGeom prst="roundRect">
              <a:avLst>
                <a:gd name="adj" fmla="val 4579"/>
              </a:avLst>
            </a:prstGeom>
            <a:solidFill>
              <a:schemeClr val="bg1"/>
            </a:solidFill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추가 서비스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Instance</a:t>
              </a: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수평 확장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 err="1" smtClean="0">
                  <a:solidFill>
                    <a:schemeClr val="accent6">
                      <a:lumMod val="50000"/>
                    </a:schemeClr>
                  </a:solidFill>
                </a:rPr>
                <a:t>커스터마이징</a:t>
              </a:r>
              <a:r>
                <a:rPr lang="ko-KR" altLang="en-US" sz="1200" b="1" dirty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  <a:r>
                <a:rPr lang="ko-KR" altLang="en-US" sz="1200" b="1" dirty="0" smtClean="0">
                  <a:solidFill>
                    <a:schemeClr val="accent6">
                      <a:lumMod val="50000"/>
                    </a:schemeClr>
                  </a:solidFill>
                </a:rPr>
                <a:t>영역</a:t>
              </a:r>
              <a:endParaRPr lang="ko-KR" altLang="en-US" sz="12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1263436" y="5037758"/>
              <a:ext cx="5652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dirty="0" smtClean="0">
                  <a:solidFill>
                    <a:srgbClr val="FF0000"/>
                  </a:solidFill>
                </a:rPr>
                <a:t>+</a:t>
              </a:r>
              <a:endParaRPr lang="ko-KR" altLang="en-US" sz="4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2" name="그룹 151"/>
          <p:cNvGrpSpPr/>
          <p:nvPr/>
        </p:nvGrpSpPr>
        <p:grpSpPr>
          <a:xfrm>
            <a:off x="7692883" y="5037758"/>
            <a:ext cx="1658415" cy="1246427"/>
            <a:chOff x="7692883" y="5078789"/>
            <a:chExt cx="1658415" cy="1246427"/>
          </a:xfrm>
        </p:grpSpPr>
        <p:sp>
          <p:nvSpPr>
            <p:cNvPr id="149" name="모서리가 둥근 직사각형 148"/>
            <p:cNvSpPr/>
            <p:nvPr/>
          </p:nvSpPr>
          <p:spPr>
            <a:xfrm>
              <a:off x="7692883" y="5654862"/>
              <a:ext cx="1658415" cy="670354"/>
            </a:xfrm>
            <a:prstGeom prst="roundRect">
              <a:avLst>
                <a:gd name="adj" fmla="val 4579"/>
              </a:avLst>
            </a:prstGeom>
            <a:solidFill>
              <a:schemeClr val="bg1"/>
            </a:solidFill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추가 서비스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Instance</a:t>
              </a: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수평 확장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 err="1" smtClean="0">
                  <a:solidFill>
                    <a:schemeClr val="accent6">
                      <a:lumMod val="50000"/>
                    </a:schemeClr>
                  </a:solidFill>
                </a:rPr>
                <a:t>윙스</a:t>
              </a:r>
              <a:r>
                <a:rPr lang="en-US" altLang="ko-KR" sz="1200" b="1" dirty="0" smtClean="0">
                  <a:solidFill>
                    <a:schemeClr val="accent6">
                      <a:lumMod val="50000"/>
                    </a:schemeClr>
                  </a:solidFill>
                </a:rPr>
                <a:t>, </a:t>
              </a:r>
              <a:r>
                <a:rPr lang="ko-KR" altLang="en-US" sz="1200" b="1" dirty="0" smtClean="0">
                  <a:solidFill>
                    <a:schemeClr val="accent6">
                      <a:lumMod val="50000"/>
                    </a:schemeClr>
                  </a:solidFill>
                </a:rPr>
                <a:t>수학</a:t>
              </a:r>
              <a:r>
                <a:rPr lang="en-US" altLang="ko-KR" sz="1200" b="1" dirty="0" smtClean="0">
                  <a:solidFill>
                    <a:schemeClr val="accent6">
                      <a:lumMod val="50000"/>
                    </a:schemeClr>
                  </a:solidFill>
                </a:rPr>
                <a:t>, Remote</a:t>
              </a:r>
              <a:endParaRPr lang="ko-KR" altLang="en-US" sz="12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8259704" y="5078789"/>
              <a:ext cx="5652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dirty="0" smtClean="0">
                  <a:solidFill>
                    <a:srgbClr val="FF0000"/>
                  </a:solidFill>
                </a:rPr>
                <a:t>+</a:t>
              </a:r>
              <a:endParaRPr lang="ko-KR" altLang="en-US" sz="4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3" name="그룹 152"/>
          <p:cNvGrpSpPr/>
          <p:nvPr/>
        </p:nvGrpSpPr>
        <p:grpSpPr>
          <a:xfrm>
            <a:off x="5192190" y="5037758"/>
            <a:ext cx="1779060" cy="1246427"/>
            <a:chOff x="7644243" y="5078789"/>
            <a:chExt cx="1779060" cy="1246427"/>
          </a:xfrm>
        </p:grpSpPr>
        <p:sp>
          <p:nvSpPr>
            <p:cNvPr id="154" name="모서리가 둥근 직사각형 153"/>
            <p:cNvSpPr/>
            <p:nvPr/>
          </p:nvSpPr>
          <p:spPr>
            <a:xfrm>
              <a:off x="7644243" y="5654862"/>
              <a:ext cx="1779060" cy="670354"/>
            </a:xfrm>
            <a:prstGeom prst="roundRect">
              <a:avLst>
                <a:gd name="adj" fmla="val 4579"/>
              </a:avLst>
            </a:prstGeom>
            <a:solidFill>
              <a:schemeClr val="bg1"/>
            </a:solidFill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추가 서비스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Instance</a:t>
              </a: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수평 확장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 smtClean="0">
                  <a:solidFill>
                    <a:srgbClr val="FF0000"/>
                  </a:solidFill>
                </a:rPr>
                <a:t>안 하는 것이 기본원칙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8259704" y="5078789"/>
              <a:ext cx="5652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dirty="0" smtClean="0">
                  <a:solidFill>
                    <a:srgbClr val="FF0000"/>
                  </a:solidFill>
                </a:rPr>
                <a:t>+</a:t>
              </a:r>
              <a:endParaRPr lang="ko-KR" altLang="en-US" sz="4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9" name="그룹 158"/>
          <p:cNvGrpSpPr/>
          <p:nvPr/>
        </p:nvGrpSpPr>
        <p:grpSpPr>
          <a:xfrm>
            <a:off x="3038729" y="5037758"/>
            <a:ext cx="1779060" cy="1246427"/>
            <a:chOff x="7644243" y="5078789"/>
            <a:chExt cx="1779060" cy="1246427"/>
          </a:xfrm>
        </p:grpSpPr>
        <p:sp>
          <p:nvSpPr>
            <p:cNvPr id="160" name="모서리가 둥근 직사각형 159"/>
            <p:cNvSpPr/>
            <p:nvPr/>
          </p:nvSpPr>
          <p:spPr>
            <a:xfrm>
              <a:off x="7644243" y="5654862"/>
              <a:ext cx="1779060" cy="670354"/>
            </a:xfrm>
            <a:prstGeom prst="roundRect">
              <a:avLst>
                <a:gd name="adj" fmla="val 4579"/>
              </a:avLst>
            </a:prstGeom>
            <a:solidFill>
              <a:schemeClr val="bg1"/>
            </a:solidFill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추가 서비스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Instance</a:t>
              </a: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수평 확장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 smtClean="0">
                  <a:solidFill>
                    <a:srgbClr val="FF0000"/>
                  </a:solidFill>
                </a:rPr>
                <a:t>안 하는 것이 기본원칙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8259704" y="5078789"/>
              <a:ext cx="5652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dirty="0" smtClean="0">
                  <a:solidFill>
                    <a:srgbClr val="FF0000"/>
                  </a:solidFill>
                </a:rPr>
                <a:t>+</a:t>
              </a:r>
              <a:endParaRPr lang="ko-KR" altLang="en-US" sz="40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62" name="모서리가 둥근 직사각형 161"/>
          <p:cNvSpPr/>
          <p:nvPr/>
        </p:nvSpPr>
        <p:spPr>
          <a:xfrm>
            <a:off x="559100" y="5508245"/>
            <a:ext cx="8905913" cy="912010"/>
          </a:xfrm>
          <a:prstGeom prst="roundRect">
            <a:avLst>
              <a:gd name="adj" fmla="val 4579"/>
            </a:avLst>
          </a:prstGeom>
          <a:noFill/>
          <a:ln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43BF704C-7DFF-4FF5-AF90-AAE19D2843CD}"/>
              </a:ext>
            </a:extLst>
          </p:cNvPr>
          <p:cNvSpPr/>
          <p:nvPr/>
        </p:nvSpPr>
        <p:spPr>
          <a:xfrm>
            <a:off x="5171268" y="2053232"/>
            <a:ext cx="176705" cy="161103"/>
          </a:xfrm>
          <a:prstGeom prst="ellipse">
            <a:avLst/>
          </a:prstGeom>
          <a:solidFill>
            <a:schemeClr val="accent1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700" b="1" dirty="0" err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43BF704C-7DFF-4FF5-AF90-AAE19D2843CD}"/>
              </a:ext>
            </a:extLst>
          </p:cNvPr>
          <p:cNvSpPr/>
          <p:nvPr/>
        </p:nvSpPr>
        <p:spPr>
          <a:xfrm>
            <a:off x="626391" y="5427693"/>
            <a:ext cx="176705" cy="161103"/>
          </a:xfrm>
          <a:prstGeom prst="ellipse">
            <a:avLst/>
          </a:prstGeom>
          <a:solidFill>
            <a:schemeClr val="accent1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700" b="1" dirty="0" err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43BF704C-7DFF-4FF5-AF90-AAE19D2843CD}"/>
              </a:ext>
            </a:extLst>
          </p:cNvPr>
          <p:cNvSpPr/>
          <p:nvPr/>
        </p:nvSpPr>
        <p:spPr>
          <a:xfrm>
            <a:off x="4971390" y="5417632"/>
            <a:ext cx="176705" cy="161103"/>
          </a:xfrm>
          <a:prstGeom prst="ellipse">
            <a:avLst/>
          </a:prstGeom>
          <a:solidFill>
            <a:schemeClr val="accent1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  <a:latin typeface="+mn-ea"/>
              </a:rPr>
              <a:t>6</a:t>
            </a:r>
            <a:endParaRPr lang="ko-KR" altLang="en-US" sz="700" b="1" dirty="0" err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43BF704C-7DFF-4FF5-AF90-AAE19D2843CD}"/>
              </a:ext>
            </a:extLst>
          </p:cNvPr>
          <p:cNvSpPr/>
          <p:nvPr/>
        </p:nvSpPr>
        <p:spPr>
          <a:xfrm>
            <a:off x="7610739" y="5412020"/>
            <a:ext cx="176705" cy="161103"/>
          </a:xfrm>
          <a:prstGeom prst="ellipse">
            <a:avLst/>
          </a:prstGeom>
          <a:solidFill>
            <a:schemeClr val="accent1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  <a:latin typeface="+mn-ea"/>
              </a:rPr>
              <a:t>7</a:t>
            </a:r>
            <a:endParaRPr lang="ko-KR" altLang="en-US" sz="700" b="1" dirty="0" err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56595" y="1056019"/>
            <a:ext cx="2474727" cy="5598357"/>
          </a:xfrm>
          <a:prstGeom prst="rect">
            <a:avLst/>
          </a:prstGeom>
          <a:solidFill>
            <a:schemeClr val="accent5">
              <a:lumMod val="20000"/>
              <a:lumOff val="8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chemeClr val="tx1"/>
                </a:solidFill>
              </a:rPr>
              <a:t>본사운영시스템 </a:t>
            </a:r>
            <a:endParaRPr lang="en-US" altLang="ko-KR" sz="25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2500" b="1" dirty="0" smtClean="0">
                <a:solidFill>
                  <a:schemeClr val="tx1"/>
                </a:solidFill>
              </a:rPr>
              <a:t>Server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2826024" y="1056993"/>
            <a:ext cx="2220130" cy="5598357"/>
          </a:xfrm>
          <a:prstGeom prst="rect">
            <a:avLst/>
          </a:prstGeom>
          <a:solidFill>
            <a:schemeClr val="accent3">
              <a:lumMod val="20000"/>
              <a:lumOff val="8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 smtClean="0">
                <a:solidFill>
                  <a:schemeClr val="tx1"/>
                </a:solidFill>
              </a:rPr>
              <a:t>LMS </a:t>
            </a:r>
          </a:p>
          <a:p>
            <a:pPr algn="ctr"/>
            <a:r>
              <a:rPr lang="en-US" altLang="ko-KR" sz="2500" b="1" dirty="0" smtClean="0">
                <a:solidFill>
                  <a:schemeClr val="tx1"/>
                </a:solidFill>
              </a:rPr>
              <a:t>Discovery </a:t>
            </a:r>
          </a:p>
          <a:p>
            <a:pPr algn="ctr"/>
            <a:r>
              <a:rPr lang="en-US" altLang="ko-KR" sz="2500" b="1" dirty="0" smtClean="0">
                <a:solidFill>
                  <a:schemeClr val="tx1"/>
                </a:solidFill>
              </a:rPr>
              <a:t>Server</a:t>
            </a:r>
            <a:endParaRPr lang="ko-KR" altLang="en-US" sz="2500" dirty="0"/>
          </a:p>
        </p:txBody>
      </p:sp>
      <p:sp>
        <p:nvSpPr>
          <p:cNvPr id="83" name="직사각형 82"/>
          <p:cNvSpPr/>
          <p:nvPr/>
        </p:nvSpPr>
        <p:spPr>
          <a:xfrm>
            <a:off x="7238178" y="1051759"/>
            <a:ext cx="2474727" cy="5598357"/>
          </a:xfrm>
          <a:prstGeom prst="rect">
            <a:avLst/>
          </a:prstGeom>
          <a:solidFill>
            <a:schemeClr val="accent4">
              <a:lumMod val="20000"/>
              <a:lumOff val="8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 smtClean="0">
                <a:solidFill>
                  <a:schemeClr val="tx1"/>
                </a:solidFill>
              </a:rPr>
              <a:t>학습 </a:t>
            </a:r>
            <a:r>
              <a:rPr lang="en-US" altLang="ko-KR" sz="2500" b="1" dirty="0" smtClean="0">
                <a:solidFill>
                  <a:schemeClr val="tx1"/>
                </a:solidFill>
              </a:rPr>
              <a:t>API</a:t>
            </a:r>
          </a:p>
          <a:p>
            <a:pPr algn="ctr"/>
            <a:r>
              <a:rPr lang="en-US" altLang="ko-KR" sz="2500" b="1" dirty="0" smtClean="0">
                <a:solidFill>
                  <a:schemeClr val="tx1"/>
                </a:solidFill>
              </a:rPr>
              <a:t>Server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5051214" y="1055967"/>
            <a:ext cx="2183148" cy="5598357"/>
          </a:xfrm>
          <a:prstGeom prst="rect">
            <a:avLst/>
          </a:prstGeom>
          <a:solidFill>
            <a:schemeClr val="accent4">
              <a:lumMod val="40000"/>
              <a:lumOff val="6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 smtClean="0">
                <a:solidFill>
                  <a:schemeClr val="tx1"/>
                </a:solidFill>
              </a:rPr>
              <a:t>API</a:t>
            </a:r>
          </a:p>
          <a:p>
            <a:pPr algn="ctr"/>
            <a:r>
              <a:rPr lang="en-US" altLang="ko-KR" sz="2500" b="1" dirty="0" smtClean="0">
                <a:solidFill>
                  <a:schemeClr val="tx1"/>
                </a:solidFill>
              </a:rPr>
              <a:t>Discovery </a:t>
            </a:r>
          </a:p>
          <a:p>
            <a:pPr algn="ctr"/>
            <a:r>
              <a:rPr lang="en-US" altLang="ko-KR" sz="2500" b="1" dirty="0" smtClean="0">
                <a:solidFill>
                  <a:schemeClr val="tx1"/>
                </a:solidFill>
              </a:rPr>
              <a:t>Server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348575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421688"/>
              </p:ext>
            </p:extLst>
          </p:nvPr>
        </p:nvGraphicFramePr>
        <p:xfrm>
          <a:off x="360872" y="1675730"/>
          <a:ext cx="9276331" cy="1378496"/>
        </p:xfrm>
        <a:graphic>
          <a:graphicData uri="http://schemas.openxmlformats.org/drawingml/2006/table">
            <a:tbl>
              <a:tblPr/>
              <a:tblGrid>
                <a:gridCol w="400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9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43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615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01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82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Ver.</a:t>
                      </a:r>
                    </a:p>
                  </a:txBody>
                  <a:tcPr marL="36000" marR="36000" marT="45725" marB="4572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Date</a:t>
                      </a:r>
                    </a:p>
                  </a:txBody>
                  <a:tcPr marL="36000" marR="36000" marT="45725" marB="4572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작성자</a:t>
                      </a:r>
                    </a:p>
                  </a:txBody>
                  <a:tcPr marL="36000" marR="36000" marT="45725" marB="4572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Description </a:t>
                      </a:r>
                    </a:p>
                  </a:txBody>
                  <a:tcPr marL="36000" marR="36000" marT="45725" marB="4572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비 고</a:t>
                      </a:r>
                    </a:p>
                  </a:txBody>
                  <a:tcPr marL="36000" marR="36000" marT="45725" marB="4572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Arial" charset="0"/>
                        </a:rPr>
                        <a:t>0.1</a:t>
                      </a:r>
                    </a:p>
                  </a:txBody>
                  <a:tcPr marL="72000" marR="72000" marT="36004" marB="3600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Arial" charset="0"/>
                        </a:rPr>
                        <a:t>2020.12.28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72000" marR="72000" marT="36004" marB="3600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itchFamily="50" charset="-127"/>
                          <a:cs typeface="Arial" charset="0"/>
                        </a:rPr>
                        <a:t>이정훈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맑은 고딕" pitchFamily="50" charset="-127"/>
                        <a:cs typeface="Arial" charset="0"/>
                      </a:endParaRPr>
                    </a:p>
                  </a:txBody>
                  <a:tcPr marT="45725" marB="4572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Arial" charset="0"/>
                        </a:rPr>
                        <a:t>최초작성</a:t>
                      </a:r>
                    </a:p>
                  </a:txBody>
                  <a:tcPr marL="72000" marR="72000" marT="36004" marB="3600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T="45725" marB="4572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72000" marR="72000" marT="36004" marB="3600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72000" marR="72000" marT="36004" marB="3600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맑은 고딕" pitchFamily="50" charset="-127"/>
                        <a:cs typeface="Arial" charset="0"/>
                      </a:endParaRPr>
                    </a:p>
                  </a:txBody>
                  <a:tcPr marT="45725" marB="4572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72000" marR="72000" marT="36004" marB="3600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T="45725" marB="4572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314"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+mj-lt"/>
                      </a:endParaRPr>
                    </a:p>
                  </a:txBody>
                  <a:tcPr marL="72000" marR="72000" marT="36004" marB="3600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+mj-lt"/>
                      </a:endParaRPr>
                    </a:p>
                  </a:txBody>
                  <a:tcPr marL="72000" marR="72000" marT="36004" marB="3600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+mj-lt"/>
                      </a:endParaRPr>
                    </a:p>
                  </a:txBody>
                  <a:tcPr marT="45725" marB="4572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+mj-lt"/>
                      </a:endParaRPr>
                    </a:p>
                  </a:txBody>
                  <a:tcPr marL="72000" marR="72000" marT="36004" marB="3600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T="45725" marB="4572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ko-KR" altLang="en-US" sz="800">
                        <a:latin typeface="+mj-lt"/>
                      </a:endParaRPr>
                    </a:p>
                  </a:txBody>
                  <a:tcPr marL="72000" marR="72000" marT="36004" marB="3600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+mj-lt"/>
                      </a:endParaRPr>
                    </a:p>
                  </a:txBody>
                  <a:tcPr marL="72000" marR="72000" marT="36004" marB="3600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+mj-lt"/>
                      </a:endParaRPr>
                    </a:p>
                  </a:txBody>
                  <a:tcPr marT="45725" marB="4572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+mj-lt"/>
                      </a:endParaRPr>
                    </a:p>
                  </a:txBody>
                  <a:tcPr marL="72000" marR="72000" marT="36004" marB="3600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T="45725" marB="4572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6050"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+mj-lt"/>
                      </a:endParaRPr>
                    </a:p>
                  </a:txBody>
                  <a:tcPr marL="72000" marR="72000" marT="36004" marB="3600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>
                        <a:latin typeface="+mj-lt"/>
                      </a:endParaRPr>
                    </a:p>
                  </a:txBody>
                  <a:tcPr marL="72000" marR="72000" marT="36004" marB="3600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+mj-lt"/>
                      </a:endParaRPr>
                    </a:p>
                  </a:txBody>
                  <a:tcPr marT="45725" marB="4572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+mj-lt"/>
                      </a:endParaRPr>
                    </a:p>
                  </a:txBody>
                  <a:tcPr marL="72000" marR="72000" marT="36004" marB="3600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T="45725" marB="4572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Rectangle 88"/>
          <p:cNvSpPr>
            <a:spLocks noChangeArrowheads="1"/>
          </p:cNvSpPr>
          <p:nvPr/>
        </p:nvSpPr>
        <p:spPr bwMode="auto">
          <a:xfrm>
            <a:off x="219075" y="1222230"/>
            <a:ext cx="6858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latinLnBrk="0" hangingPunct="0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개발이 진행되는 동안 요구사항 변경 또는 작성 오류로 인한 개정 현황을 이해 할 수 있도록 기록한다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00038" y="798598"/>
            <a:ext cx="1322798" cy="276999"/>
          </a:xfrm>
        </p:spPr>
        <p:txBody>
          <a:bodyPr/>
          <a:lstStyle/>
          <a:p>
            <a:r>
              <a:rPr lang="en-US" altLang="ko-KR" sz="1200" b="1" dirty="0"/>
              <a:t>Revision History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83896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DB </a:t>
            </a:r>
            <a:r>
              <a:rPr lang="ko-KR" altLang="en-US" dirty="0" smtClean="0"/>
              <a:t>주요 지점 설계 변경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846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4-1. </a:t>
            </a:r>
            <a:r>
              <a:rPr lang="en-US" altLang="ko-KR" dirty="0" err="1" smtClean="0"/>
              <a:t>db</a:t>
            </a:r>
            <a:r>
              <a:rPr lang="ko-KR" altLang="en-US" dirty="0" smtClean="0"/>
              <a:t> 주요 지점 설계 변경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사용자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권한</a:t>
            </a:r>
            <a:endParaRPr lang="ko-KR" altLang="en-US" dirty="0"/>
          </a:p>
        </p:txBody>
      </p:sp>
      <p:cxnSp>
        <p:nvCxnSpPr>
          <p:cNvPr id="39" name="직선 연결선 38"/>
          <p:cNvCxnSpPr/>
          <p:nvPr/>
        </p:nvCxnSpPr>
        <p:spPr>
          <a:xfrm rot="16200000">
            <a:off x="2143867" y="3539917"/>
            <a:ext cx="5760000" cy="0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356595" y="1056019"/>
            <a:ext cx="9360000" cy="0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185991" y="638763"/>
            <a:ext cx="1001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AS-IS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056311" y="638084"/>
            <a:ext cx="1001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TO-BE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504384" y="1645044"/>
            <a:ext cx="1846256" cy="2031826"/>
          </a:xfrm>
          <a:prstGeom prst="roundRect">
            <a:avLst>
              <a:gd name="adj" fmla="val 457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사용자 테이블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USER_MST_BR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USER_MST_CU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USER_MST_EX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USER_MST_FR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USER_MST_HQ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USER_MST_PA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USER_MST_PA_ADD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USER_MST_PA_ST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USER_MST_ST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6516296" y="1439305"/>
            <a:ext cx="1846256" cy="433816"/>
          </a:xfrm>
          <a:prstGeom prst="roundRect">
            <a:avLst>
              <a:gd name="adj" fmla="val 457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관리자 유저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USER_MST_MNG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6516296" y="2001250"/>
            <a:ext cx="1846256" cy="433816"/>
          </a:xfrm>
          <a:prstGeom prst="roundRect">
            <a:avLst>
              <a:gd name="adj" fmla="val 457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PT </a:t>
            </a:r>
            <a:r>
              <a:rPr lang="ko-KR" altLang="en-US" sz="1200" dirty="0" smtClean="0">
                <a:solidFill>
                  <a:schemeClr val="tx1"/>
                </a:solidFill>
              </a:rPr>
              <a:t>임시 회원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USER_MST_EX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6423983" y="4090634"/>
            <a:ext cx="2030882" cy="477198"/>
          </a:xfrm>
          <a:prstGeom prst="roundRect">
            <a:avLst>
              <a:gd name="adj" fmla="val 457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권한 그룹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USER_AUTHORITY_GROUP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6377424" y="1273328"/>
            <a:ext cx="2124000" cy="2448000"/>
          </a:xfrm>
          <a:prstGeom prst="roundRect">
            <a:avLst>
              <a:gd name="adj" fmla="val 4579"/>
            </a:avLst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6271224" y="3933269"/>
            <a:ext cx="2336400" cy="2664000"/>
          </a:xfrm>
          <a:prstGeom prst="roundRect">
            <a:avLst>
              <a:gd name="adj" fmla="val 4579"/>
            </a:avLst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6" name="줄무늬가 있는 오른쪽 화살표 45"/>
          <p:cNvSpPr/>
          <p:nvPr/>
        </p:nvSpPr>
        <p:spPr>
          <a:xfrm>
            <a:off x="3950735" y="4820273"/>
            <a:ext cx="2146838" cy="905633"/>
          </a:xfrm>
          <a:prstGeom prst="stripedRightArrow">
            <a:avLst>
              <a:gd name="adj1" fmla="val 52148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② 권한 관리 세분화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줄무늬가 있는 오른쪽 화살표 46"/>
          <p:cNvSpPr/>
          <p:nvPr/>
        </p:nvSpPr>
        <p:spPr>
          <a:xfrm>
            <a:off x="3948888" y="2218550"/>
            <a:ext cx="2146838" cy="905633"/>
          </a:xfrm>
          <a:prstGeom prst="stripedRightArrow">
            <a:avLst>
              <a:gd name="adj1" fmla="val 52148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① 유저 간소화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896628" y="852696"/>
            <a:ext cx="2293010" cy="5760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700"/>
              </a:lnSpc>
            </a:pPr>
            <a:r>
              <a:rPr lang="ko-KR" altLang="en-US" sz="1000" b="1" dirty="0" smtClean="0">
                <a:latin typeface="+mn-ea"/>
              </a:rPr>
              <a:t>①</a:t>
            </a:r>
            <a:r>
              <a:rPr lang="en-US" altLang="ko-KR" sz="1000" b="1" dirty="0">
                <a:latin typeface="+mn-ea"/>
              </a:rPr>
              <a:t> </a:t>
            </a:r>
            <a:r>
              <a:rPr lang="ko-KR" altLang="en-US" sz="1000" b="1" dirty="0" smtClean="0">
                <a:latin typeface="+mn-ea"/>
              </a:rPr>
              <a:t>유저 간소화</a:t>
            </a:r>
            <a:endParaRPr lang="en-US" altLang="ko-KR" sz="1000" b="1" dirty="0">
              <a:latin typeface="+mn-ea"/>
            </a:endParaRPr>
          </a:p>
          <a:p>
            <a:pPr marL="171450" indent="-171450">
              <a:lnSpc>
                <a:spcPts val="1700"/>
              </a:lnSpc>
              <a:buFontTx/>
              <a:buChar char="-"/>
            </a:pPr>
            <a:r>
              <a:rPr lang="ko-KR" altLang="en-US" sz="1000" dirty="0" smtClean="0">
                <a:latin typeface="+mn-ea"/>
              </a:rPr>
              <a:t>통합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지사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가맹 사용자 그룹을 테이블 하나로 통합 후 권한 관리로 처리한다 </a:t>
            </a:r>
            <a:r>
              <a:rPr lang="en-US" altLang="ko-KR" sz="1000" dirty="0">
                <a:latin typeface="+mn-ea"/>
              </a:rPr>
              <a:t>(USER_ID</a:t>
            </a:r>
            <a:r>
              <a:rPr lang="ko-KR" altLang="en-US" sz="1000" dirty="0">
                <a:latin typeface="+mn-ea"/>
              </a:rPr>
              <a:t>를 </a:t>
            </a:r>
            <a:r>
              <a:rPr lang="en-US" altLang="ko-KR" sz="1000" dirty="0">
                <a:latin typeface="+mn-ea"/>
              </a:rPr>
              <a:t>PRIMARY KEY</a:t>
            </a:r>
            <a:r>
              <a:rPr lang="ko-KR" altLang="en-US" sz="1000" dirty="0">
                <a:latin typeface="+mn-ea"/>
              </a:rPr>
              <a:t>로 설정</a:t>
            </a:r>
            <a:r>
              <a:rPr lang="en-US" altLang="ko-KR" sz="1000" dirty="0">
                <a:latin typeface="+mn-ea"/>
              </a:rPr>
              <a:t>)</a:t>
            </a:r>
            <a:endParaRPr lang="en-US" altLang="ko-KR" sz="1000" dirty="0" smtClean="0">
              <a:latin typeface="+mn-ea"/>
            </a:endParaRPr>
          </a:p>
          <a:p>
            <a:pPr marL="171450" indent="-171450">
              <a:lnSpc>
                <a:spcPts val="1700"/>
              </a:lnSpc>
              <a:buFontTx/>
              <a:buChar char="-"/>
            </a:pPr>
            <a:r>
              <a:rPr lang="en-US" altLang="ko-KR" sz="1000" dirty="0" smtClean="0">
                <a:latin typeface="+mn-ea"/>
              </a:rPr>
              <a:t>PT, </a:t>
            </a:r>
            <a:r>
              <a:rPr lang="ko-KR" altLang="en-US" sz="1000" dirty="0" smtClean="0">
                <a:latin typeface="+mn-ea"/>
              </a:rPr>
              <a:t>학부모 앱과 연결고리가 있는 </a:t>
            </a:r>
            <a:r>
              <a:rPr lang="en-US" altLang="ko-KR" sz="1000" dirty="0" smtClean="0">
                <a:latin typeface="+mn-ea"/>
              </a:rPr>
              <a:t>USER_MST_EX</a:t>
            </a:r>
            <a:r>
              <a:rPr lang="ko-KR" altLang="en-US" sz="1000" dirty="0" smtClean="0">
                <a:latin typeface="+mn-ea"/>
              </a:rPr>
              <a:t>와 </a:t>
            </a:r>
            <a:r>
              <a:rPr lang="en-US" altLang="ko-KR" sz="1000" dirty="0" smtClean="0">
                <a:latin typeface="+mn-ea"/>
              </a:rPr>
              <a:t>USER_MST_PA </a:t>
            </a:r>
            <a:r>
              <a:rPr lang="ko-KR" altLang="en-US" sz="1000" dirty="0" smtClean="0">
                <a:latin typeface="+mn-ea"/>
              </a:rPr>
              <a:t>테이블은 그대로 유지한다</a:t>
            </a:r>
            <a:endParaRPr lang="en-US" altLang="ko-KR" sz="1000" dirty="0" smtClean="0">
              <a:latin typeface="+mn-ea"/>
            </a:endParaRPr>
          </a:p>
          <a:p>
            <a:pPr marL="171450" indent="-171450">
              <a:lnSpc>
                <a:spcPts val="1700"/>
              </a:lnSpc>
              <a:buFontTx/>
              <a:buChar char="-"/>
            </a:pPr>
            <a:r>
              <a:rPr lang="en-US" altLang="ko-KR" sz="1000" dirty="0" smtClean="0">
                <a:latin typeface="+mn-ea"/>
              </a:rPr>
              <a:t>USER_MST_ST </a:t>
            </a:r>
            <a:r>
              <a:rPr lang="ko-KR" altLang="en-US" sz="1000" dirty="0" smtClean="0">
                <a:latin typeface="+mn-ea"/>
              </a:rPr>
              <a:t>테이블도 그대로 유지한다 </a:t>
            </a:r>
            <a:r>
              <a:rPr lang="en-US" altLang="ko-KR" sz="1000" dirty="0" smtClean="0">
                <a:latin typeface="+mn-ea"/>
              </a:rPr>
              <a:t>(USER_ID</a:t>
            </a:r>
            <a:r>
              <a:rPr lang="ko-KR" altLang="en-US" sz="1000" dirty="0" smtClean="0">
                <a:latin typeface="+mn-ea"/>
              </a:rPr>
              <a:t>를 </a:t>
            </a:r>
            <a:r>
              <a:rPr lang="en-US" altLang="ko-KR" sz="1000" dirty="0" smtClean="0">
                <a:latin typeface="+mn-ea"/>
              </a:rPr>
              <a:t>PRIMARY KEY</a:t>
            </a:r>
            <a:r>
              <a:rPr lang="ko-KR" altLang="en-US" sz="1000" dirty="0" smtClean="0">
                <a:latin typeface="+mn-ea"/>
              </a:rPr>
              <a:t>로 설정</a:t>
            </a:r>
            <a:r>
              <a:rPr lang="en-US" altLang="ko-KR" sz="1000" dirty="0" smtClean="0">
                <a:latin typeface="+mn-ea"/>
              </a:rPr>
              <a:t>)</a:t>
            </a:r>
          </a:p>
          <a:p>
            <a:pPr marL="171450" indent="-171450">
              <a:lnSpc>
                <a:spcPts val="1700"/>
              </a:lnSpc>
              <a:buFontTx/>
              <a:buChar char="-"/>
            </a:pPr>
            <a:r>
              <a:rPr lang="en-US" altLang="ko-KR" sz="1000" dirty="0" smtClean="0">
                <a:latin typeface="+mn-ea"/>
              </a:rPr>
              <a:t>SSO</a:t>
            </a:r>
            <a:r>
              <a:rPr lang="ko-KR" altLang="en-US" sz="1000" dirty="0" smtClean="0">
                <a:latin typeface="+mn-ea"/>
              </a:rPr>
              <a:t>처리로 인해 테이블이 달라도 아이디 중복이 되면 안되기 때문에 기존 아이디에 통합</a:t>
            </a:r>
            <a:r>
              <a:rPr lang="en-US" altLang="ko-KR" sz="1000" dirty="0" smtClean="0">
                <a:latin typeface="+mn-ea"/>
              </a:rPr>
              <a:t>(H.), </a:t>
            </a:r>
            <a:r>
              <a:rPr lang="ko-KR" altLang="en-US" sz="1000" dirty="0" smtClean="0">
                <a:latin typeface="+mn-ea"/>
              </a:rPr>
              <a:t>지사</a:t>
            </a:r>
            <a:r>
              <a:rPr lang="en-US" altLang="ko-KR" sz="1000" dirty="0" smtClean="0">
                <a:latin typeface="+mn-ea"/>
              </a:rPr>
              <a:t>(B.), </a:t>
            </a:r>
            <a:r>
              <a:rPr lang="ko-KR" altLang="en-US" sz="1000" dirty="0" smtClean="0">
                <a:latin typeface="+mn-ea"/>
              </a:rPr>
              <a:t>가맹</a:t>
            </a:r>
            <a:r>
              <a:rPr lang="en-US" altLang="ko-KR" sz="1000" dirty="0" smtClean="0">
                <a:latin typeface="+mn-ea"/>
              </a:rPr>
              <a:t>(F.) </a:t>
            </a:r>
            <a:r>
              <a:rPr lang="ko-KR" altLang="en-US" sz="1000" dirty="0" smtClean="0">
                <a:latin typeface="+mn-ea"/>
              </a:rPr>
              <a:t>과 같은 구분 값은 그대로 유지 </a:t>
            </a:r>
            <a:r>
              <a:rPr lang="en-US" altLang="ko-KR" sz="1000" dirty="0" smtClean="0">
                <a:latin typeface="+mn-ea"/>
              </a:rPr>
              <a:t>(</a:t>
            </a:r>
            <a:r>
              <a:rPr lang="ko-KR" altLang="en-US" sz="1000" dirty="0" smtClean="0">
                <a:latin typeface="+mn-ea"/>
              </a:rPr>
              <a:t>학생 테이블은 구분 값 없음</a:t>
            </a:r>
            <a:r>
              <a:rPr lang="en-US" altLang="ko-KR" sz="1000" dirty="0" smtClean="0">
                <a:latin typeface="+mn-ea"/>
              </a:rPr>
              <a:t>)</a:t>
            </a:r>
          </a:p>
          <a:p>
            <a:pPr marL="171450" indent="-171450">
              <a:lnSpc>
                <a:spcPts val="1700"/>
              </a:lnSpc>
              <a:buFontTx/>
              <a:buChar char="-"/>
            </a:pPr>
            <a:r>
              <a:rPr lang="ko-KR" altLang="en-US" sz="1000" dirty="0" smtClean="0">
                <a:latin typeface="+mn-ea"/>
              </a:rPr>
              <a:t>각종 필요 없는 유저 테이블 삭제</a:t>
            </a:r>
            <a:endParaRPr lang="en-US" altLang="ko-KR" sz="1000" dirty="0" smtClean="0">
              <a:latin typeface="+mn-ea"/>
            </a:endParaRPr>
          </a:p>
          <a:p>
            <a:pPr marL="171450" indent="-171450">
              <a:lnSpc>
                <a:spcPts val="1700"/>
              </a:lnSpc>
              <a:buFontTx/>
              <a:buChar char="-"/>
            </a:pPr>
            <a:endParaRPr lang="en-US" altLang="ko-KR" sz="1000" dirty="0" smtClean="0">
              <a:latin typeface="+mn-ea"/>
            </a:endParaRPr>
          </a:p>
          <a:p>
            <a:pPr>
              <a:lnSpc>
                <a:spcPts val="1700"/>
              </a:lnSpc>
            </a:pPr>
            <a:r>
              <a:rPr lang="ko-KR" altLang="en-US" sz="1000" b="1" dirty="0" smtClean="0">
                <a:latin typeface="+mn-ea"/>
              </a:rPr>
              <a:t>② 권한 관리 체계화</a:t>
            </a:r>
            <a:endParaRPr lang="en-US" altLang="ko-KR" sz="1000" b="1" dirty="0" smtClean="0">
              <a:latin typeface="+mn-ea"/>
            </a:endParaRPr>
          </a:p>
          <a:p>
            <a:pPr marL="171450" indent="-171450">
              <a:lnSpc>
                <a:spcPts val="1700"/>
              </a:lnSpc>
              <a:buFontTx/>
              <a:buChar char="-"/>
            </a:pPr>
            <a:r>
              <a:rPr lang="ko-KR" altLang="en-US" sz="1000" dirty="0" smtClean="0">
                <a:latin typeface="+mn-ea"/>
              </a:rPr>
              <a:t>기존 유저 별 메뉴 권한만 있던 것을 세분화</a:t>
            </a:r>
            <a:endParaRPr lang="en-US" altLang="ko-KR" sz="1000" dirty="0" smtClean="0">
              <a:latin typeface="+mn-ea"/>
            </a:endParaRPr>
          </a:p>
          <a:p>
            <a:pPr marL="171450" indent="-171450">
              <a:lnSpc>
                <a:spcPts val="1700"/>
              </a:lnSpc>
              <a:buFontTx/>
              <a:buChar char="-"/>
            </a:pPr>
            <a:r>
              <a:rPr lang="ko-KR" altLang="en-US" sz="1000" dirty="0" smtClean="0">
                <a:latin typeface="+mn-ea"/>
              </a:rPr>
              <a:t>통합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지사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가맹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교사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학생 별 권한 관리</a:t>
            </a:r>
            <a:endParaRPr lang="en-US" altLang="ko-KR" sz="1000" dirty="0" smtClean="0">
              <a:latin typeface="+mn-ea"/>
            </a:endParaRPr>
          </a:p>
          <a:p>
            <a:pPr marL="171450" indent="-171450">
              <a:lnSpc>
                <a:spcPts val="1700"/>
              </a:lnSpc>
              <a:buFontTx/>
              <a:buChar char="-"/>
            </a:pPr>
            <a:r>
              <a:rPr lang="ko-KR" altLang="en-US" sz="1000" dirty="0" smtClean="0">
                <a:latin typeface="+mn-ea"/>
              </a:rPr>
              <a:t>사용자 별 메뉴가 아닌 권한 별 메뉴 설정 검토</a:t>
            </a:r>
            <a:endParaRPr lang="en-US" altLang="ko-KR" sz="1000" dirty="0" smtClean="0">
              <a:latin typeface="+mn-ea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1504384" y="5015884"/>
            <a:ext cx="1846256" cy="524918"/>
          </a:xfrm>
          <a:prstGeom prst="roundRect">
            <a:avLst>
              <a:gd name="adj" fmla="val 457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사용자 메뉴 권한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MENU_USER_AUTH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6512073" y="2565450"/>
            <a:ext cx="1846256" cy="433816"/>
          </a:xfrm>
          <a:prstGeom prst="roundRect">
            <a:avLst>
              <a:gd name="adj" fmla="val 457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학생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USER_MST_ST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6512073" y="3130400"/>
            <a:ext cx="1846256" cy="433816"/>
          </a:xfrm>
          <a:prstGeom prst="roundRect">
            <a:avLst>
              <a:gd name="adj" fmla="val 457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학생 부모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USER_MST_PA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6419760" y="4707705"/>
            <a:ext cx="2030882" cy="477198"/>
          </a:xfrm>
          <a:prstGeom prst="roundRect">
            <a:avLst>
              <a:gd name="adj" fmla="val 457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권한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USER_AUTHORITY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6419760" y="5330414"/>
            <a:ext cx="2030882" cy="477198"/>
          </a:xfrm>
          <a:prstGeom prst="roundRect">
            <a:avLst>
              <a:gd name="adj" fmla="val 457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권한 목록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AUTHORITY_LIST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6419760" y="5955647"/>
            <a:ext cx="2030882" cy="477198"/>
          </a:xfrm>
          <a:prstGeom prst="roundRect">
            <a:avLst>
              <a:gd name="adj" fmla="val 457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권한 메뉴 목록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AUTHORITY_MENU_LIST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1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4-1. </a:t>
            </a:r>
            <a:r>
              <a:rPr lang="en-US" altLang="ko-KR" dirty="0" err="1" smtClean="0"/>
              <a:t>db</a:t>
            </a:r>
            <a:r>
              <a:rPr lang="ko-KR" altLang="en-US" dirty="0" smtClean="0"/>
              <a:t> 주요 지점 설계 변경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프로그램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커리큘럼</a:t>
            </a:r>
            <a:endParaRPr lang="ko-KR" altLang="en-US" dirty="0"/>
          </a:p>
        </p:txBody>
      </p:sp>
      <p:cxnSp>
        <p:nvCxnSpPr>
          <p:cNvPr id="39" name="직선 연결선 38"/>
          <p:cNvCxnSpPr/>
          <p:nvPr/>
        </p:nvCxnSpPr>
        <p:spPr>
          <a:xfrm rot="16200000">
            <a:off x="2143867" y="3539917"/>
            <a:ext cx="5760000" cy="0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356595" y="1056019"/>
            <a:ext cx="9360000" cy="0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185991" y="638763"/>
            <a:ext cx="1001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AS-IS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056311" y="638084"/>
            <a:ext cx="1001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TO-BE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383328" y="1773138"/>
            <a:ext cx="1846256" cy="524918"/>
          </a:xfrm>
          <a:prstGeom prst="roundRect">
            <a:avLst>
              <a:gd name="adj" fmla="val 457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브랜드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BRAND_MST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1383328" y="2453553"/>
            <a:ext cx="1846256" cy="524918"/>
          </a:xfrm>
          <a:prstGeom prst="roundRect">
            <a:avLst>
              <a:gd name="adj" fmla="val 457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프로그램 구조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BRAND_CURRI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1383328" y="3133968"/>
            <a:ext cx="1846256" cy="524918"/>
          </a:xfrm>
          <a:prstGeom prst="roundRect">
            <a:avLst>
              <a:gd name="adj" fmla="val 457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프로그램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BRAND_CURRI_PROG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383328" y="4310499"/>
            <a:ext cx="1846256" cy="524918"/>
          </a:xfrm>
          <a:prstGeom prst="roundRect">
            <a:avLst>
              <a:gd name="adj" fmla="val 457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커리큘럼 구조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PROG_DEPTH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383328" y="4990912"/>
            <a:ext cx="1846256" cy="524918"/>
          </a:xfrm>
          <a:prstGeom prst="roundRect">
            <a:avLst>
              <a:gd name="adj" fmla="val 457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커리큘럼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PROG_DEPTH_ITEM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244456" y="1633258"/>
            <a:ext cx="2124000" cy="2160532"/>
          </a:xfrm>
          <a:prstGeom prst="roundRect">
            <a:avLst>
              <a:gd name="adj" fmla="val 4579"/>
            </a:avLst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244456" y="4147291"/>
            <a:ext cx="2124000" cy="1543395"/>
          </a:xfrm>
          <a:prstGeom prst="roundRect">
            <a:avLst>
              <a:gd name="adj" fmla="val 4579"/>
            </a:avLst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5" name="구부러진 연결선 4"/>
          <p:cNvCxnSpPr>
            <a:stCxn id="10" idx="3"/>
            <a:endCxn id="11" idx="3"/>
          </p:cNvCxnSpPr>
          <p:nvPr/>
        </p:nvCxnSpPr>
        <p:spPr>
          <a:xfrm>
            <a:off x="3229584" y="3396427"/>
            <a:ext cx="12700" cy="117653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구부러진 연결선 16"/>
          <p:cNvCxnSpPr>
            <a:stCxn id="11" idx="3"/>
            <a:endCxn id="12" idx="3"/>
          </p:cNvCxnSpPr>
          <p:nvPr/>
        </p:nvCxnSpPr>
        <p:spPr>
          <a:xfrm>
            <a:off x="3229584" y="4572958"/>
            <a:ext cx="12700" cy="680413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5400000">
            <a:off x="3348559" y="3868708"/>
            <a:ext cx="399238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00" dirty="0" smtClean="0"/>
              <a:t>1:N</a:t>
            </a:r>
            <a:endParaRPr lang="en-US" altLang="ko-KR" sz="1000" dirty="0"/>
          </a:p>
        </p:txBody>
      </p:sp>
      <p:sp>
        <p:nvSpPr>
          <p:cNvPr id="22" name="TextBox 21"/>
          <p:cNvSpPr txBox="1"/>
          <p:nvPr/>
        </p:nvSpPr>
        <p:spPr>
          <a:xfrm rot="5400000">
            <a:off x="3348559" y="4836220"/>
            <a:ext cx="399238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00" dirty="0" smtClean="0"/>
              <a:t>1:N</a:t>
            </a:r>
            <a:endParaRPr lang="en-US" altLang="ko-KR" sz="1000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6516296" y="1773138"/>
            <a:ext cx="1846256" cy="524918"/>
          </a:xfrm>
          <a:prstGeom prst="roundRect">
            <a:avLst>
              <a:gd name="adj" fmla="val 457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브랜드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BRAND_MST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6516296" y="2453553"/>
            <a:ext cx="1846256" cy="524918"/>
          </a:xfrm>
          <a:prstGeom prst="roundRect">
            <a:avLst>
              <a:gd name="adj" fmla="val 4579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2">
                    <a:lumMod val="75000"/>
                  </a:schemeClr>
                </a:solidFill>
              </a:rPr>
              <a:t>프로그램 구조</a:t>
            </a:r>
            <a:endParaRPr lang="en-US" altLang="ko-KR" sz="1200" dirty="0" smtClean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</a:rPr>
              <a:t>BRAND_CURRI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6516296" y="3133968"/>
            <a:ext cx="1846256" cy="524918"/>
          </a:xfrm>
          <a:prstGeom prst="roundRect">
            <a:avLst>
              <a:gd name="adj" fmla="val 457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프로그램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BRAND_CURRI_PROG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516296" y="4320227"/>
            <a:ext cx="1846256" cy="524918"/>
          </a:xfrm>
          <a:prstGeom prst="roundRect">
            <a:avLst>
              <a:gd name="adj" fmla="val 4579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2">
                    <a:lumMod val="75000"/>
                  </a:schemeClr>
                </a:solidFill>
              </a:rPr>
              <a:t>커리큘럼 구조</a:t>
            </a:r>
            <a:endParaRPr lang="en-US" altLang="ko-KR" sz="1200" dirty="0" smtClean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bg2">
                    <a:lumMod val="75000"/>
                  </a:schemeClr>
                </a:solidFill>
              </a:rPr>
              <a:t>PROG_DEPTH</a:t>
            </a:r>
            <a:endParaRPr lang="en-US" altLang="ko-KR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6516296" y="5000640"/>
            <a:ext cx="1846256" cy="524918"/>
          </a:xfrm>
          <a:prstGeom prst="roundRect">
            <a:avLst>
              <a:gd name="adj" fmla="val 457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커리큘럼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PROG_DEPTH_ITEM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6377424" y="1633258"/>
            <a:ext cx="2124000" cy="2160532"/>
          </a:xfrm>
          <a:prstGeom prst="roundRect">
            <a:avLst>
              <a:gd name="adj" fmla="val 4579"/>
            </a:avLst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6377424" y="4157019"/>
            <a:ext cx="2124000" cy="1543395"/>
          </a:xfrm>
          <a:prstGeom prst="roundRect">
            <a:avLst>
              <a:gd name="adj" fmla="val 4579"/>
            </a:avLst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31" name="구부러진 연결선 30"/>
          <p:cNvCxnSpPr>
            <a:stCxn id="25" idx="3"/>
            <a:endCxn id="27" idx="3"/>
          </p:cNvCxnSpPr>
          <p:nvPr/>
        </p:nvCxnSpPr>
        <p:spPr>
          <a:xfrm>
            <a:off x="8362552" y="3396427"/>
            <a:ext cx="12700" cy="186667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 29"/>
          <p:cNvCxnSpPr>
            <a:stCxn id="23" idx="3"/>
            <a:endCxn id="25" idx="3"/>
          </p:cNvCxnSpPr>
          <p:nvPr/>
        </p:nvCxnSpPr>
        <p:spPr>
          <a:xfrm>
            <a:off x="8362552" y="2035597"/>
            <a:ext cx="12700" cy="136083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5400000">
            <a:off x="8481528" y="2641611"/>
            <a:ext cx="399238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00" dirty="0" smtClean="0"/>
              <a:t>1:N</a:t>
            </a:r>
            <a:endParaRPr lang="en-US" altLang="ko-KR" sz="1000" dirty="0"/>
          </a:p>
        </p:txBody>
      </p:sp>
      <p:sp>
        <p:nvSpPr>
          <p:cNvPr id="33" name="TextBox 32"/>
          <p:cNvSpPr txBox="1"/>
          <p:nvPr/>
        </p:nvSpPr>
        <p:spPr>
          <a:xfrm rot="5400000">
            <a:off x="8481528" y="4223377"/>
            <a:ext cx="399238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00" dirty="0" smtClean="0"/>
              <a:t>1:N</a:t>
            </a:r>
            <a:endParaRPr lang="en-US" altLang="ko-KR" sz="1000" dirty="0"/>
          </a:p>
        </p:txBody>
      </p:sp>
      <p:cxnSp>
        <p:nvCxnSpPr>
          <p:cNvPr id="34" name="구부러진 연결선 33"/>
          <p:cNvCxnSpPr>
            <a:stCxn id="8" idx="3"/>
            <a:endCxn id="9" idx="3"/>
          </p:cNvCxnSpPr>
          <p:nvPr/>
        </p:nvCxnSpPr>
        <p:spPr>
          <a:xfrm>
            <a:off x="3229584" y="2035597"/>
            <a:ext cx="12700" cy="68041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rot="5400000">
            <a:off x="3348559" y="2276157"/>
            <a:ext cx="399238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00" dirty="0" smtClean="0"/>
              <a:t>1:N</a:t>
            </a:r>
            <a:endParaRPr lang="en-US" altLang="ko-KR" sz="1000" dirty="0"/>
          </a:p>
        </p:txBody>
      </p:sp>
      <p:cxnSp>
        <p:nvCxnSpPr>
          <p:cNvPr id="38" name="구부러진 연결선 37"/>
          <p:cNvCxnSpPr>
            <a:stCxn id="9" idx="3"/>
            <a:endCxn id="10" idx="3"/>
          </p:cNvCxnSpPr>
          <p:nvPr/>
        </p:nvCxnSpPr>
        <p:spPr>
          <a:xfrm>
            <a:off x="3229584" y="2716012"/>
            <a:ext cx="12700" cy="68041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 rot="5400000">
            <a:off x="3348559" y="2968609"/>
            <a:ext cx="399238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00" dirty="0" smtClean="0"/>
              <a:t>1:N</a:t>
            </a:r>
            <a:endParaRPr lang="en-US" altLang="ko-KR" sz="1000" dirty="0"/>
          </a:p>
        </p:txBody>
      </p:sp>
      <p:sp>
        <p:nvSpPr>
          <p:cNvPr id="46" name="줄무늬가 있는 오른쪽 화살표 45"/>
          <p:cNvSpPr/>
          <p:nvPr/>
        </p:nvSpPr>
        <p:spPr>
          <a:xfrm>
            <a:off x="3950735" y="4460347"/>
            <a:ext cx="2146838" cy="905633"/>
          </a:xfrm>
          <a:prstGeom prst="stripedRightArrow">
            <a:avLst>
              <a:gd name="adj1" fmla="val 52148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② 커리큘럼 </a:t>
            </a:r>
            <a:r>
              <a:rPr lang="ko-KR" altLang="en-US" sz="1200" dirty="0">
                <a:solidFill>
                  <a:schemeClr val="tx1"/>
                </a:solidFill>
              </a:rPr>
              <a:t>구조 삭제</a:t>
            </a:r>
          </a:p>
        </p:txBody>
      </p:sp>
      <p:sp>
        <p:nvSpPr>
          <p:cNvPr id="47" name="줄무늬가 있는 오른쪽 화살표 46"/>
          <p:cNvSpPr/>
          <p:nvPr/>
        </p:nvSpPr>
        <p:spPr>
          <a:xfrm>
            <a:off x="3948888" y="2276918"/>
            <a:ext cx="2146838" cy="905633"/>
          </a:xfrm>
          <a:prstGeom prst="stripedRightArrow">
            <a:avLst>
              <a:gd name="adj1" fmla="val 52148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① 프로그램 구조 삭제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896628" y="852696"/>
            <a:ext cx="229301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 smtClean="0">
                <a:latin typeface="+mn-ea"/>
              </a:rPr>
              <a:t>①</a:t>
            </a:r>
            <a:r>
              <a:rPr lang="en-US" altLang="ko-KR" sz="1000" b="1" dirty="0">
                <a:latin typeface="+mn-ea"/>
              </a:rPr>
              <a:t> </a:t>
            </a:r>
            <a:r>
              <a:rPr lang="ko-KR" altLang="en-US" sz="1000" b="1" dirty="0" smtClean="0">
                <a:latin typeface="+mn-ea"/>
              </a:rPr>
              <a:t>프로그램 구조 삭제</a:t>
            </a:r>
            <a:endParaRPr lang="en-US" altLang="ko-KR" sz="1000" b="1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>
                <a:latin typeface="+mn-ea"/>
              </a:rPr>
              <a:t>브랜드 아래 프로그램 구조 생성 후 그 구조에 맞는 프로그램 을 다시 생성하던 구조 간소화</a:t>
            </a:r>
            <a:endParaRPr lang="en-US" altLang="ko-KR" sz="1000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>
                <a:latin typeface="+mn-ea"/>
              </a:rPr>
              <a:t>프로그램 정보 내에 </a:t>
            </a:r>
            <a:r>
              <a:rPr lang="en-US" altLang="ko-KR" sz="1000" dirty="0" smtClean="0">
                <a:latin typeface="+mn-ea"/>
              </a:rPr>
              <a:t>DEPTH</a:t>
            </a:r>
            <a:r>
              <a:rPr lang="ko-KR" altLang="en-US" sz="1000" dirty="0" smtClean="0">
                <a:latin typeface="+mn-ea"/>
              </a:rPr>
              <a:t>정보를 포함시킨다</a:t>
            </a:r>
            <a:endParaRPr lang="en-US" altLang="ko-KR" sz="1000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000" b="1" dirty="0" smtClean="0">
                <a:latin typeface="+mn-ea"/>
              </a:rPr>
              <a:t>② 커리큘럼 구조 삭제</a:t>
            </a:r>
            <a:endParaRPr lang="en-US" altLang="ko-KR" sz="1000" b="1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>
                <a:latin typeface="+mn-ea"/>
              </a:rPr>
              <a:t>프로그램 아래 커리큘럼 구조를 확정하고 그 구조에 맞는 커리큘럼을 설정하던 구조 간소화</a:t>
            </a:r>
            <a:endParaRPr lang="en-US" altLang="ko-KR" sz="1000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>
                <a:latin typeface="+mn-ea"/>
              </a:rPr>
              <a:t>커리큘럼 내에 </a:t>
            </a:r>
            <a:r>
              <a:rPr lang="en-US" altLang="ko-KR" sz="1000" dirty="0" smtClean="0">
                <a:latin typeface="+mn-ea"/>
              </a:rPr>
              <a:t>DEPTH</a:t>
            </a:r>
            <a:r>
              <a:rPr lang="ko-KR" altLang="en-US" sz="1000" dirty="0" smtClean="0">
                <a:latin typeface="+mn-ea"/>
              </a:rPr>
              <a:t>정보와 </a:t>
            </a:r>
            <a:r>
              <a:rPr lang="en-US" altLang="ko-KR" sz="1000" dirty="0" smtClean="0">
                <a:latin typeface="+mn-ea"/>
              </a:rPr>
              <a:t>CURRI_CD(</a:t>
            </a:r>
            <a:r>
              <a:rPr lang="ko-KR" altLang="en-US" sz="1000" dirty="0" smtClean="0">
                <a:latin typeface="+mn-ea"/>
              </a:rPr>
              <a:t>커리큘럼 코드</a:t>
            </a:r>
            <a:r>
              <a:rPr lang="en-US" altLang="ko-KR" sz="1000" dirty="0" smtClean="0">
                <a:latin typeface="+mn-ea"/>
              </a:rPr>
              <a:t>), PROG_IDX(</a:t>
            </a:r>
            <a:r>
              <a:rPr lang="ko-KR" altLang="en-US" sz="1000" dirty="0" smtClean="0">
                <a:latin typeface="+mn-ea"/>
              </a:rPr>
              <a:t>프로그램</a:t>
            </a:r>
            <a:r>
              <a:rPr lang="en-US" altLang="ko-KR" sz="1000" dirty="0" smtClean="0">
                <a:latin typeface="+mn-ea"/>
              </a:rPr>
              <a:t>IDX) </a:t>
            </a:r>
            <a:r>
              <a:rPr lang="ko-KR" altLang="en-US" sz="1000" dirty="0" smtClean="0">
                <a:latin typeface="+mn-ea"/>
              </a:rPr>
              <a:t>포함</a:t>
            </a:r>
            <a:endParaRPr lang="en-US" altLang="ko-KR" sz="1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6982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4-2. </a:t>
            </a:r>
            <a:r>
              <a:rPr lang="en-US" altLang="ko-KR" dirty="0" err="1" smtClean="0"/>
              <a:t>db</a:t>
            </a:r>
            <a:r>
              <a:rPr lang="ko-KR" altLang="en-US" dirty="0" smtClean="0"/>
              <a:t> 주요 지점 설계 변경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상품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커리큘럼</a:t>
            </a:r>
            <a:endParaRPr lang="ko-KR" altLang="en-US" dirty="0"/>
          </a:p>
        </p:txBody>
      </p:sp>
      <p:cxnSp>
        <p:nvCxnSpPr>
          <p:cNvPr id="39" name="직선 연결선 38"/>
          <p:cNvCxnSpPr/>
          <p:nvPr/>
        </p:nvCxnSpPr>
        <p:spPr>
          <a:xfrm rot="16200000">
            <a:off x="2143867" y="3539917"/>
            <a:ext cx="5760000" cy="0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356595" y="1056019"/>
            <a:ext cx="9360000" cy="0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185991" y="638763"/>
            <a:ext cx="1001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AS-IS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056311" y="638084"/>
            <a:ext cx="1001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TO-BE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383328" y="1773138"/>
            <a:ext cx="1846256" cy="524918"/>
          </a:xfrm>
          <a:prstGeom prst="roundRect">
            <a:avLst>
              <a:gd name="adj" fmla="val 457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상품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PROD_MST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383328" y="2453553"/>
            <a:ext cx="1846256" cy="524918"/>
          </a:xfrm>
          <a:prstGeom prst="roundRect">
            <a:avLst>
              <a:gd name="adj" fmla="val 457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상품 상세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PROD_DETAIL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383328" y="3386889"/>
            <a:ext cx="1846256" cy="524918"/>
          </a:xfrm>
          <a:prstGeom prst="roundRect">
            <a:avLst>
              <a:gd name="adj" fmla="val 457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프로그램 매핑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BASEINFO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383328" y="4310499"/>
            <a:ext cx="1846256" cy="524918"/>
          </a:xfrm>
          <a:prstGeom prst="roundRect">
            <a:avLst>
              <a:gd name="adj" fmla="val 457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커리큘럼 구조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PROG_DEPTH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383328" y="4990912"/>
            <a:ext cx="1846256" cy="524918"/>
          </a:xfrm>
          <a:prstGeom prst="roundRect">
            <a:avLst>
              <a:gd name="adj" fmla="val 457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커리큘럼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PROG_DEPTH_ITEM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244456" y="4147291"/>
            <a:ext cx="2124000" cy="1543395"/>
          </a:xfrm>
          <a:prstGeom prst="roundRect">
            <a:avLst>
              <a:gd name="adj" fmla="val 4579"/>
            </a:avLst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5" name="구부러진 연결선 4"/>
          <p:cNvCxnSpPr>
            <a:stCxn id="10" idx="3"/>
            <a:endCxn id="11" idx="3"/>
          </p:cNvCxnSpPr>
          <p:nvPr/>
        </p:nvCxnSpPr>
        <p:spPr>
          <a:xfrm>
            <a:off x="3229584" y="3649348"/>
            <a:ext cx="12700" cy="92361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구부러진 연결선 16"/>
          <p:cNvCxnSpPr>
            <a:stCxn id="11" idx="3"/>
            <a:endCxn id="12" idx="3"/>
          </p:cNvCxnSpPr>
          <p:nvPr/>
        </p:nvCxnSpPr>
        <p:spPr>
          <a:xfrm>
            <a:off x="3229584" y="4572958"/>
            <a:ext cx="12700" cy="680413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5400000">
            <a:off x="3348559" y="3975713"/>
            <a:ext cx="399238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00" dirty="0" smtClean="0"/>
              <a:t>N:1</a:t>
            </a:r>
            <a:endParaRPr lang="en-US" altLang="ko-KR" sz="1000" dirty="0"/>
          </a:p>
        </p:txBody>
      </p:sp>
      <p:sp>
        <p:nvSpPr>
          <p:cNvPr id="22" name="TextBox 21"/>
          <p:cNvSpPr txBox="1"/>
          <p:nvPr/>
        </p:nvSpPr>
        <p:spPr>
          <a:xfrm rot="5400000">
            <a:off x="3348559" y="4836220"/>
            <a:ext cx="399238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00" dirty="0" smtClean="0"/>
              <a:t>1:N</a:t>
            </a:r>
            <a:endParaRPr lang="en-US" altLang="ko-KR" sz="1000" dirty="0"/>
          </a:p>
        </p:txBody>
      </p:sp>
      <p:cxnSp>
        <p:nvCxnSpPr>
          <p:cNvPr id="34" name="구부러진 연결선 33"/>
          <p:cNvCxnSpPr>
            <a:stCxn id="8" idx="3"/>
            <a:endCxn id="9" idx="3"/>
          </p:cNvCxnSpPr>
          <p:nvPr/>
        </p:nvCxnSpPr>
        <p:spPr>
          <a:xfrm>
            <a:off x="3229584" y="2035597"/>
            <a:ext cx="12700" cy="68041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rot="5400000">
            <a:off x="3348559" y="2276157"/>
            <a:ext cx="399238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00" dirty="0" smtClean="0"/>
              <a:t>1:N</a:t>
            </a:r>
            <a:endParaRPr lang="en-US" altLang="ko-KR" sz="1000" dirty="0"/>
          </a:p>
        </p:txBody>
      </p:sp>
      <p:cxnSp>
        <p:nvCxnSpPr>
          <p:cNvPr id="38" name="구부러진 연결선 37"/>
          <p:cNvCxnSpPr>
            <a:stCxn id="9" idx="3"/>
            <a:endCxn id="10" idx="3"/>
          </p:cNvCxnSpPr>
          <p:nvPr/>
        </p:nvCxnSpPr>
        <p:spPr>
          <a:xfrm>
            <a:off x="3229584" y="2716012"/>
            <a:ext cx="12700" cy="933336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 rot="5400000">
            <a:off x="3348559" y="3114521"/>
            <a:ext cx="399238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00" dirty="0" smtClean="0"/>
              <a:t>1:N</a:t>
            </a:r>
            <a:endParaRPr lang="en-US" altLang="ko-KR" sz="1000" dirty="0"/>
          </a:p>
        </p:txBody>
      </p:sp>
      <p:sp>
        <p:nvSpPr>
          <p:cNvPr id="47" name="줄무늬가 있는 오른쪽 화살표 46"/>
          <p:cNvSpPr/>
          <p:nvPr/>
        </p:nvSpPr>
        <p:spPr>
          <a:xfrm>
            <a:off x="3954668" y="1926920"/>
            <a:ext cx="2146838" cy="905633"/>
          </a:xfrm>
          <a:prstGeom prst="stripedRightArrow">
            <a:avLst>
              <a:gd name="adj1" fmla="val 52148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① 상품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프로그램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매핑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삭제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896628" y="852696"/>
            <a:ext cx="229301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 smtClean="0">
                <a:latin typeface="+mn-ea"/>
              </a:rPr>
              <a:t>①</a:t>
            </a:r>
            <a:r>
              <a:rPr lang="en-US" altLang="ko-KR" sz="1000" b="1" dirty="0">
                <a:latin typeface="+mn-ea"/>
              </a:rPr>
              <a:t> </a:t>
            </a:r>
            <a:r>
              <a:rPr lang="ko-KR" altLang="en-US" sz="1000" b="1" dirty="0" smtClean="0">
                <a:latin typeface="+mn-ea"/>
              </a:rPr>
              <a:t>상품 프로그램 매핑 삭제</a:t>
            </a:r>
            <a:endParaRPr lang="en-US" altLang="ko-KR" sz="1000" b="1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>
                <a:latin typeface="+mn-ea"/>
              </a:rPr>
              <a:t>상품상세에서 매핑 테이블을 가지고 있고 이 매핑 테이블을 커리큘럼과 연결하던 구조 간소화</a:t>
            </a:r>
            <a:endParaRPr lang="en-US" altLang="ko-KR" sz="1000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>
                <a:latin typeface="+mn-ea"/>
              </a:rPr>
              <a:t>상품과 커리큘럼 간의 구조는 </a:t>
            </a:r>
            <a:r>
              <a:rPr lang="en-US" altLang="ko-KR" sz="1000" dirty="0" smtClean="0">
                <a:latin typeface="+mn-ea"/>
              </a:rPr>
              <a:t>1:N</a:t>
            </a:r>
            <a:r>
              <a:rPr lang="ko-KR" altLang="en-US" sz="1000" dirty="0" smtClean="0">
                <a:latin typeface="+mn-ea"/>
              </a:rPr>
              <a:t>으로 </a:t>
            </a:r>
            <a:r>
              <a:rPr lang="en-US" altLang="ko-KR" sz="1000" dirty="0" smtClean="0">
                <a:latin typeface="+mn-ea"/>
              </a:rPr>
              <a:t>N:N</a:t>
            </a:r>
            <a:r>
              <a:rPr lang="ko-KR" altLang="en-US" sz="1000" dirty="0" smtClean="0">
                <a:latin typeface="+mn-ea"/>
              </a:rPr>
              <a:t>구조를 가질 필요가 없음</a:t>
            </a:r>
            <a:endParaRPr lang="en-US" altLang="ko-KR" sz="1000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>
                <a:latin typeface="+mn-ea"/>
              </a:rPr>
              <a:t>상품 상세에 </a:t>
            </a:r>
            <a:r>
              <a:rPr lang="en-US" altLang="ko-KR" sz="1000" dirty="0" smtClean="0">
                <a:latin typeface="+mn-ea"/>
              </a:rPr>
              <a:t>PROG_IDX(</a:t>
            </a:r>
            <a:r>
              <a:rPr lang="ko-KR" altLang="en-US" sz="1000" dirty="0" smtClean="0">
                <a:latin typeface="+mn-ea"/>
              </a:rPr>
              <a:t>프로그램</a:t>
            </a:r>
            <a:r>
              <a:rPr lang="en-US" altLang="ko-KR" sz="1000" dirty="0" smtClean="0">
                <a:latin typeface="+mn-ea"/>
              </a:rPr>
              <a:t>IDX)</a:t>
            </a:r>
            <a:r>
              <a:rPr lang="ko-KR" altLang="en-US" sz="1000" dirty="0" smtClean="0">
                <a:latin typeface="+mn-ea"/>
              </a:rPr>
              <a:t>를 포함한다</a:t>
            </a:r>
            <a:endParaRPr lang="en-US" altLang="ko-KR" sz="1000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000" b="1" dirty="0" smtClean="0">
                <a:latin typeface="+mn-ea"/>
              </a:rPr>
              <a:t>② 커리큘럼 프로그램 매핑 삭제</a:t>
            </a:r>
            <a:endParaRPr lang="en-US" altLang="ko-KR" sz="1000" b="1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>
                <a:latin typeface="+mn-ea"/>
              </a:rPr>
              <a:t>커리큘럼 구조의 </a:t>
            </a:r>
            <a:r>
              <a:rPr lang="en-US" altLang="ko-KR" sz="1000" dirty="0" smtClean="0">
                <a:latin typeface="+mn-ea"/>
              </a:rPr>
              <a:t>PROG_IDX</a:t>
            </a:r>
            <a:r>
              <a:rPr lang="ko-KR" altLang="en-US" sz="1000" dirty="0" smtClean="0">
                <a:latin typeface="+mn-ea"/>
              </a:rPr>
              <a:t>를 프로그램 매핑 테이블과 연결하고 이를 상품 상세와 연결하던 구조 간소화</a:t>
            </a:r>
            <a:endParaRPr lang="en-US" altLang="ko-KR" sz="1000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>
                <a:latin typeface="+mn-ea"/>
              </a:rPr>
              <a:t>커리큘럼 내의 </a:t>
            </a:r>
            <a:r>
              <a:rPr lang="en-US" altLang="ko-KR" sz="1000" dirty="0" smtClean="0">
                <a:latin typeface="+mn-ea"/>
              </a:rPr>
              <a:t>PROG_IDX</a:t>
            </a:r>
            <a:r>
              <a:rPr lang="ko-KR" altLang="en-US" sz="1000" dirty="0" smtClean="0">
                <a:latin typeface="+mn-ea"/>
              </a:rPr>
              <a:t>와 상품 상세의 </a:t>
            </a:r>
            <a:r>
              <a:rPr lang="en-US" altLang="ko-KR" sz="1000" dirty="0" smtClean="0">
                <a:latin typeface="+mn-ea"/>
              </a:rPr>
              <a:t>PROG_IDX</a:t>
            </a:r>
            <a:r>
              <a:rPr lang="ko-KR" altLang="en-US" sz="1000" dirty="0" smtClean="0">
                <a:latin typeface="+mn-ea"/>
              </a:rPr>
              <a:t> 연결 구조</a:t>
            </a:r>
            <a:endParaRPr lang="en-US" altLang="ko-KR" sz="1000" dirty="0" smtClean="0">
              <a:latin typeface="+mn-ea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241198" y="1587996"/>
            <a:ext cx="2124000" cy="1543395"/>
          </a:xfrm>
          <a:prstGeom prst="roundRect">
            <a:avLst>
              <a:gd name="adj" fmla="val 4579"/>
            </a:avLst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43" name="구부러진 연결선 42"/>
          <p:cNvCxnSpPr>
            <a:stCxn id="9" idx="3"/>
            <a:endCxn id="11" idx="3"/>
          </p:cNvCxnSpPr>
          <p:nvPr/>
        </p:nvCxnSpPr>
        <p:spPr>
          <a:xfrm>
            <a:off x="3229584" y="2716012"/>
            <a:ext cx="12700" cy="1856946"/>
          </a:xfrm>
          <a:prstGeom prst="curvedConnector3">
            <a:avLst>
              <a:gd name="adj1" fmla="val 440426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 rot="5400000">
            <a:off x="3690809" y="3546411"/>
            <a:ext cx="399238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00" dirty="0" smtClean="0"/>
              <a:t>N:N</a:t>
            </a:r>
            <a:endParaRPr lang="en-US" altLang="ko-KR" sz="1000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6366835" y="1773138"/>
            <a:ext cx="1846256" cy="524918"/>
          </a:xfrm>
          <a:prstGeom prst="roundRect">
            <a:avLst>
              <a:gd name="adj" fmla="val 457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상품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PROD_MST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6366835" y="2453553"/>
            <a:ext cx="1846256" cy="524918"/>
          </a:xfrm>
          <a:prstGeom prst="roundRect">
            <a:avLst>
              <a:gd name="adj" fmla="val 457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상품 상세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PROD_DETAIL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6366835" y="3386889"/>
            <a:ext cx="1846256" cy="524918"/>
          </a:xfrm>
          <a:prstGeom prst="roundRect">
            <a:avLst>
              <a:gd name="adj" fmla="val 4579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프로그램 매핑</a:t>
            </a:r>
            <a:endParaRPr lang="en-US" altLang="ko-KR" sz="1200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BASEINFO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6366835" y="4310499"/>
            <a:ext cx="1846256" cy="524918"/>
          </a:xfrm>
          <a:prstGeom prst="roundRect">
            <a:avLst>
              <a:gd name="adj" fmla="val 4579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커리큘럼 구조</a:t>
            </a:r>
            <a:endParaRPr lang="en-US" altLang="ko-KR" sz="1200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PROG_DEPTH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6366835" y="4990912"/>
            <a:ext cx="1846256" cy="524918"/>
          </a:xfrm>
          <a:prstGeom prst="roundRect">
            <a:avLst>
              <a:gd name="adj" fmla="val 457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커리큘럼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PROG_DEPTH_ITEM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6227963" y="4147291"/>
            <a:ext cx="2124000" cy="1543395"/>
          </a:xfrm>
          <a:prstGeom prst="roundRect">
            <a:avLst>
              <a:gd name="adj" fmla="val 4579"/>
            </a:avLst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59" name="구부러진 연결선 58"/>
          <p:cNvCxnSpPr>
            <a:stCxn id="50" idx="3"/>
            <a:endCxn id="53" idx="3"/>
          </p:cNvCxnSpPr>
          <p:nvPr/>
        </p:nvCxnSpPr>
        <p:spPr>
          <a:xfrm>
            <a:off x="8213091" y="2716012"/>
            <a:ext cx="12700" cy="2537359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 rot="5400000">
            <a:off x="8336207" y="3815650"/>
            <a:ext cx="399238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00" dirty="0" smtClean="0"/>
              <a:t>1:N</a:t>
            </a:r>
            <a:endParaRPr lang="en-US" altLang="ko-KR" sz="1000" dirty="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6224705" y="1587996"/>
            <a:ext cx="2124000" cy="1543395"/>
          </a:xfrm>
          <a:prstGeom prst="roundRect">
            <a:avLst>
              <a:gd name="adj" fmla="val 4579"/>
            </a:avLst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8" name="줄무늬가 있는 오른쪽 화살표 67"/>
          <p:cNvSpPr/>
          <p:nvPr/>
        </p:nvSpPr>
        <p:spPr>
          <a:xfrm>
            <a:off x="3953322" y="4460347"/>
            <a:ext cx="2146838" cy="905633"/>
          </a:xfrm>
          <a:prstGeom prst="stripedRightArrow">
            <a:avLst>
              <a:gd name="adj1" fmla="val 52148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② 커리큘럼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프로그램 매핑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삭제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36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4-2. </a:t>
            </a:r>
            <a:r>
              <a:rPr lang="en-US" altLang="ko-KR" dirty="0" err="1" smtClean="0"/>
              <a:t>db</a:t>
            </a:r>
            <a:r>
              <a:rPr lang="ko-KR" altLang="en-US" dirty="0" smtClean="0"/>
              <a:t> 주요 지점 설계 변경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가맹 연결고리 삭제</a:t>
            </a:r>
            <a:endParaRPr lang="ko-KR" altLang="en-US" dirty="0"/>
          </a:p>
        </p:txBody>
      </p:sp>
      <p:cxnSp>
        <p:nvCxnSpPr>
          <p:cNvPr id="39" name="직선 연결선 38"/>
          <p:cNvCxnSpPr/>
          <p:nvPr/>
        </p:nvCxnSpPr>
        <p:spPr>
          <a:xfrm rot="16200000">
            <a:off x="2143867" y="3539917"/>
            <a:ext cx="5760000" cy="0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356595" y="1056019"/>
            <a:ext cx="9360000" cy="0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185991" y="638763"/>
            <a:ext cx="1001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AS-IS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056311" y="638084"/>
            <a:ext cx="1001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TO-BE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365888" y="4153375"/>
            <a:ext cx="1846256" cy="963378"/>
          </a:xfrm>
          <a:prstGeom prst="roundRect">
            <a:avLst>
              <a:gd name="adj" fmla="val 457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2View </a:t>
            </a:r>
            <a:r>
              <a:rPr lang="ko-KR" altLang="en-US" sz="1200" dirty="0" smtClean="0">
                <a:solidFill>
                  <a:schemeClr val="tx1"/>
                </a:solidFill>
              </a:rPr>
              <a:t>학습 결과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문항마법사</a:t>
            </a:r>
            <a:r>
              <a:rPr lang="ko-KR" altLang="en-US" sz="1200" dirty="0" smtClean="0">
                <a:solidFill>
                  <a:schemeClr val="tx1"/>
                </a:solidFill>
              </a:rPr>
              <a:t> 학생 매핑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문항마법사</a:t>
            </a:r>
            <a:r>
              <a:rPr lang="ko-KR" altLang="en-US" sz="1200" dirty="0" smtClean="0">
                <a:solidFill>
                  <a:schemeClr val="tx1"/>
                </a:solidFill>
              </a:rPr>
              <a:t> 학습 결과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통합 학습 결과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47" name="줄무늬가 있는 오른쪽 화살표 46"/>
          <p:cNvSpPr/>
          <p:nvPr/>
        </p:nvSpPr>
        <p:spPr>
          <a:xfrm>
            <a:off x="3954668" y="1926920"/>
            <a:ext cx="2146838" cy="905633"/>
          </a:xfrm>
          <a:prstGeom prst="stripedRightArrow">
            <a:avLst>
              <a:gd name="adj1" fmla="val 52148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① 주문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클래스 연결고리 삭제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896628" y="852696"/>
            <a:ext cx="2293010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 smtClean="0">
                <a:latin typeface="+mn-ea"/>
              </a:rPr>
              <a:t>①</a:t>
            </a:r>
            <a:r>
              <a:rPr lang="en-US" altLang="ko-KR" sz="1000" b="1" dirty="0">
                <a:latin typeface="+mn-ea"/>
              </a:rPr>
              <a:t> </a:t>
            </a:r>
            <a:r>
              <a:rPr lang="ko-KR" altLang="en-US" sz="1000" b="1" dirty="0" smtClean="0">
                <a:latin typeface="+mn-ea"/>
              </a:rPr>
              <a:t>주문 클래스 연결고리 삭제</a:t>
            </a:r>
            <a:endParaRPr lang="en-US" altLang="ko-KR" sz="1000" b="1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>
                <a:latin typeface="+mn-ea"/>
              </a:rPr>
              <a:t>주문 테이블은 학생과의 연결 고리 만 존재하며 클래스 정보는 제거 한다</a:t>
            </a:r>
            <a:endParaRPr lang="en-US" altLang="ko-KR" sz="1000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>
                <a:latin typeface="+mn-ea"/>
              </a:rPr>
              <a:t>기존 학생 보유 클래스를 주문 테이블에서 조회하던 </a:t>
            </a:r>
            <a:r>
              <a:rPr lang="ko-KR" altLang="en-US" sz="1000" dirty="0" err="1" smtClean="0">
                <a:latin typeface="+mn-ea"/>
              </a:rPr>
              <a:t>로직을</a:t>
            </a:r>
            <a:r>
              <a:rPr lang="ko-KR" altLang="en-US" sz="1000" dirty="0" smtClean="0">
                <a:latin typeface="+mn-ea"/>
              </a:rPr>
              <a:t> 클래스 상세 에서만 조회하도록 수정한다</a:t>
            </a:r>
            <a:endParaRPr lang="en-US" altLang="ko-KR" sz="10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000" b="1" dirty="0" smtClean="0">
                <a:latin typeface="+mn-ea"/>
              </a:rPr>
              <a:t>② 각종 결과 및 </a:t>
            </a:r>
            <a:r>
              <a:rPr lang="ko-KR" altLang="en-US" sz="1000" b="1" dirty="0" err="1" smtClean="0">
                <a:latin typeface="+mn-ea"/>
              </a:rPr>
              <a:t>문항마법사</a:t>
            </a:r>
            <a:r>
              <a:rPr lang="ko-KR" altLang="en-US" sz="1000" b="1" dirty="0" smtClean="0">
                <a:latin typeface="+mn-ea"/>
              </a:rPr>
              <a:t> 매핑 정보에서 가맹</a:t>
            </a:r>
            <a:r>
              <a:rPr lang="en-US" altLang="ko-KR" sz="1000" b="1" dirty="0" smtClean="0">
                <a:latin typeface="+mn-ea"/>
              </a:rPr>
              <a:t>&amp;</a:t>
            </a:r>
            <a:r>
              <a:rPr lang="ko-KR" altLang="en-US" sz="1000" b="1" dirty="0" smtClean="0">
                <a:latin typeface="+mn-ea"/>
              </a:rPr>
              <a:t>클래스 연결고리 삭제</a:t>
            </a:r>
            <a:endParaRPr lang="en-US" altLang="ko-KR" sz="1000" b="1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>
                <a:latin typeface="+mn-ea"/>
              </a:rPr>
              <a:t>가맹 이관이나 클래스 이동을 하더라도 보유하고 있는 학습 상품이나 문항 세트 정보에 영향을 미치지 않도록 가맹</a:t>
            </a:r>
            <a:r>
              <a:rPr lang="en-US" altLang="ko-KR" sz="1000" dirty="0" smtClean="0">
                <a:latin typeface="+mn-ea"/>
              </a:rPr>
              <a:t>&amp;</a:t>
            </a:r>
            <a:r>
              <a:rPr lang="ko-KR" altLang="en-US" sz="1000" dirty="0" smtClean="0">
                <a:latin typeface="+mn-ea"/>
              </a:rPr>
              <a:t>클래스 결합 구조를 제거한다</a:t>
            </a:r>
            <a:endParaRPr lang="en-US" altLang="ko-KR" sz="1000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>
                <a:latin typeface="+mn-ea"/>
              </a:rPr>
              <a:t>가맹점 이관이나 클래스 이동에도 학습 결과에 영향을 미치지 않도록 각종 결과 테이블의 가맹</a:t>
            </a:r>
            <a:r>
              <a:rPr lang="en-US" altLang="ko-KR" sz="1000" dirty="0" smtClean="0">
                <a:latin typeface="+mn-ea"/>
              </a:rPr>
              <a:t>&amp;</a:t>
            </a:r>
            <a:r>
              <a:rPr lang="ko-KR" altLang="en-US" sz="1000" dirty="0" smtClean="0">
                <a:latin typeface="+mn-ea"/>
              </a:rPr>
              <a:t>클래스 정보를 제거한다</a:t>
            </a:r>
            <a:endParaRPr lang="en-US" altLang="ko-KR" sz="1000" dirty="0" smtClean="0">
              <a:latin typeface="+mn-ea"/>
            </a:endParaRPr>
          </a:p>
        </p:txBody>
      </p:sp>
      <p:sp>
        <p:nvSpPr>
          <p:cNvPr id="68" name="줄무늬가 있는 오른쪽 화살표 67"/>
          <p:cNvSpPr/>
          <p:nvPr/>
        </p:nvSpPr>
        <p:spPr>
          <a:xfrm>
            <a:off x="3953322" y="3748645"/>
            <a:ext cx="2146838" cy="1764824"/>
          </a:xfrm>
          <a:prstGeom prst="stripedRightArrow">
            <a:avLst>
              <a:gd name="adj1" fmla="val 52148"/>
              <a:gd name="adj2" fmla="val 2685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② 학습 결과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문항마법사</a:t>
            </a:r>
            <a:r>
              <a:rPr lang="ko-KR" altLang="en-US" sz="1200" dirty="0" smtClean="0">
                <a:solidFill>
                  <a:schemeClr val="tx1"/>
                </a:solidFill>
              </a:rPr>
              <a:t> 매핑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가맹</a:t>
            </a:r>
            <a:r>
              <a:rPr lang="en-US" altLang="ko-KR" sz="1200" dirty="0" smtClean="0">
                <a:solidFill>
                  <a:schemeClr val="tx1"/>
                </a:solidFill>
              </a:rPr>
              <a:t>&amp;</a:t>
            </a:r>
            <a:r>
              <a:rPr lang="ko-KR" altLang="en-US" sz="1200" dirty="0" smtClean="0">
                <a:solidFill>
                  <a:schemeClr val="tx1"/>
                </a:solidFill>
              </a:rPr>
              <a:t>클래스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연결고리 삭제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365888" y="3336237"/>
            <a:ext cx="1846256" cy="524918"/>
          </a:xfrm>
          <a:prstGeom prst="roundRect">
            <a:avLst>
              <a:gd name="adj" fmla="val 457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클래스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CLASS_MST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56" name="구부러진 연결선 55"/>
          <p:cNvCxnSpPr>
            <a:stCxn id="70" idx="3"/>
            <a:endCxn id="71" idx="3"/>
          </p:cNvCxnSpPr>
          <p:nvPr/>
        </p:nvCxnSpPr>
        <p:spPr>
          <a:xfrm>
            <a:off x="3214782" y="1939634"/>
            <a:ext cx="12700" cy="680413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 rot="5400000">
            <a:off x="3333813" y="2195924"/>
            <a:ext cx="399238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00" dirty="0" smtClean="0"/>
              <a:t>1:N</a:t>
            </a:r>
            <a:endParaRPr lang="en-US" altLang="ko-KR" sz="1000" dirty="0"/>
          </a:p>
        </p:txBody>
      </p:sp>
      <p:sp>
        <p:nvSpPr>
          <p:cNvPr id="66" name="TextBox 65"/>
          <p:cNvSpPr txBox="1"/>
          <p:nvPr/>
        </p:nvSpPr>
        <p:spPr>
          <a:xfrm rot="5400000">
            <a:off x="3381708" y="3018795"/>
            <a:ext cx="299954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00" dirty="0" smtClean="0"/>
              <a:t>N:1</a:t>
            </a:r>
            <a:endParaRPr lang="en-US" altLang="ko-KR" sz="1000" dirty="0"/>
          </a:p>
        </p:txBody>
      </p:sp>
      <p:sp>
        <p:nvSpPr>
          <p:cNvPr id="67" name="TextBox 66"/>
          <p:cNvSpPr txBox="1"/>
          <p:nvPr/>
        </p:nvSpPr>
        <p:spPr>
          <a:xfrm rot="5400000">
            <a:off x="3376985" y="4008558"/>
            <a:ext cx="299954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00" dirty="0" smtClean="0"/>
              <a:t>1:N</a:t>
            </a:r>
            <a:endParaRPr lang="en-US" altLang="ko-KR" sz="1000" dirty="0"/>
          </a:p>
        </p:txBody>
      </p:sp>
      <p:grpSp>
        <p:nvGrpSpPr>
          <p:cNvPr id="69" name="그룹 68"/>
          <p:cNvGrpSpPr/>
          <p:nvPr/>
        </p:nvGrpSpPr>
        <p:grpSpPr>
          <a:xfrm>
            <a:off x="1236122" y="1501032"/>
            <a:ext cx="2124000" cy="1543395"/>
            <a:chOff x="1250924" y="3006467"/>
            <a:chExt cx="2124000" cy="1543395"/>
          </a:xfrm>
        </p:grpSpPr>
        <p:sp>
          <p:nvSpPr>
            <p:cNvPr id="70" name="모서리가 둥근 직사각형 69"/>
            <p:cNvSpPr/>
            <p:nvPr/>
          </p:nvSpPr>
          <p:spPr>
            <a:xfrm>
              <a:off x="1383328" y="3182610"/>
              <a:ext cx="1846256" cy="524918"/>
            </a:xfrm>
            <a:prstGeom prst="roundRect">
              <a:avLst>
                <a:gd name="adj" fmla="val 457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주문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ORDER_MST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1383328" y="3863023"/>
              <a:ext cx="1846256" cy="524918"/>
            </a:xfrm>
            <a:prstGeom prst="roundRect">
              <a:avLst>
                <a:gd name="adj" fmla="val 457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주문 상세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ORDER_DETAIL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1250924" y="3006467"/>
              <a:ext cx="2124000" cy="1543395"/>
            </a:xfrm>
            <a:prstGeom prst="roundRect">
              <a:avLst>
                <a:gd name="adj" fmla="val 4579"/>
              </a:avLst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cxnSp>
        <p:nvCxnSpPr>
          <p:cNvPr id="73" name="구부러진 연결선 72"/>
          <p:cNvCxnSpPr>
            <a:stCxn id="71" idx="3"/>
            <a:endCxn id="37" idx="3"/>
          </p:cNvCxnSpPr>
          <p:nvPr/>
        </p:nvCxnSpPr>
        <p:spPr>
          <a:xfrm flipH="1">
            <a:off x="3212144" y="2620047"/>
            <a:ext cx="2638" cy="978649"/>
          </a:xfrm>
          <a:prstGeom prst="curvedConnector3">
            <a:avLst>
              <a:gd name="adj1" fmla="val -8665656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구부러진 연결선 73"/>
          <p:cNvCxnSpPr>
            <a:stCxn id="37" idx="3"/>
            <a:endCxn id="11" idx="3"/>
          </p:cNvCxnSpPr>
          <p:nvPr/>
        </p:nvCxnSpPr>
        <p:spPr>
          <a:xfrm>
            <a:off x="3212144" y="3598696"/>
            <a:ext cx="12700" cy="103636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모서리가 둥근 직사각형 74"/>
          <p:cNvSpPr/>
          <p:nvPr/>
        </p:nvSpPr>
        <p:spPr>
          <a:xfrm>
            <a:off x="1365888" y="5414905"/>
            <a:ext cx="1846256" cy="524918"/>
          </a:xfrm>
          <a:prstGeom prst="roundRect">
            <a:avLst>
              <a:gd name="adj" fmla="val 457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가맹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FR_MST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 rot="5400000">
            <a:off x="3377236" y="5042314"/>
            <a:ext cx="299954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00" dirty="0" smtClean="0"/>
              <a:t>N:1</a:t>
            </a:r>
            <a:endParaRPr lang="en-US" altLang="ko-KR" sz="1000" dirty="0"/>
          </a:p>
        </p:txBody>
      </p:sp>
      <p:cxnSp>
        <p:nvCxnSpPr>
          <p:cNvPr id="77" name="구부러진 연결선 76"/>
          <p:cNvCxnSpPr>
            <a:stCxn id="11" idx="3"/>
            <a:endCxn id="75" idx="3"/>
          </p:cNvCxnSpPr>
          <p:nvPr/>
        </p:nvCxnSpPr>
        <p:spPr>
          <a:xfrm>
            <a:off x="3212144" y="4635064"/>
            <a:ext cx="12700" cy="1042300"/>
          </a:xfrm>
          <a:prstGeom prst="curvedConnector3">
            <a:avLst>
              <a:gd name="adj1" fmla="val 1800000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모서리가 둥근 직사각형 78"/>
          <p:cNvSpPr/>
          <p:nvPr/>
        </p:nvSpPr>
        <p:spPr>
          <a:xfrm>
            <a:off x="6693403" y="4153375"/>
            <a:ext cx="1846256" cy="963378"/>
          </a:xfrm>
          <a:prstGeom prst="roundRect">
            <a:avLst>
              <a:gd name="adj" fmla="val 457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2View </a:t>
            </a:r>
            <a:r>
              <a:rPr lang="ko-KR" altLang="en-US" sz="1200" dirty="0" smtClean="0">
                <a:solidFill>
                  <a:schemeClr val="tx1"/>
                </a:solidFill>
              </a:rPr>
              <a:t>학습 결과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문항마법사</a:t>
            </a:r>
            <a:r>
              <a:rPr lang="ko-KR" altLang="en-US" sz="1200" dirty="0" smtClean="0">
                <a:solidFill>
                  <a:schemeClr val="tx1"/>
                </a:solidFill>
              </a:rPr>
              <a:t> 학생 매핑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문항마법사</a:t>
            </a:r>
            <a:r>
              <a:rPr lang="ko-KR" altLang="en-US" sz="1200" dirty="0" smtClean="0">
                <a:solidFill>
                  <a:schemeClr val="tx1"/>
                </a:solidFill>
              </a:rPr>
              <a:t> 학습 결과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통합 학습 결과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6693403" y="3336237"/>
            <a:ext cx="1846256" cy="524918"/>
          </a:xfrm>
          <a:prstGeom prst="roundRect">
            <a:avLst>
              <a:gd name="adj" fmla="val 457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클래스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CLASS_MST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81" name="구부러진 연결선 80"/>
          <p:cNvCxnSpPr>
            <a:stCxn id="86" idx="3"/>
            <a:endCxn id="87" idx="3"/>
          </p:cNvCxnSpPr>
          <p:nvPr/>
        </p:nvCxnSpPr>
        <p:spPr>
          <a:xfrm>
            <a:off x="8542297" y="1939634"/>
            <a:ext cx="12700" cy="680413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 rot="5400000">
            <a:off x="8661328" y="2195924"/>
            <a:ext cx="399238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00" dirty="0" smtClean="0"/>
              <a:t>1:N</a:t>
            </a:r>
            <a:endParaRPr lang="en-US" altLang="ko-KR" sz="1000" dirty="0"/>
          </a:p>
        </p:txBody>
      </p:sp>
      <p:grpSp>
        <p:nvGrpSpPr>
          <p:cNvPr id="85" name="그룹 84"/>
          <p:cNvGrpSpPr/>
          <p:nvPr/>
        </p:nvGrpSpPr>
        <p:grpSpPr>
          <a:xfrm>
            <a:off x="6563637" y="1501032"/>
            <a:ext cx="2124000" cy="1543395"/>
            <a:chOff x="1250924" y="3006467"/>
            <a:chExt cx="2124000" cy="1543395"/>
          </a:xfrm>
        </p:grpSpPr>
        <p:sp>
          <p:nvSpPr>
            <p:cNvPr id="86" name="모서리가 둥근 직사각형 85"/>
            <p:cNvSpPr/>
            <p:nvPr/>
          </p:nvSpPr>
          <p:spPr>
            <a:xfrm>
              <a:off x="1383328" y="3182610"/>
              <a:ext cx="1846256" cy="524918"/>
            </a:xfrm>
            <a:prstGeom prst="roundRect">
              <a:avLst>
                <a:gd name="adj" fmla="val 457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주문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ORDER_MST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모서리가 둥근 직사각형 86"/>
            <p:cNvSpPr/>
            <p:nvPr/>
          </p:nvSpPr>
          <p:spPr>
            <a:xfrm>
              <a:off x="1383328" y="3863023"/>
              <a:ext cx="1846256" cy="524918"/>
            </a:xfrm>
            <a:prstGeom prst="roundRect">
              <a:avLst>
                <a:gd name="adj" fmla="val 457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주문 상세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ORDER_DETAIL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88" name="모서리가 둥근 직사각형 87"/>
            <p:cNvSpPr/>
            <p:nvPr/>
          </p:nvSpPr>
          <p:spPr>
            <a:xfrm>
              <a:off x="1250924" y="3006467"/>
              <a:ext cx="2124000" cy="1543395"/>
            </a:xfrm>
            <a:prstGeom prst="roundRect">
              <a:avLst>
                <a:gd name="adj" fmla="val 4579"/>
              </a:avLst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91" name="모서리가 둥근 직사각형 90"/>
          <p:cNvSpPr/>
          <p:nvPr/>
        </p:nvSpPr>
        <p:spPr>
          <a:xfrm>
            <a:off x="6693403" y="5414905"/>
            <a:ext cx="1846256" cy="524918"/>
          </a:xfrm>
          <a:prstGeom prst="roundRect">
            <a:avLst>
              <a:gd name="adj" fmla="val 457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가맹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FR_MST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34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38200" y="267970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latin typeface="+mn-ea"/>
                <a:ea typeface="+mn-ea"/>
              </a:rPr>
              <a:t>Thank</a:t>
            </a:r>
            <a:r>
              <a:rPr lang="ko-KR" altLang="en-US" b="1" dirty="0" smtClean="0">
                <a:latin typeface="+mn-ea"/>
                <a:ea typeface="+mn-ea"/>
              </a:rPr>
              <a:t> </a:t>
            </a:r>
            <a:r>
              <a:rPr lang="en-US" altLang="ko-KR" b="1" dirty="0" smtClean="0">
                <a:latin typeface="+mn-ea"/>
                <a:ea typeface="+mn-ea"/>
              </a:rPr>
              <a:t>you</a:t>
            </a:r>
            <a:endParaRPr lang="ko-KR" altLang="en-US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929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/>
          <p:cNvSpPr>
            <a:spLocks noGrp="1"/>
          </p:cNvSpPr>
          <p:nvPr>
            <p:ph sz="quarter" idx="14"/>
          </p:nvPr>
        </p:nvSpPr>
        <p:spPr>
          <a:xfrm>
            <a:off x="1221613" y="1328303"/>
            <a:ext cx="10143547" cy="792162"/>
          </a:xfrm>
        </p:spPr>
        <p:txBody>
          <a:bodyPr/>
          <a:lstStyle/>
          <a:p>
            <a:r>
              <a:rPr lang="ko-KR" altLang="en-US" dirty="0" smtClean="0"/>
              <a:t>개발 아키텍처 정리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sz="quarter" idx="15"/>
          </p:nvPr>
        </p:nvSpPr>
        <p:spPr>
          <a:xfrm>
            <a:off x="1221613" y="2145180"/>
            <a:ext cx="10143547" cy="1998456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 smtClean="0"/>
              <a:t>적용 기술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en-US" altLang="ko-KR" dirty="0"/>
              <a:t>MSA Instance </a:t>
            </a:r>
            <a:r>
              <a:rPr lang="ko-KR" altLang="en-US" dirty="0"/>
              <a:t>설계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인프라 구성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en-US" altLang="ko-KR" dirty="0" smtClean="0"/>
              <a:t>DB</a:t>
            </a:r>
            <a:r>
              <a:rPr lang="ko-KR" altLang="en-US" dirty="0" smtClean="0"/>
              <a:t> 주요 지점 설계 변경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4178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적용기술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833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제목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1-1. </a:t>
            </a:r>
            <a:r>
              <a:rPr lang="ko-KR" altLang="en-US" dirty="0" smtClean="0"/>
              <a:t>적용기술</a:t>
            </a:r>
            <a:endParaRPr lang="ko-KR" altLang="en-US" dirty="0"/>
          </a:p>
        </p:txBody>
      </p:sp>
      <p:cxnSp>
        <p:nvCxnSpPr>
          <p:cNvPr id="131" name="직선 연결선 130"/>
          <p:cNvCxnSpPr/>
          <p:nvPr/>
        </p:nvCxnSpPr>
        <p:spPr>
          <a:xfrm>
            <a:off x="399404" y="1629308"/>
            <a:ext cx="11325600" cy="0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/>
          <p:nvPr/>
        </p:nvCxnSpPr>
        <p:spPr>
          <a:xfrm>
            <a:off x="399404" y="2565795"/>
            <a:ext cx="11215264" cy="0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모서리가 둥근 직사각형 132"/>
          <p:cNvSpPr/>
          <p:nvPr/>
        </p:nvSpPr>
        <p:spPr>
          <a:xfrm>
            <a:off x="2400238" y="1232623"/>
            <a:ext cx="956350" cy="324000"/>
          </a:xfrm>
          <a:prstGeom prst="roundRect">
            <a:avLst>
              <a:gd name="adj" fmla="val 457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Java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4" name="모서리가 둥근 직사각형 133"/>
          <p:cNvSpPr/>
          <p:nvPr/>
        </p:nvSpPr>
        <p:spPr>
          <a:xfrm>
            <a:off x="3669372" y="1232624"/>
            <a:ext cx="1637365" cy="324000"/>
          </a:xfrm>
          <a:prstGeom prst="roundRect">
            <a:avLst>
              <a:gd name="adj" fmla="val 457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JSP or </a:t>
            </a:r>
            <a:r>
              <a:rPr lang="en-US" altLang="ko-KR" sz="1200" strike="sngStrike" dirty="0" err="1">
                <a:solidFill>
                  <a:schemeClr val="tx1"/>
                </a:solidFill>
              </a:rPr>
              <a:t>Thymeleaf</a:t>
            </a:r>
            <a:endParaRPr lang="ko-KR" altLang="en-US" sz="1200" strike="sngStrike" dirty="0">
              <a:solidFill>
                <a:schemeClr val="tx1"/>
              </a:solidFill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5618022" y="1232623"/>
            <a:ext cx="956350" cy="324000"/>
          </a:xfrm>
          <a:prstGeom prst="roundRect">
            <a:avLst>
              <a:gd name="adj" fmla="val 457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JQuery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6" name="모서리가 둥근 직사각형 135"/>
          <p:cNvSpPr/>
          <p:nvPr/>
        </p:nvSpPr>
        <p:spPr>
          <a:xfrm>
            <a:off x="2400238" y="2155931"/>
            <a:ext cx="968683" cy="336905"/>
          </a:xfrm>
          <a:prstGeom prst="roundRect">
            <a:avLst>
              <a:gd name="adj" fmla="val 457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Spring Boot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37" name="직선 연결선 136"/>
          <p:cNvCxnSpPr/>
          <p:nvPr/>
        </p:nvCxnSpPr>
        <p:spPr>
          <a:xfrm>
            <a:off x="399404" y="1165929"/>
            <a:ext cx="11325600" cy="0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모서리가 둥근 직사각형 137"/>
          <p:cNvSpPr/>
          <p:nvPr/>
        </p:nvSpPr>
        <p:spPr>
          <a:xfrm>
            <a:off x="2400238" y="775979"/>
            <a:ext cx="956350" cy="324000"/>
          </a:xfrm>
          <a:prstGeom prst="roundRect">
            <a:avLst>
              <a:gd name="adj" fmla="val 457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AWS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3509419" y="2155931"/>
            <a:ext cx="1041461" cy="336905"/>
          </a:xfrm>
          <a:prstGeom prst="roundRect">
            <a:avLst>
              <a:gd name="adj" fmla="val 457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Spring Cloud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0" name="모서리가 둥근 직사각형 139"/>
          <p:cNvSpPr/>
          <p:nvPr/>
        </p:nvSpPr>
        <p:spPr>
          <a:xfrm>
            <a:off x="4692094" y="2155931"/>
            <a:ext cx="1096661" cy="336905"/>
          </a:xfrm>
          <a:prstGeom prst="roundRect">
            <a:avLst>
              <a:gd name="adj" fmla="val 457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Netflix Eureka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80" name="직선 연결선 179"/>
          <p:cNvCxnSpPr/>
          <p:nvPr/>
        </p:nvCxnSpPr>
        <p:spPr>
          <a:xfrm>
            <a:off x="399404" y="2092681"/>
            <a:ext cx="11215264" cy="0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모서리가 둥근 직사각형 180"/>
          <p:cNvSpPr/>
          <p:nvPr/>
        </p:nvSpPr>
        <p:spPr>
          <a:xfrm>
            <a:off x="2400238" y="1694497"/>
            <a:ext cx="956350" cy="324000"/>
          </a:xfrm>
          <a:prstGeom prst="roundRect">
            <a:avLst>
              <a:gd name="adj" fmla="val 457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MariaDB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83" name="직선 연결선 182"/>
          <p:cNvCxnSpPr/>
          <p:nvPr/>
        </p:nvCxnSpPr>
        <p:spPr>
          <a:xfrm>
            <a:off x="403520" y="4079694"/>
            <a:ext cx="11215264" cy="0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모서리가 둥근 직사각형 183"/>
          <p:cNvSpPr/>
          <p:nvPr/>
        </p:nvSpPr>
        <p:spPr>
          <a:xfrm>
            <a:off x="2400238" y="4149147"/>
            <a:ext cx="1278593" cy="336905"/>
          </a:xfrm>
          <a:prstGeom prst="roundRect">
            <a:avLst>
              <a:gd name="adj" fmla="val 457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trike="sngStrike" dirty="0">
                <a:solidFill>
                  <a:schemeClr val="tx1"/>
                </a:solidFill>
              </a:rPr>
              <a:t>SVN</a:t>
            </a:r>
            <a:r>
              <a:rPr lang="en-US" altLang="ko-KR" sz="1200" dirty="0">
                <a:solidFill>
                  <a:schemeClr val="tx1"/>
                </a:solidFill>
              </a:rPr>
              <a:t> or </a:t>
            </a:r>
            <a:r>
              <a:rPr lang="en-US" altLang="ko-KR" sz="1200" dirty="0" err="1">
                <a:solidFill>
                  <a:schemeClr val="tx1"/>
                </a:solidFill>
              </a:rPr>
              <a:t>Github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5" name="모서리가 둥근 직사각형 184"/>
          <p:cNvSpPr/>
          <p:nvPr/>
        </p:nvSpPr>
        <p:spPr>
          <a:xfrm>
            <a:off x="3813664" y="4142486"/>
            <a:ext cx="2733814" cy="336905"/>
          </a:xfrm>
          <a:prstGeom prst="roundRect">
            <a:avLst>
              <a:gd name="adj" fmla="val 457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Zenkins</a:t>
            </a:r>
            <a:r>
              <a:rPr lang="en-US" altLang="ko-KR" sz="1200" dirty="0" smtClean="0">
                <a:solidFill>
                  <a:schemeClr val="tx1"/>
                </a:solidFill>
              </a:rPr>
              <a:t> or </a:t>
            </a:r>
            <a:r>
              <a:rPr lang="en-US" altLang="ko-KR" sz="1200" strike="sngStrike" dirty="0" smtClean="0">
                <a:solidFill>
                  <a:srgbClr val="FF0000"/>
                </a:solidFill>
              </a:rPr>
              <a:t>AWS Cloud formation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cxnSp>
        <p:nvCxnSpPr>
          <p:cNvPr id="186" name="직선 연결선 185"/>
          <p:cNvCxnSpPr/>
          <p:nvPr/>
        </p:nvCxnSpPr>
        <p:spPr>
          <a:xfrm rot="16200000">
            <a:off x="-649637" y="3588454"/>
            <a:ext cx="5868000" cy="0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>
            <a:off x="637923" y="766251"/>
            <a:ext cx="133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인프라</a:t>
            </a:r>
            <a:endParaRPr lang="ko-KR" altLang="en-US" dirty="0"/>
          </a:p>
        </p:txBody>
      </p:sp>
      <p:sp>
        <p:nvSpPr>
          <p:cNvPr id="188" name="모서리가 둥근 직사각형 187"/>
          <p:cNvSpPr/>
          <p:nvPr/>
        </p:nvSpPr>
        <p:spPr>
          <a:xfrm>
            <a:off x="3669371" y="775367"/>
            <a:ext cx="1637365" cy="324000"/>
          </a:xfrm>
          <a:prstGeom prst="roundRect">
            <a:avLst>
              <a:gd name="adj" fmla="val 457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CentOS 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637226" y="1221268"/>
            <a:ext cx="133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개발 언어</a:t>
            </a:r>
            <a:endParaRPr lang="ko-KR" altLang="en-US" dirty="0"/>
          </a:p>
        </p:txBody>
      </p:sp>
      <p:sp>
        <p:nvSpPr>
          <p:cNvPr id="190" name="TextBox 189"/>
          <p:cNvSpPr txBox="1"/>
          <p:nvPr/>
        </p:nvSpPr>
        <p:spPr>
          <a:xfrm>
            <a:off x="637226" y="1665063"/>
            <a:ext cx="133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Database</a:t>
            </a:r>
            <a:endParaRPr lang="ko-KR" altLang="en-US" dirty="0"/>
          </a:p>
        </p:txBody>
      </p:sp>
      <p:sp>
        <p:nvSpPr>
          <p:cNvPr id="191" name="TextBox 190"/>
          <p:cNvSpPr txBox="1"/>
          <p:nvPr/>
        </p:nvSpPr>
        <p:spPr>
          <a:xfrm>
            <a:off x="278458" y="2147781"/>
            <a:ext cx="2074879" cy="384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개발 프레임워크</a:t>
            </a:r>
            <a:endParaRPr lang="ko-KR" altLang="en-US" dirty="0"/>
          </a:p>
        </p:txBody>
      </p:sp>
      <p:sp>
        <p:nvSpPr>
          <p:cNvPr id="192" name="TextBox 191"/>
          <p:cNvSpPr txBox="1"/>
          <p:nvPr/>
        </p:nvSpPr>
        <p:spPr>
          <a:xfrm>
            <a:off x="256027" y="4296824"/>
            <a:ext cx="2074879" cy="384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형상관리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배포</a:t>
            </a:r>
            <a:endParaRPr lang="ko-KR" altLang="en-US" dirty="0"/>
          </a:p>
        </p:txBody>
      </p:sp>
      <p:sp>
        <p:nvSpPr>
          <p:cNvPr id="193" name="TextBox 192"/>
          <p:cNvSpPr txBox="1"/>
          <p:nvPr/>
        </p:nvSpPr>
        <p:spPr>
          <a:xfrm>
            <a:off x="256027" y="5162688"/>
            <a:ext cx="2074879" cy="384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모니터링 환경</a:t>
            </a:r>
            <a:endParaRPr lang="ko-KR" altLang="en-US" dirty="0"/>
          </a:p>
        </p:txBody>
      </p:sp>
      <p:sp>
        <p:nvSpPr>
          <p:cNvPr id="194" name="TextBox 193"/>
          <p:cNvSpPr txBox="1"/>
          <p:nvPr/>
        </p:nvSpPr>
        <p:spPr>
          <a:xfrm>
            <a:off x="6818226" y="1207763"/>
            <a:ext cx="4011973" cy="3847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marL="108000" indent="-10800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ko-KR" altLang="en-US" sz="1000" dirty="0"/>
              <a:t>인력 풀을 </a:t>
            </a:r>
            <a:r>
              <a:rPr lang="ko-KR" altLang="en-US" sz="1000" dirty="0" smtClean="0"/>
              <a:t>고려하여 </a:t>
            </a:r>
            <a:r>
              <a:rPr lang="en-US" altLang="ko-KR" sz="1000" dirty="0"/>
              <a:t>JSP</a:t>
            </a:r>
            <a:r>
              <a:rPr lang="ko-KR" altLang="en-US" sz="1000" dirty="0"/>
              <a:t>로 개발 </a:t>
            </a:r>
            <a:r>
              <a:rPr lang="ko-KR" altLang="en-US" sz="1000" dirty="0" smtClean="0"/>
              <a:t>진행할 것인지</a:t>
            </a:r>
            <a:endParaRPr lang="ko-KR" altLang="en-US" sz="1000" dirty="0"/>
          </a:p>
          <a:p>
            <a:pPr marL="108000" indent="-10800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en-US" altLang="ko-KR" sz="1000" dirty="0" smtClean="0"/>
              <a:t>Spring boot</a:t>
            </a:r>
            <a:r>
              <a:rPr lang="ko-KR" altLang="en-US" sz="1000" dirty="0" smtClean="0"/>
              <a:t>에서 권장하는 </a:t>
            </a:r>
            <a:r>
              <a:rPr lang="en-US" altLang="ko-KR" sz="1000" dirty="0" err="1" smtClean="0"/>
              <a:t>Thmeleaf</a:t>
            </a:r>
            <a:r>
              <a:rPr lang="ko-KR" altLang="en-US" sz="1000" dirty="0" smtClean="0"/>
              <a:t>로 할 것인지 </a:t>
            </a:r>
            <a:r>
              <a:rPr lang="en-US" altLang="ko-KR" sz="1000" dirty="0"/>
              <a:t>(JSP </a:t>
            </a:r>
            <a:r>
              <a:rPr lang="ko-KR" altLang="en-US" sz="1000" dirty="0"/>
              <a:t>잠정 결정</a:t>
            </a:r>
            <a:r>
              <a:rPr lang="en-US" altLang="ko-KR" sz="1000" dirty="0"/>
              <a:t>)</a:t>
            </a:r>
            <a:endParaRPr lang="en-US" altLang="ko-KR" sz="1000" dirty="0" smtClean="0"/>
          </a:p>
        </p:txBody>
      </p:sp>
      <p:sp>
        <p:nvSpPr>
          <p:cNvPr id="195" name="TextBox 194"/>
          <p:cNvSpPr txBox="1"/>
          <p:nvPr/>
        </p:nvSpPr>
        <p:spPr>
          <a:xfrm>
            <a:off x="6818226" y="1759406"/>
            <a:ext cx="4167363" cy="19236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marL="108000" indent="-10800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비용이나 마이그레이션 이슈 때문에 다른 대안은 없는 상황</a:t>
            </a:r>
            <a:endParaRPr lang="ko-KR" altLang="en-US" sz="1000" dirty="0"/>
          </a:p>
        </p:txBody>
      </p:sp>
      <p:sp>
        <p:nvSpPr>
          <p:cNvPr id="196" name="TextBox 195"/>
          <p:cNvSpPr txBox="1"/>
          <p:nvPr/>
        </p:nvSpPr>
        <p:spPr>
          <a:xfrm>
            <a:off x="6818227" y="2222793"/>
            <a:ext cx="4732962" cy="20002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marL="108000" indent="-10800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현재의 </a:t>
            </a:r>
            <a:r>
              <a:rPr lang="en-US" altLang="ko-KR" sz="1000" dirty="0" smtClean="0"/>
              <a:t>Monolithic </a:t>
            </a:r>
            <a:r>
              <a:rPr lang="ko-KR" altLang="en-US" sz="1000" dirty="0" smtClean="0"/>
              <a:t>구조에서 </a:t>
            </a:r>
            <a:r>
              <a:rPr lang="en-US" altLang="ko-KR" sz="1000" dirty="0" err="1"/>
              <a:t>Microservice</a:t>
            </a:r>
            <a:r>
              <a:rPr lang="en-US" altLang="ko-KR" sz="1000" dirty="0"/>
              <a:t> Architecture(</a:t>
            </a:r>
            <a:r>
              <a:rPr lang="en-US" altLang="ko-KR" sz="1000" b="1" u="sng" dirty="0">
                <a:solidFill>
                  <a:schemeClr val="accent6">
                    <a:lumMod val="50000"/>
                  </a:schemeClr>
                </a:solidFill>
              </a:rPr>
              <a:t>MSA</a:t>
            </a:r>
            <a:r>
              <a:rPr lang="en-US" altLang="ko-KR" sz="1000" dirty="0" smtClean="0"/>
              <a:t>) </a:t>
            </a:r>
            <a:r>
              <a:rPr lang="ko-KR" altLang="en-US" sz="1000" dirty="0" smtClean="0"/>
              <a:t>로 전환</a:t>
            </a:r>
            <a:endParaRPr lang="ko-KR" altLang="en-US" sz="1000" dirty="0"/>
          </a:p>
        </p:txBody>
      </p:sp>
      <p:sp>
        <p:nvSpPr>
          <p:cNvPr id="197" name="TextBox 196"/>
          <p:cNvSpPr txBox="1"/>
          <p:nvPr/>
        </p:nvSpPr>
        <p:spPr>
          <a:xfrm>
            <a:off x="6818227" y="4127151"/>
            <a:ext cx="4858974" cy="8000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marL="108000" indent="-10800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현재 개발자들에게 익숙한 </a:t>
            </a:r>
            <a:r>
              <a:rPr lang="en-US" altLang="ko-KR" sz="1000" dirty="0" smtClean="0"/>
              <a:t>SVN</a:t>
            </a:r>
            <a:r>
              <a:rPr lang="ko-KR" altLang="en-US" sz="1000" dirty="0" smtClean="0"/>
              <a:t>을 사용할 지 </a:t>
            </a:r>
            <a:r>
              <a:rPr lang="en-US" altLang="ko-KR" sz="1000" dirty="0" err="1" smtClean="0"/>
              <a:t>github</a:t>
            </a:r>
            <a:r>
              <a:rPr lang="ko-KR" altLang="en-US" sz="1000" dirty="0" smtClean="0"/>
              <a:t>을 사용할 </a:t>
            </a:r>
            <a:r>
              <a:rPr lang="ko-KR" altLang="en-US" sz="1000" dirty="0"/>
              <a:t>지  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github</a:t>
            </a:r>
            <a:r>
              <a:rPr lang="en-US" altLang="ko-KR" sz="1000" dirty="0" smtClean="0"/>
              <a:t> </a:t>
            </a:r>
            <a:r>
              <a:rPr lang="ko-KR" altLang="en-US" sz="1000" dirty="0"/>
              <a:t>잠정 </a:t>
            </a:r>
            <a:r>
              <a:rPr lang="ko-KR" altLang="en-US" sz="1000" dirty="0" smtClean="0"/>
              <a:t>결정</a:t>
            </a:r>
            <a:r>
              <a:rPr lang="en-US" altLang="ko-KR" sz="1000" dirty="0" smtClean="0"/>
              <a:t>)</a:t>
            </a:r>
          </a:p>
          <a:p>
            <a:pPr marL="108000" indent="-10800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en-US" altLang="ko-KR" sz="1000" dirty="0" smtClean="0"/>
              <a:t>Cloud formation</a:t>
            </a:r>
            <a:r>
              <a:rPr lang="ko-KR" altLang="en-US" sz="1000" dirty="0" smtClean="0"/>
              <a:t>은 </a:t>
            </a:r>
            <a:r>
              <a:rPr lang="ko-KR" altLang="en-US" sz="1000" dirty="0"/>
              <a:t>스</a:t>
            </a:r>
            <a:r>
              <a:rPr lang="ko-KR" altLang="en-US" sz="1000" dirty="0" smtClean="0"/>
              <a:t>크립트 및 파이프라인 구성 진입장벽이 너무 높음</a:t>
            </a:r>
            <a:endParaRPr lang="en-US" altLang="ko-KR" sz="1000" dirty="0" smtClean="0"/>
          </a:p>
          <a:p>
            <a:pPr marL="108000" indent="-10800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en-US" altLang="ko-KR" sz="1000" dirty="0" err="1" smtClean="0"/>
              <a:t>Zenkins</a:t>
            </a:r>
            <a:r>
              <a:rPr lang="ko-KR" altLang="en-US" sz="1000" dirty="0" smtClean="0"/>
              <a:t>를 통해 자동 배포</a:t>
            </a:r>
            <a:endParaRPr lang="en-US" altLang="ko-KR" sz="1000" dirty="0" smtClean="0"/>
          </a:p>
          <a:p>
            <a:pPr marL="108000" indent="-10800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en-US" altLang="ko-KR" sz="1000" dirty="0" smtClean="0"/>
              <a:t>Docker</a:t>
            </a:r>
            <a:r>
              <a:rPr lang="ko-KR" altLang="en-US" sz="1000" dirty="0" smtClean="0"/>
              <a:t>로 배포 효율성 강화 및 패치 버전 관리</a:t>
            </a:r>
            <a:endParaRPr lang="en-US" altLang="ko-KR" sz="1000" dirty="0" smtClean="0"/>
          </a:p>
        </p:txBody>
      </p:sp>
      <p:sp>
        <p:nvSpPr>
          <p:cNvPr id="198" name="TextBox 197"/>
          <p:cNvSpPr txBox="1"/>
          <p:nvPr/>
        </p:nvSpPr>
        <p:spPr>
          <a:xfrm>
            <a:off x="6818227" y="4960961"/>
            <a:ext cx="4906778" cy="8000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marL="108000" indent="-10800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en-US" altLang="ko-KR" sz="1000" dirty="0" smtClean="0"/>
              <a:t>Cloud watch</a:t>
            </a:r>
            <a:r>
              <a:rPr lang="ko-KR" altLang="en-US" sz="1000" dirty="0" smtClean="0"/>
              <a:t>나 </a:t>
            </a:r>
            <a:r>
              <a:rPr lang="en-US" altLang="ko-KR" sz="1000" dirty="0" err="1" smtClean="0"/>
              <a:t>rds</a:t>
            </a:r>
            <a:r>
              <a:rPr lang="en-US" altLang="ko-KR" sz="1000" dirty="0" smtClean="0"/>
              <a:t> log</a:t>
            </a:r>
            <a:r>
              <a:rPr lang="ko-KR" altLang="en-US" sz="1000" dirty="0" smtClean="0"/>
              <a:t>를 통해 기본적인 서버 이슈 체크</a:t>
            </a:r>
            <a:endParaRPr lang="en-US" altLang="ko-KR" sz="1000" dirty="0" smtClean="0"/>
          </a:p>
          <a:p>
            <a:pPr marL="108000" indent="-10800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en-US" altLang="ko-KR" sz="1000" dirty="0" err="1" smtClean="0"/>
              <a:t>Zabbix</a:t>
            </a:r>
            <a:r>
              <a:rPr lang="ko-KR" altLang="en-US" sz="1000" dirty="0" smtClean="0"/>
              <a:t>를 통해 실시간 장애 상황 보고</a:t>
            </a:r>
            <a:endParaRPr lang="en-US" altLang="ko-KR" sz="1000" dirty="0" smtClean="0"/>
          </a:p>
          <a:p>
            <a:pPr marL="108000" indent="-10800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en-US" altLang="ko-KR" sz="1000" dirty="0"/>
              <a:t>Open </a:t>
            </a:r>
            <a:r>
              <a:rPr lang="en-US" altLang="ko-KR" sz="1000" dirty="0" err="1"/>
              <a:t>Zipkin</a:t>
            </a:r>
            <a:r>
              <a:rPr lang="ko-KR" altLang="en-US" sz="1000" dirty="0"/>
              <a:t>을 활용한 분산 </a:t>
            </a:r>
            <a:r>
              <a:rPr lang="ko-KR" altLang="en-US" sz="1000" dirty="0" err="1"/>
              <a:t>트랜젝션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추적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분석 </a:t>
            </a:r>
            <a:r>
              <a:rPr lang="ko-KR" altLang="en-US" sz="1000" dirty="0"/>
              <a:t>환경 </a:t>
            </a:r>
            <a:r>
              <a:rPr lang="ko-KR" altLang="en-US" sz="1000" dirty="0" smtClean="0"/>
              <a:t>구축</a:t>
            </a:r>
            <a:endParaRPr lang="en-US" altLang="ko-KR" sz="1000" dirty="0" smtClean="0"/>
          </a:p>
          <a:p>
            <a:pPr marL="108000" indent="-10800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en-US" altLang="ko-KR" sz="1000" dirty="0"/>
              <a:t>Spring</a:t>
            </a:r>
            <a:r>
              <a:rPr lang="ko-KR" altLang="en-US" sz="1000" dirty="0"/>
              <a:t>에서 제공하는 </a:t>
            </a:r>
            <a:r>
              <a:rPr lang="en-US" altLang="ko-KR" sz="1000" dirty="0"/>
              <a:t>default</a:t>
            </a:r>
            <a:r>
              <a:rPr lang="ko-KR" altLang="en-US" sz="1000" dirty="0"/>
              <a:t> </a:t>
            </a:r>
            <a:r>
              <a:rPr lang="en-US" altLang="ko-KR" sz="1000" dirty="0"/>
              <a:t>admin monitoring </a:t>
            </a:r>
            <a:r>
              <a:rPr lang="ko-KR" altLang="en-US" sz="1000" dirty="0"/>
              <a:t>화면 </a:t>
            </a:r>
            <a:r>
              <a:rPr lang="ko-KR" altLang="en-US" sz="1000" dirty="0" err="1"/>
              <a:t>커스터마이징</a:t>
            </a:r>
            <a:r>
              <a:rPr lang="ko-KR" altLang="en-US" sz="1000" dirty="0"/>
              <a:t> 검토</a:t>
            </a:r>
            <a:endParaRPr lang="en-US" altLang="ko-KR" sz="1000" dirty="0" smtClean="0"/>
          </a:p>
        </p:txBody>
      </p:sp>
      <p:cxnSp>
        <p:nvCxnSpPr>
          <p:cNvPr id="199" name="직선 연결선 198"/>
          <p:cNvCxnSpPr/>
          <p:nvPr/>
        </p:nvCxnSpPr>
        <p:spPr>
          <a:xfrm>
            <a:off x="403520" y="3041224"/>
            <a:ext cx="11215264" cy="0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/>
          <p:cNvSpPr txBox="1"/>
          <p:nvPr/>
        </p:nvSpPr>
        <p:spPr>
          <a:xfrm>
            <a:off x="296076" y="2627865"/>
            <a:ext cx="2074879" cy="384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사용자 인증</a:t>
            </a:r>
            <a:endParaRPr lang="ko-KR" altLang="en-US" dirty="0"/>
          </a:p>
        </p:txBody>
      </p:sp>
      <p:sp>
        <p:nvSpPr>
          <p:cNvPr id="201" name="모서리가 둥근 직사각형 200"/>
          <p:cNvSpPr/>
          <p:nvPr/>
        </p:nvSpPr>
        <p:spPr>
          <a:xfrm>
            <a:off x="2400238" y="2629701"/>
            <a:ext cx="1932859" cy="336905"/>
          </a:xfrm>
          <a:prstGeom prst="roundRect">
            <a:avLst>
              <a:gd name="adj" fmla="val 457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Spring Security OAuth2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2" name="모서리가 둥근 직사각형 201"/>
          <p:cNvSpPr/>
          <p:nvPr/>
        </p:nvSpPr>
        <p:spPr>
          <a:xfrm>
            <a:off x="4454697" y="2631338"/>
            <a:ext cx="2100061" cy="336905"/>
          </a:xfrm>
          <a:prstGeom prst="roundRect">
            <a:avLst>
              <a:gd name="adj" fmla="val 457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JWT Token Store + Cookie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6818226" y="2608262"/>
            <a:ext cx="4978803" cy="40004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marL="108000" indent="-10800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en-US" altLang="ko-KR" sz="1000" dirty="0" smtClean="0"/>
              <a:t>Spring Security</a:t>
            </a:r>
            <a:r>
              <a:rPr lang="ko-KR" altLang="en-US" sz="1000" dirty="0" smtClean="0"/>
              <a:t>와 </a:t>
            </a:r>
            <a:r>
              <a:rPr lang="en-US" altLang="ko-KR" sz="1000" dirty="0" smtClean="0"/>
              <a:t>spring cloud oauth2 </a:t>
            </a:r>
            <a:r>
              <a:rPr lang="ko-KR" altLang="en-US" sz="1000" b="1" u="sng" dirty="0" err="1" smtClean="0">
                <a:solidFill>
                  <a:schemeClr val="accent6">
                    <a:lumMod val="50000"/>
                  </a:schemeClr>
                </a:solidFill>
              </a:rPr>
              <a:t>토큰방식</a:t>
            </a:r>
            <a:r>
              <a:rPr lang="ko-KR" altLang="en-US" sz="1000" b="1" u="sng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ko-KR" sz="1000" b="1" u="sng" dirty="0" smtClean="0">
                <a:solidFill>
                  <a:schemeClr val="accent6">
                    <a:lumMod val="50000"/>
                  </a:schemeClr>
                </a:solidFill>
              </a:rPr>
              <a:t>login</a:t>
            </a:r>
            <a:r>
              <a:rPr lang="ko-KR" altLang="en-US" sz="1000" b="1" u="sng" dirty="0" smtClean="0">
                <a:solidFill>
                  <a:schemeClr val="accent6">
                    <a:lumMod val="50000"/>
                  </a:schemeClr>
                </a:solidFill>
              </a:rPr>
              <a:t>처리로 </a:t>
            </a:r>
            <a:r>
              <a:rPr lang="en-US" altLang="ko-KR" sz="1000" b="1" u="sng" dirty="0">
                <a:solidFill>
                  <a:schemeClr val="accent6">
                    <a:lumMod val="50000"/>
                  </a:schemeClr>
                </a:solidFill>
              </a:rPr>
              <a:t>single-sign-on</a:t>
            </a:r>
            <a:r>
              <a:rPr lang="en-US" altLang="ko-KR" sz="1000" dirty="0"/>
              <a:t> </a:t>
            </a:r>
            <a:r>
              <a:rPr lang="ko-KR" altLang="en-US" sz="1000" dirty="0"/>
              <a:t>구현 </a:t>
            </a:r>
            <a:endParaRPr lang="en-US" altLang="ko-KR" sz="1000" dirty="0" smtClean="0"/>
          </a:p>
          <a:p>
            <a:pPr marL="108000" indent="-10800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en-US" altLang="ko-KR" sz="1000" dirty="0" smtClean="0"/>
              <a:t>secure</a:t>
            </a:r>
            <a:r>
              <a:rPr lang="ko-KR" altLang="en-US" sz="1000" b="1" u="sng" dirty="0" smtClean="0">
                <a:solidFill>
                  <a:schemeClr val="accent6">
                    <a:lumMod val="50000"/>
                  </a:schemeClr>
                </a:solidFill>
              </a:rPr>
              <a:t>쿠키에</a:t>
            </a:r>
            <a:r>
              <a:rPr lang="ko-KR" altLang="en-US" sz="1000" u="sng" dirty="0" smtClean="0"/>
              <a:t> </a:t>
            </a:r>
            <a:r>
              <a:rPr lang="ko-KR" altLang="en-US" sz="1000" b="1" u="sng" dirty="0" smtClean="0">
                <a:solidFill>
                  <a:schemeClr val="accent6">
                    <a:lumMod val="50000"/>
                  </a:schemeClr>
                </a:solidFill>
              </a:rPr>
              <a:t>접근 가능한 서비스 모두 </a:t>
            </a:r>
            <a:r>
              <a:rPr lang="en-US" altLang="ko-KR" sz="1000" b="1" u="sng" dirty="0" smtClean="0">
                <a:solidFill>
                  <a:schemeClr val="accent6">
                    <a:lumMod val="50000"/>
                  </a:schemeClr>
                </a:solidFill>
              </a:rPr>
              <a:t>SSO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처리</a:t>
            </a:r>
            <a:endParaRPr lang="en-US" altLang="ko-KR" sz="1000" dirty="0" smtClean="0"/>
          </a:p>
        </p:txBody>
      </p:sp>
      <p:sp>
        <p:nvSpPr>
          <p:cNvPr id="204" name="모서리가 둥근 직사각형 203"/>
          <p:cNvSpPr/>
          <p:nvPr/>
        </p:nvSpPr>
        <p:spPr>
          <a:xfrm>
            <a:off x="5602372" y="774026"/>
            <a:ext cx="971999" cy="324000"/>
          </a:xfrm>
          <a:prstGeom prst="roundRect">
            <a:avLst>
              <a:gd name="adj" fmla="val 457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Apache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6818226" y="760032"/>
            <a:ext cx="4307408" cy="3645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marL="108000" indent="-10800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전문적인 시스템 엔지니어가 없기 때문에 기존 인프라 유지</a:t>
            </a:r>
            <a:endParaRPr lang="en-US" altLang="ko-KR" sz="1000" dirty="0" smtClean="0"/>
          </a:p>
          <a:p>
            <a:pPr marL="108000" indent="-10800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en-US" altLang="ko-KR" sz="1000" dirty="0" smtClean="0"/>
              <a:t>Tomcat</a:t>
            </a:r>
            <a:r>
              <a:rPr lang="ko-KR" altLang="en-US" sz="1000" dirty="0" smtClean="0"/>
              <a:t>은 </a:t>
            </a:r>
            <a:r>
              <a:rPr lang="en-US" altLang="ko-KR" sz="1000" dirty="0" err="1" smtClean="0"/>
              <a:t>SpringBoot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내장 </a:t>
            </a:r>
            <a:r>
              <a:rPr lang="ko-KR" altLang="en-US" sz="1000" dirty="0" err="1" smtClean="0"/>
              <a:t>톰캣</a:t>
            </a:r>
            <a:r>
              <a:rPr lang="ko-KR" altLang="en-US" sz="1000" dirty="0" smtClean="0"/>
              <a:t> 사용</a:t>
            </a:r>
            <a:endParaRPr lang="ko-KR" altLang="en-US" sz="1000" dirty="0"/>
          </a:p>
        </p:txBody>
      </p:sp>
      <p:sp>
        <p:nvSpPr>
          <p:cNvPr id="206" name="모서리가 둥근 직사각형 205"/>
          <p:cNvSpPr/>
          <p:nvPr/>
        </p:nvSpPr>
        <p:spPr>
          <a:xfrm>
            <a:off x="2400238" y="4519972"/>
            <a:ext cx="1278593" cy="336905"/>
          </a:xfrm>
          <a:prstGeom prst="roundRect">
            <a:avLst>
              <a:gd name="adj" fmla="val 457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Docker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7" name="모서리가 둥근 직사각형 206"/>
          <p:cNvSpPr/>
          <p:nvPr/>
        </p:nvSpPr>
        <p:spPr>
          <a:xfrm>
            <a:off x="3813663" y="4515405"/>
            <a:ext cx="1278593" cy="336905"/>
          </a:xfrm>
          <a:prstGeom prst="roundRect">
            <a:avLst>
              <a:gd name="adj" fmla="val 457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trike="sngStrike" dirty="0">
                <a:solidFill>
                  <a:srgbClr val="FF0000"/>
                </a:solidFill>
              </a:rPr>
              <a:t>Kubernetes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cxnSp>
        <p:nvCxnSpPr>
          <p:cNvPr id="208" name="직선 연결선 207"/>
          <p:cNvCxnSpPr/>
          <p:nvPr/>
        </p:nvCxnSpPr>
        <p:spPr>
          <a:xfrm>
            <a:off x="403520" y="4922752"/>
            <a:ext cx="11215264" cy="0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 208"/>
          <p:cNvCxnSpPr/>
          <p:nvPr/>
        </p:nvCxnSpPr>
        <p:spPr>
          <a:xfrm rot="16200000">
            <a:off x="3726625" y="3688645"/>
            <a:ext cx="594000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>
            <a:off x="707031" y="3340064"/>
            <a:ext cx="1171216" cy="384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테스트</a:t>
            </a:r>
            <a:endParaRPr lang="ko-KR" altLang="en-US" dirty="0"/>
          </a:p>
        </p:txBody>
      </p:sp>
      <p:sp>
        <p:nvSpPr>
          <p:cNvPr id="211" name="모서리가 둥근 직사각형 210"/>
          <p:cNvSpPr/>
          <p:nvPr/>
        </p:nvSpPr>
        <p:spPr>
          <a:xfrm>
            <a:off x="2400237" y="3153642"/>
            <a:ext cx="982499" cy="336905"/>
          </a:xfrm>
          <a:prstGeom prst="roundRect">
            <a:avLst>
              <a:gd name="adj" fmla="val 457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JUnit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2" name="모서리가 둥근 직사각형 211"/>
          <p:cNvSpPr/>
          <p:nvPr/>
        </p:nvSpPr>
        <p:spPr>
          <a:xfrm>
            <a:off x="3527852" y="3153642"/>
            <a:ext cx="1023207" cy="336905"/>
          </a:xfrm>
          <a:prstGeom prst="roundRect">
            <a:avLst>
              <a:gd name="adj" fmla="val 457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Jmeter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3" name="모서리가 둥근 직사각형 212"/>
          <p:cNvSpPr/>
          <p:nvPr/>
        </p:nvSpPr>
        <p:spPr>
          <a:xfrm>
            <a:off x="4692094" y="3153642"/>
            <a:ext cx="1863941" cy="336905"/>
          </a:xfrm>
          <a:prstGeom prst="roundRect">
            <a:avLst>
              <a:gd name="adj" fmla="val 457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trike="sngStrike" dirty="0" smtClean="0">
                <a:solidFill>
                  <a:srgbClr val="FF0000"/>
                </a:solidFill>
              </a:rPr>
              <a:t>스트레스테스트 솔루션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214" name="모서리가 둥근 직사각형 213"/>
          <p:cNvSpPr/>
          <p:nvPr/>
        </p:nvSpPr>
        <p:spPr>
          <a:xfrm>
            <a:off x="2400237" y="3598261"/>
            <a:ext cx="2557151" cy="336905"/>
          </a:xfrm>
          <a:prstGeom prst="roundRect">
            <a:avLst>
              <a:gd name="adj" fmla="val 457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테스트 시나리오 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</a:rPr>
              <a:t>프로세스 단위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5" name="모서리가 둥근 직사각형 214"/>
          <p:cNvSpPr/>
          <p:nvPr/>
        </p:nvSpPr>
        <p:spPr>
          <a:xfrm>
            <a:off x="5104798" y="3605644"/>
            <a:ext cx="1455257" cy="336905"/>
          </a:xfrm>
          <a:prstGeom prst="roundRect">
            <a:avLst>
              <a:gd name="adj" fmla="val 457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기능 체크 리스트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6818227" y="3074065"/>
            <a:ext cx="4732962" cy="1000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08000" indent="-10800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개발자 개개인이 </a:t>
            </a:r>
            <a:r>
              <a:rPr lang="en-US" altLang="ko-KR" sz="1000" dirty="0" smtClean="0"/>
              <a:t>Junit </a:t>
            </a:r>
            <a:r>
              <a:rPr lang="ko-KR" altLang="en-US" sz="1000" dirty="0" smtClean="0"/>
              <a:t>으로 단위 테스트 진행 </a:t>
            </a:r>
            <a:r>
              <a:rPr lang="en-US" altLang="ko-KR" sz="1000" dirty="0" smtClean="0"/>
              <a:t>(</a:t>
            </a:r>
            <a:r>
              <a:rPr lang="ko-KR" altLang="en-US" sz="1000" dirty="0"/>
              <a:t>주요 기능 위주</a:t>
            </a:r>
            <a:r>
              <a:rPr lang="en-US" altLang="ko-KR" sz="1000" dirty="0" smtClean="0"/>
              <a:t>)</a:t>
            </a:r>
          </a:p>
          <a:p>
            <a:pPr marL="108000" indent="-10800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en-US" altLang="ko-KR" sz="1000" dirty="0" err="1" smtClean="0"/>
              <a:t>Jmeter</a:t>
            </a:r>
            <a:r>
              <a:rPr lang="ko-KR" altLang="en-US" sz="1000" dirty="0" smtClean="0"/>
              <a:t>로 부하 집중 예상 지점 스트레스 테스트</a:t>
            </a:r>
            <a:endParaRPr lang="en-US" altLang="ko-KR" sz="1000" dirty="0" smtClean="0"/>
          </a:p>
          <a:p>
            <a:pPr marL="108000" indent="-10800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전체 기능 체크리스트 및 테스트 시나리오 필요</a:t>
            </a:r>
            <a:endParaRPr lang="en-US" altLang="ko-KR" sz="1000" dirty="0" smtClean="0"/>
          </a:p>
          <a:p>
            <a:pPr marL="108000" indent="-10800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ko-KR" altLang="en-US" sz="1000" b="1" u="sng" dirty="0" smtClean="0">
                <a:solidFill>
                  <a:schemeClr val="accent6">
                    <a:lumMod val="50000"/>
                  </a:schemeClr>
                </a:solidFill>
              </a:rPr>
              <a:t>프로세스 별 시나리오로 단위 테스트</a:t>
            </a:r>
            <a:r>
              <a:rPr lang="ko-KR" altLang="en-US" sz="1000" dirty="0" smtClean="0"/>
              <a:t> 가능하도록 구성</a:t>
            </a:r>
            <a:endParaRPr lang="en-US" altLang="ko-KR" sz="1000" dirty="0" smtClean="0"/>
          </a:p>
          <a:p>
            <a:pPr marL="108000" indent="-10800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ko-KR" altLang="en-US" sz="1000" b="1" u="sng" dirty="0" smtClean="0">
                <a:solidFill>
                  <a:schemeClr val="accent6">
                    <a:lumMod val="50000"/>
                  </a:schemeClr>
                </a:solidFill>
              </a:rPr>
              <a:t>단위 테스트 완료의 지표가 될 수 있는 기능 체크 리스트</a:t>
            </a:r>
            <a:r>
              <a:rPr lang="ko-KR" altLang="en-US" sz="1000" dirty="0" smtClean="0"/>
              <a:t> 구성</a:t>
            </a:r>
            <a:endParaRPr lang="ko-KR" altLang="en-US" sz="1000" dirty="0"/>
          </a:p>
        </p:txBody>
      </p:sp>
      <p:sp>
        <p:nvSpPr>
          <p:cNvPr id="217" name="모서리가 둥근 직사각형 216"/>
          <p:cNvSpPr/>
          <p:nvPr/>
        </p:nvSpPr>
        <p:spPr>
          <a:xfrm>
            <a:off x="4437911" y="4985426"/>
            <a:ext cx="654889" cy="336905"/>
          </a:xfrm>
          <a:prstGeom prst="roundRect">
            <a:avLst>
              <a:gd name="adj" fmla="val 457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Zabbix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8" name="모서리가 둥근 직사각형 217"/>
          <p:cNvSpPr/>
          <p:nvPr/>
        </p:nvSpPr>
        <p:spPr>
          <a:xfrm>
            <a:off x="5197614" y="4985426"/>
            <a:ext cx="1363853" cy="336905"/>
          </a:xfrm>
          <a:prstGeom prst="roundRect">
            <a:avLst>
              <a:gd name="adj" fmla="val 457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trike="sngStrike" dirty="0" smtClean="0">
                <a:solidFill>
                  <a:srgbClr val="FF0000"/>
                </a:solidFill>
              </a:rPr>
              <a:t>모니터링 솔루션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219" name="모서리가 둥근 직사각형 218"/>
          <p:cNvSpPr/>
          <p:nvPr/>
        </p:nvSpPr>
        <p:spPr>
          <a:xfrm>
            <a:off x="2400238" y="5981466"/>
            <a:ext cx="503506" cy="336905"/>
          </a:xfrm>
          <a:prstGeom prst="roundRect">
            <a:avLst>
              <a:gd name="adj" fmla="val 457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trike="sngStrike" dirty="0">
                <a:solidFill>
                  <a:srgbClr val="FF0000"/>
                </a:solidFill>
              </a:rPr>
              <a:t>Jira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220" name="모서리가 둥근 직사각형 219"/>
          <p:cNvSpPr/>
          <p:nvPr/>
        </p:nvSpPr>
        <p:spPr>
          <a:xfrm>
            <a:off x="3044936" y="5981466"/>
            <a:ext cx="866461" cy="336905"/>
          </a:xfrm>
          <a:prstGeom prst="roundRect">
            <a:avLst>
              <a:gd name="adj" fmla="val 457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trike="sngStrike" dirty="0" err="1">
                <a:solidFill>
                  <a:srgbClr val="FF0000"/>
                </a:solidFill>
              </a:rPr>
              <a:t>Bitbucket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cxnSp>
        <p:nvCxnSpPr>
          <p:cNvPr id="221" name="직선 연결선 220"/>
          <p:cNvCxnSpPr/>
          <p:nvPr/>
        </p:nvCxnSpPr>
        <p:spPr>
          <a:xfrm>
            <a:off x="403520" y="5767486"/>
            <a:ext cx="11215264" cy="0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/>
          <p:cNvSpPr txBox="1"/>
          <p:nvPr/>
        </p:nvSpPr>
        <p:spPr>
          <a:xfrm>
            <a:off x="250754" y="5863291"/>
            <a:ext cx="2074879" cy="384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유지보수 환경</a:t>
            </a:r>
            <a:endParaRPr lang="ko-KR" altLang="en-US" dirty="0"/>
          </a:p>
        </p:txBody>
      </p:sp>
      <p:sp>
        <p:nvSpPr>
          <p:cNvPr id="223" name="TextBox 222"/>
          <p:cNvSpPr txBox="1"/>
          <p:nvPr/>
        </p:nvSpPr>
        <p:spPr>
          <a:xfrm>
            <a:off x="6818227" y="5806391"/>
            <a:ext cx="4906778" cy="8000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marL="108000" indent="-10800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ko-KR" altLang="en-US" sz="1000" dirty="0" err="1" smtClean="0"/>
              <a:t>구글시트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메신저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메일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구두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전화 등 </a:t>
            </a:r>
            <a:r>
              <a:rPr lang="ko-KR" altLang="en-US" sz="1000" b="1" u="sng" dirty="0" smtClean="0">
                <a:solidFill>
                  <a:schemeClr val="accent6">
                    <a:lumMod val="50000"/>
                  </a:schemeClr>
                </a:solidFill>
              </a:rPr>
              <a:t>일관성 없는 유지보수 체계 개편</a:t>
            </a:r>
            <a:endParaRPr lang="en-US" altLang="ko-KR" sz="1000" b="1" u="sng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108000" indent="-10800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en-US" altLang="ko-KR" sz="1000" b="1" u="sng" dirty="0" smtClean="0">
                <a:solidFill>
                  <a:schemeClr val="accent6">
                    <a:lumMod val="50000"/>
                  </a:schemeClr>
                </a:solidFill>
              </a:rPr>
              <a:t>Jira</a:t>
            </a:r>
            <a:r>
              <a:rPr lang="ko-KR" altLang="en-US" sz="1000" b="1" u="sng" dirty="0" smtClean="0">
                <a:solidFill>
                  <a:schemeClr val="accent6">
                    <a:lumMod val="50000"/>
                  </a:schemeClr>
                </a:solidFill>
              </a:rPr>
              <a:t>요구사항 확인 </a:t>
            </a:r>
            <a:r>
              <a:rPr lang="en-US" altLang="ko-KR" sz="1000" b="1" u="sng" dirty="0" smtClean="0">
                <a:solidFill>
                  <a:schemeClr val="accent6">
                    <a:lumMod val="50000"/>
                  </a:schemeClr>
                </a:solidFill>
              </a:rPr>
              <a:t>-&gt;</a:t>
            </a:r>
            <a:r>
              <a:rPr lang="ko-KR" altLang="en-US" sz="1000" b="1" u="sng" dirty="0" smtClean="0">
                <a:solidFill>
                  <a:schemeClr val="accent6">
                    <a:lumMod val="50000"/>
                  </a:schemeClr>
                </a:solidFill>
              </a:rPr>
              <a:t> 개발 진행 </a:t>
            </a:r>
            <a:r>
              <a:rPr lang="en-US" altLang="ko-KR" sz="1000" b="1" u="sng" dirty="0" smtClean="0">
                <a:solidFill>
                  <a:schemeClr val="accent6">
                    <a:lumMod val="50000"/>
                  </a:schemeClr>
                </a:solidFill>
              </a:rPr>
              <a:t>-&gt; </a:t>
            </a:r>
            <a:r>
              <a:rPr lang="ko-KR" altLang="en-US" sz="1000" b="1" u="sng" dirty="0" smtClean="0">
                <a:solidFill>
                  <a:schemeClr val="accent6">
                    <a:lumMod val="50000"/>
                  </a:schemeClr>
                </a:solidFill>
              </a:rPr>
              <a:t>개발 완료 시 </a:t>
            </a:r>
            <a:r>
              <a:rPr lang="en-US" altLang="ko-KR" sz="1000" b="1" u="sng" dirty="0" err="1" smtClean="0">
                <a:solidFill>
                  <a:schemeClr val="accent6">
                    <a:lumMod val="50000"/>
                  </a:schemeClr>
                </a:solidFill>
              </a:rPr>
              <a:t>jira</a:t>
            </a:r>
            <a:r>
              <a:rPr lang="en-US" altLang="ko-KR" sz="1000" b="1" u="sng" dirty="0" smtClean="0">
                <a:solidFill>
                  <a:schemeClr val="accent6">
                    <a:lumMod val="50000"/>
                  </a:schemeClr>
                </a:solidFill>
              </a:rPr>
              <a:t> SEQ </a:t>
            </a:r>
            <a:r>
              <a:rPr lang="ko-KR" altLang="en-US" sz="1000" b="1" u="sng" dirty="0" smtClean="0">
                <a:solidFill>
                  <a:schemeClr val="accent6">
                    <a:lumMod val="50000"/>
                  </a:schemeClr>
                </a:solidFill>
              </a:rPr>
              <a:t>입력 및 내용 입력</a:t>
            </a:r>
            <a:endParaRPr lang="en-US" altLang="ko-KR" sz="1000" b="1" u="sng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108000" indent="-10800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모든 </a:t>
            </a:r>
            <a:r>
              <a:rPr lang="ko-KR" altLang="en-US" sz="1000" b="1" u="sng" dirty="0" err="1" smtClean="0">
                <a:solidFill>
                  <a:schemeClr val="accent6">
                    <a:lumMod val="50000"/>
                  </a:schemeClr>
                </a:solidFill>
              </a:rPr>
              <a:t>히스토리는</a:t>
            </a:r>
            <a:r>
              <a:rPr lang="ko-KR" altLang="en-US" sz="1000" b="1" u="sng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ko-KR" altLang="en-US" sz="1000" b="1" u="sng" dirty="0" err="1" smtClean="0">
                <a:solidFill>
                  <a:schemeClr val="accent6">
                    <a:lumMod val="50000"/>
                  </a:schemeClr>
                </a:solidFill>
              </a:rPr>
              <a:t>비트버킷</a:t>
            </a:r>
            <a:r>
              <a:rPr lang="ko-KR" altLang="en-US" sz="1000" dirty="0" err="1" smtClean="0"/>
              <a:t>을</a:t>
            </a:r>
            <a:r>
              <a:rPr lang="ko-KR" altLang="en-US" sz="1000" dirty="0" smtClean="0"/>
              <a:t> 통해 관리</a:t>
            </a:r>
            <a:endParaRPr lang="en-US" altLang="ko-KR" sz="1000" dirty="0" smtClean="0"/>
          </a:p>
          <a:p>
            <a:pPr marL="108000" indent="-10800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ko-KR" altLang="en-US" sz="1000" dirty="0" err="1" smtClean="0"/>
              <a:t>티몬</a:t>
            </a:r>
            <a:r>
              <a:rPr lang="ko-KR" altLang="en-US" sz="1000" dirty="0" smtClean="0"/>
              <a:t> 표준화 개발 팀 유지보수 환경 벤치마킹</a:t>
            </a:r>
            <a:endParaRPr lang="en-US" altLang="ko-KR" sz="1000" dirty="0" smtClean="0"/>
          </a:p>
        </p:txBody>
      </p:sp>
      <p:sp>
        <p:nvSpPr>
          <p:cNvPr id="224" name="모서리가 둥근 직사각형 223"/>
          <p:cNvSpPr/>
          <p:nvPr/>
        </p:nvSpPr>
        <p:spPr>
          <a:xfrm>
            <a:off x="2400238" y="4995367"/>
            <a:ext cx="1058139" cy="336905"/>
          </a:xfrm>
          <a:prstGeom prst="roundRect">
            <a:avLst>
              <a:gd name="adj" fmla="val 457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Cloud watch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3563191" y="4995366"/>
            <a:ext cx="769906" cy="336905"/>
          </a:xfrm>
          <a:prstGeom prst="roundRect">
            <a:avLst>
              <a:gd name="adj" fmla="val 457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RDS log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6" name="모서리가 둥근 직사각형 225"/>
          <p:cNvSpPr/>
          <p:nvPr/>
        </p:nvSpPr>
        <p:spPr>
          <a:xfrm>
            <a:off x="4052588" y="5988329"/>
            <a:ext cx="2497216" cy="336905"/>
          </a:xfrm>
          <a:prstGeom prst="roundRect">
            <a:avLst>
              <a:gd name="adj" fmla="val 457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trike="sngStrike" dirty="0" smtClean="0">
                <a:solidFill>
                  <a:srgbClr val="FF0000"/>
                </a:solidFill>
              </a:rPr>
              <a:t>산출물 </a:t>
            </a:r>
            <a:r>
              <a:rPr lang="en-US" altLang="ko-KR" sz="1200" strike="sngStrike" dirty="0" smtClean="0">
                <a:solidFill>
                  <a:srgbClr val="FF0000"/>
                </a:solidFill>
              </a:rPr>
              <a:t>(</a:t>
            </a:r>
            <a:r>
              <a:rPr lang="ko-KR" altLang="en-US" sz="1200" strike="sngStrike" dirty="0" smtClean="0">
                <a:solidFill>
                  <a:srgbClr val="FF0000"/>
                </a:solidFill>
              </a:rPr>
              <a:t>주요 프로세스</a:t>
            </a:r>
            <a:r>
              <a:rPr lang="en-US" altLang="ko-KR" sz="1200" strike="sngStrike" dirty="0" smtClean="0">
                <a:solidFill>
                  <a:srgbClr val="FF0000"/>
                </a:solidFill>
              </a:rPr>
              <a:t>/</a:t>
            </a:r>
            <a:r>
              <a:rPr lang="ko-KR" altLang="en-US" sz="1200" strike="sngStrike" dirty="0" smtClean="0">
                <a:solidFill>
                  <a:srgbClr val="FF0000"/>
                </a:solidFill>
              </a:rPr>
              <a:t>정책 정리</a:t>
            </a:r>
            <a:r>
              <a:rPr lang="en-US" altLang="ko-KR" sz="1200" strike="sngStrike" dirty="0" smtClean="0">
                <a:solidFill>
                  <a:srgbClr val="FF0000"/>
                </a:solidFill>
              </a:rPr>
              <a:t>)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227" name="모서리가 둥근 직사각형 226"/>
          <p:cNvSpPr/>
          <p:nvPr/>
        </p:nvSpPr>
        <p:spPr>
          <a:xfrm>
            <a:off x="5930512" y="2152457"/>
            <a:ext cx="637588" cy="336905"/>
          </a:xfrm>
          <a:prstGeom prst="roundRect">
            <a:avLst>
              <a:gd name="adj" fmla="val 457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Gradle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8" name="모서리가 둥근 직사각형 227"/>
          <p:cNvSpPr/>
          <p:nvPr/>
        </p:nvSpPr>
        <p:spPr>
          <a:xfrm>
            <a:off x="2400238" y="5361864"/>
            <a:ext cx="1074911" cy="336905"/>
          </a:xfrm>
          <a:prstGeom prst="roundRect">
            <a:avLst>
              <a:gd name="adj" fmla="val 457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Open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Zipkin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9" name="모서리가 둥근 직사각형 228"/>
          <p:cNvSpPr/>
          <p:nvPr/>
        </p:nvSpPr>
        <p:spPr>
          <a:xfrm>
            <a:off x="3563191" y="5367021"/>
            <a:ext cx="2300343" cy="336905"/>
          </a:xfrm>
          <a:prstGeom prst="roundRect">
            <a:avLst>
              <a:gd name="adj" fmla="val 457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Spring cloud </a:t>
            </a:r>
            <a:r>
              <a:rPr lang="en-US" altLang="ko-KR" sz="1200" dirty="0">
                <a:solidFill>
                  <a:schemeClr val="tx1"/>
                </a:solidFill>
              </a:rPr>
              <a:t>d</a:t>
            </a:r>
            <a:r>
              <a:rPr lang="en-US" altLang="ko-KR" sz="1200" dirty="0" smtClean="0">
                <a:solidFill>
                  <a:schemeClr val="tx1"/>
                </a:solidFill>
              </a:rPr>
              <a:t>efault admin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9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1-2. </a:t>
            </a:r>
            <a:r>
              <a:rPr lang="ko-KR" altLang="en-US" dirty="0"/>
              <a:t>적용기술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검증된 </a:t>
            </a:r>
            <a:r>
              <a:rPr lang="en-US" altLang="ko-KR" dirty="0" smtClean="0"/>
              <a:t>open source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grpSp>
        <p:nvGrpSpPr>
          <p:cNvPr id="32" name="그룹 31"/>
          <p:cNvGrpSpPr/>
          <p:nvPr/>
        </p:nvGrpSpPr>
        <p:grpSpPr>
          <a:xfrm>
            <a:off x="529814" y="727342"/>
            <a:ext cx="10904305" cy="4387195"/>
            <a:chOff x="529814" y="727342"/>
            <a:chExt cx="10904305" cy="4387195"/>
          </a:xfrm>
        </p:grpSpPr>
        <p:cxnSp>
          <p:nvCxnSpPr>
            <p:cNvPr id="47" name="직선 연결선 46"/>
            <p:cNvCxnSpPr/>
            <p:nvPr/>
          </p:nvCxnSpPr>
          <p:spPr>
            <a:xfrm>
              <a:off x="529814" y="1132278"/>
              <a:ext cx="10800000" cy="0"/>
            </a:xfrm>
            <a:prstGeom prst="line">
              <a:avLst/>
            </a:prstGeom>
            <a:ln w="1270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589279" y="727342"/>
              <a:ext cx="4488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1">
                      <a:lumMod val="50000"/>
                    </a:schemeClr>
                  </a:solidFill>
                </a:rPr>
                <a:t>1. </a:t>
              </a:r>
              <a:r>
                <a:rPr lang="en-US" altLang="ko-KR" dirty="0">
                  <a:solidFill>
                    <a:schemeClr val="accent1">
                      <a:lumMod val="50000"/>
                    </a:schemeClr>
                  </a:solidFill>
                </a:rPr>
                <a:t>Netflix </a:t>
              </a:r>
              <a:r>
                <a:rPr lang="en-US" altLang="ko-KR" dirty="0" smtClean="0">
                  <a:solidFill>
                    <a:schemeClr val="accent1">
                      <a:lumMod val="50000"/>
                    </a:schemeClr>
                  </a:solidFill>
                </a:rPr>
                <a:t>Eureka – MSA Open source</a:t>
              </a:r>
              <a:endParaRPr lang="ko-KR" alt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93084" y="1144219"/>
              <a:ext cx="10641035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08000" indent="-108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200" dirty="0" smtClean="0"/>
                <a:t>Netflix</a:t>
              </a:r>
              <a:r>
                <a:rPr lang="ko-KR" altLang="en-US" sz="1200" dirty="0" smtClean="0"/>
                <a:t>가 </a:t>
              </a:r>
              <a:r>
                <a:rPr lang="en-US" altLang="ko-KR" sz="1200" dirty="0" smtClean="0"/>
                <a:t>MSA </a:t>
              </a:r>
              <a:r>
                <a:rPr lang="ko-KR" altLang="en-US" sz="1200" dirty="0"/>
                <a:t>전환을 위한 기술들을 도입하여 </a:t>
              </a:r>
              <a:r>
                <a:rPr lang="en-US" altLang="ko-KR" sz="1200" dirty="0"/>
                <a:t>7</a:t>
              </a:r>
              <a:r>
                <a:rPr lang="ko-KR" altLang="en-US" sz="1200" dirty="0"/>
                <a:t>년에 걸쳐 </a:t>
              </a:r>
              <a:r>
                <a:rPr lang="ko-KR" altLang="en-US" sz="1200" dirty="0" err="1"/>
                <a:t>클라우드</a:t>
              </a:r>
              <a:r>
                <a:rPr lang="ko-KR" altLang="en-US" sz="1200" dirty="0"/>
                <a:t> 환경으로 </a:t>
              </a:r>
              <a:r>
                <a:rPr lang="ko-KR" altLang="en-US" sz="1200" dirty="0" smtClean="0"/>
                <a:t>이전한 기술을 </a:t>
              </a:r>
              <a:r>
                <a:rPr lang="en-US" altLang="ko-KR" sz="1200" dirty="0" smtClean="0"/>
                <a:t>Open Source</a:t>
              </a:r>
              <a:r>
                <a:rPr lang="ko-KR" altLang="en-US" sz="1200" dirty="0" smtClean="0"/>
                <a:t>로 공개</a:t>
              </a:r>
              <a:endParaRPr lang="en-US" altLang="ko-KR" sz="1200" dirty="0" smtClean="0"/>
            </a:p>
            <a:p>
              <a:pPr marL="108000" indent="-108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 smtClean="0"/>
                <a:t>도입 회사 </a:t>
              </a:r>
              <a:r>
                <a:rPr lang="en-US" altLang="ko-KR" sz="1200" dirty="0" smtClean="0"/>
                <a:t>– Netflix, 11</a:t>
              </a:r>
              <a:r>
                <a:rPr lang="ko-KR" altLang="en-US" sz="1200" dirty="0" smtClean="0"/>
                <a:t>번가</a:t>
              </a:r>
              <a:r>
                <a:rPr lang="en-US" altLang="ko-KR" sz="1200" dirty="0" smtClean="0"/>
                <a:t>, </a:t>
              </a:r>
              <a:r>
                <a:rPr lang="ko-KR" altLang="en-US" sz="1200" dirty="0" smtClean="0"/>
                <a:t>배달의 민족</a:t>
              </a:r>
              <a:r>
                <a:rPr lang="en-US" altLang="ko-KR" sz="1200" dirty="0" smtClean="0"/>
                <a:t>, </a:t>
              </a:r>
              <a:r>
                <a:rPr lang="ko-KR" altLang="en-US" sz="1200" dirty="0" smtClean="0"/>
                <a:t>카카오</a:t>
              </a:r>
              <a:r>
                <a:rPr lang="en-US" altLang="ko-KR" sz="1200" dirty="0" smtClean="0"/>
                <a:t>, </a:t>
              </a:r>
              <a:r>
                <a:rPr lang="ko-KR" altLang="en-US" sz="1200" dirty="0" smtClean="0"/>
                <a:t>네이버 등등</a:t>
              </a:r>
              <a:endParaRPr lang="en-US" altLang="ko-KR" sz="1200" dirty="0" smtClean="0"/>
            </a:p>
            <a:p>
              <a:pPr marL="108000" indent="-108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/>
                <a:t>참고 </a:t>
              </a:r>
              <a:r>
                <a:rPr lang="ko-KR" altLang="en-US" sz="1200" dirty="0" smtClean="0"/>
                <a:t>도서</a:t>
              </a:r>
              <a:endParaRPr lang="en-US" altLang="ko-KR" sz="1200" dirty="0"/>
            </a:p>
            <a:p>
              <a:pPr marL="360000" indent="-216000">
                <a:lnSpc>
                  <a:spcPct val="150000"/>
                </a:lnSpc>
                <a:buFont typeface="+mj-ea"/>
                <a:buAutoNum type="circleNumDbPlain"/>
              </a:pPr>
              <a:r>
                <a:rPr lang="en-US" altLang="ko-KR" sz="1200" dirty="0">
                  <a:hlinkClick r:id="rId2"/>
                </a:rPr>
                <a:t>https://</a:t>
              </a:r>
              <a:r>
                <a:rPr lang="en-US" altLang="ko-KR" sz="1200" dirty="0" smtClean="0">
                  <a:hlinkClick r:id="rId2"/>
                </a:rPr>
                <a:t>www.coupang.com/vp/products/169020105</a:t>
              </a:r>
              <a:r>
                <a:rPr lang="en-US" altLang="ko-KR" sz="1200" dirty="0" smtClean="0"/>
                <a:t>  </a:t>
              </a:r>
            </a:p>
            <a:p>
              <a:pPr marL="108000" indent="-108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 smtClean="0"/>
                <a:t>참고 자료</a:t>
              </a:r>
              <a:endParaRPr lang="en-US" altLang="ko-KR" sz="1200" dirty="0" smtClean="0"/>
            </a:p>
            <a:p>
              <a:pPr marL="360000" indent="-216000">
                <a:lnSpc>
                  <a:spcPct val="150000"/>
                </a:lnSpc>
                <a:buFont typeface="+mj-ea"/>
                <a:buAutoNum type="circleNumDbPlain"/>
              </a:pPr>
              <a:r>
                <a:rPr lang="en-US" altLang="ko-KR" sz="1200" dirty="0" smtClean="0">
                  <a:hlinkClick r:id="rId3"/>
                </a:rPr>
                <a:t>https</a:t>
              </a:r>
              <a:r>
                <a:rPr lang="en-US" altLang="ko-KR" sz="1200" dirty="0">
                  <a:hlinkClick r:id="rId3"/>
                </a:rPr>
                <a:t>://</a:t>
              </a:r>
              <a:r>
                <a:rPr lang="en-US" altLang="ko-KR" sz="1200" dirty="0" smtClean="0">
                  <a:hlinkClick r:id="rId3"/>
                </a:rPr>
                <a:t>www.samsungsds.com/kr/insights/msa_and_netflix.html</a:t>
              </a:r>
              <a:r>
                <a:rPr lang="en-US" altLang="ko-KR" sz="1200" dirty="0" smtClean="0"/>
                <a:t> </a:t>
              </a:r>
            </a:p>
            <a:p>
              <a:pPr marL="360000" indent="-216000">
                <a:lnSpc>
                  <a:spcPct val="150000"/>
                </a:lnSpc>
                <a:buFont typeface="+mj-lt"/>
                <a:buAutoNum type="circleNumDbPlain"/>
              </a:pPr>
              <a:r>
                <a:rPr lang="en-US" altLang="ko-KR" sz="1200" dirty="0">
                  <a:hlinkClick r:id="rId4"/>
                </a:rPr>
                <a:t>https://zdnet.co.kr/view/?no=20120907095449&amp;re=R_20121211113231 </a:t>
              </a:r>
              <a:endParaRPr lang="en-US" altLang="ko-KR" sz="1200" dirty="0" smtClean="0"/>
            </a:p>
            <a:p>
              <a:pPr marL="360000" indent="-216000">
                <a:lnSpc>
                  <a:spcPct val="150000"/>
                </a:lnSpc>
                <a:buFont typeface="+mj-lt"/>
                <a:buAutoNum type="circleNumDbPlain"/>
              </a:pPr>
              <a:r>
                <a:rPr lang="en-US" altLang="ko-KR" sz="1200" dirty="0">
                  <a:hlinkClick r:id="rId5"/>
                </a:rPr>
                <a:t>https://www.kdata.or.kr/info/info_04_view.html?field=&amp;keyword=&amp;</a:t>
              </a:r>
              <a:r>
                <a:rPr lang="en-US" altLang="ko-KR" sz="1200" dirty="0" smtClean="0">
                  <a:hlinkClick r:id="rId5"/>
                </a:rPr>
                <a:t>type=techreport&amp;page=1&amp;dbnum=195288&amp;mode=detail&amp;type=techreport</a:t>
              </a:r>
              <a:r>
                <a:rPr lang="en-US" altLang="ko-KR" sz="1200" dirty="0" smtClean="0"/>
                <a:t> </a:t>
              </a:r>
            </a:p>
            <a:p>
              <a:pPr marL="108000" indent="-108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200" dirty="0" smtClean="0"/>
                <a:t>MSA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클라우드</a:t>
              </a:r>
              <a:r>
                <a:rPr lang="ko-KR" altLang="en-US" sz="1200" dirty="0" smtClean="0"/>
                <a:t> 환경 구축 관련 강</a:t>
              </a:r>
              <a:r>
                <a:rPr lang="ko-KR" altLang="en-US" sz="1200" dirty="0"/>
                <a:t>좌</a:t>
              </a:r>
              <a:endParaRPr lang="en-US" altLang="ko-KR" sz="1200" dirty="0"/>
            </a:p>
            <a:p>
              <a:pPr marL="360000" indent="-216000">
                <a:lnSpc>
                  <a:spcPct val="150000"/>
                </a:lnSpc>
                <a:buFont typeface="+mj-lt"/>
                <a:buAutoNum type="circleNumDbPlain"/>
              </a:pPr>
              <a:r>
                <a:rPr lang="en-US" altLang="ko-KR" sz="1200" dirty="0" smtClean="0">
                  <a:hlinkClick r:id="rId6"/>
                </a:rPr>
                <a:t>https</a:t>
              </a:r>
              <a:r>
                <a:rPr lang="en-US" altLang="ko-KR" sz="1200" dirty="0">
                  <a:hlinkClick r:id="rId6"/>
                </a:rPr>
                <a:t>://www.comworld.co.kr/news/articleView.html?idxno=49212 </a:t>
              </a:r>
              <a:r>
                <a:rPr lang="en-US" altLang="ko-KR" sz="1200" dirty="0"/>
                <a:t>(</a:t>
              </a:r>
              <a:r>
                <a:rPr lang="ko-KR" altLang="en-US" sz="1200" dirty="0"/>
                <a:t>구글에서 </a:t>
              </a:r>
              <a:r>
                <a:rPr lang="en-US" altLang="ko-KR" sz="1200" dirty="0"/>
                <a:t>“[</a:t>
              </a:r>
              <a:r>
                <a:rPr lang="ko-KR" altLang="en-US" sz="1200" dirty="0"/>
                <a:t>강좌</a:t>
              </a:r>
              <a:r>
                <a:rPr lang="en-US" altLang="ko-KR" sz="1200" dirty="0"/>
                <a:t>] </a:t>
              </a:r>
              <a:r>
                <a:rPr lang="ko-KR" altLang="en-US" sz="1200" dirty="0"/>
                <a:t>다운타임 없는 서비스 구현 패턴</a:t>
              </a:r>
              <a:r>
                <a:rPr lang="en-US" altLang="ko-KR" sz="1200" dirty="0"/>
                <a:t>”</a:t>
              </a:r>
              <a:r>
                <a:rPr lang="ko-KR" altLang="en-US" sz="1200" dirty="0"/>
                <a:t> </a:t>
              </a:r>
              <a:r>
                <a:rPr lang="ko-KR" altLang="en-US" sz="1200" dirty="0" smtClean="0"/>
                <a:t>검색</a:t>
              </a:r>
              <a:r>
                <a:rPr lang="en-US" altLang="ko-KR" sz="1200" dirty="0" smtClean="0"/>
                <a:t>)</a:t>
              </a:r>
              <a:endParaRPr lang="en-US" altLang="ko-KR" sz="1200" dirty="0" smtClean="0">
                <a:hlinkClick r:id="rId6"/>
              </a:endParaRPr>
            </a:p>
            <a:p>
              <a:pPr marL="108000" indent="-108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 smtClean="0"/>
                <a:t>추천 홈페이지</a:t>
              </a:r>
              <a:endParaRPr lang="en-US" altLang="ko-KR" sz="1200" dirty="0"/>
            </a:p>
            <a:p>
              <a:pPr marL="360000" indent="-216000">
                <a:lnSpc>
                  <a:spcPct val="150000"/>
                </a:lnSpc>
                <a:buFont typeface="+mj-lt"/>
                <a:buAutoNum type="circleNumDbPlain"/>
              </a:pPr>
              <a:r>
                <a:rPr lang="en-US" altLang="ko-KR" sz="1200" dirty="0">
                  <a:hlinkClick r:id="rId7"/>
                </a:rPr>
                <a:t>https://sabarada.tistory.com/category/%</a:t>
              </a:r>
              <a:r>
                <a:rPr lang="en-US" altLang="ko-KR" sz="1200" dirty="0" smtClean="0">
                  <a:hlinkClick r:id="rId7"/>
                </a:rPr>
                <a:t>ED%94%84%EB%A1%9C%EA%B7%B8%EB%9E%98%EB%B0%8D/Spring%20Cloud</a:t>
              </a:r>
              <a:endParaRPr lang="en-US" altLang="ko-KR" sz="1200" dirty="0" smtClean="0"/>
            </a:p>
            <a:p>
              <a:pPr marL="360000" indent="-216000">
                <a:lnSpc>
                  <a:spcPct val="150000"/>
                </a:lnSpc>
                <a:buFont typeface="+mj-lt"/>
                <a:buAutoNum type="circleNumDbPlain"/>
              </a:pPr>
              <a:r>
                <a:rPr lang="en-US" altLang="ko-KR" sz="1200" dirty="0">
                  <a:hlinkClick r:id="rId8"/>
                </a:rPr>
                <a:t>https://</a:t>
              </a:r>
              <a:r>
                <a:rPr lang="en-US" altLang="ko-KR" sz="1200" dirty="0" smtClean="0">
                  <a:hlinkClick r:id="rId8"/>
                </a:rPr>
                <a:t>bcho.tistory.com/1243</a:t>
              </a:r>
              <a:r>
                <a:rPr lang="en-US" altLang="ko-KR" sz="1200" dirty="0" smtClean="0"/>
                <a:t> </a:t>
              </a:r>
            </a:p>
            <a:p>
              <a:pPr marL="360000" indent="-216000">
                <a:lnSpc>
                  <a:spcPct val="150000"/>
                </a:lnSpc>
                <a:buFont typeface="+mj-lt"/>
                <a:buAutoNum type="circleNumDbPlain"/>
              </a:pPr>
              <a:r>
                <a:rPr lang="en-US" altLang="ko-KR" sz="1200" dirty="0">
                  <a:hlinkClick r:id="rId9"/>
                </a:rPr>
                <a:t>https://</a:t>
              </a:r>
              <a:r>
                <a:rPr lang="en-US" altLang="ko-KR" sz="1200" dirty="0" smtClean="0">
                  <a:hlinkClick r:id="rId9"/>
                </a:rPr>
                <a:t>github.com/sungsu9022/study-spring-microservice/issues/3</a:t>
              </a:r>
              <a:r>
                <a:rPr lang="en-US" altLang="ko-KR" sz="1200" dirty="0" smtClean="0"/>
                <a:t> </a:t>
              </a: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529813" y="5264452"/>
            <a:ext cx="10800000" cy="1063208"/>
            <a:chOff x="529814" y="2167727"/>
            <a:chExt cx="10800000" cy="1063208"/>
          </a:xfrm>
        </p:grpSpPr>
        <p:cxnSp>
          <p:nvCxnSpPr>
            <p:cNvPr id="52" name="직선 연결선 51"/>
            <p:cNvCxnSpPr/>
            <p:nvPr/>
          </p:nvCxnSpPr>
          <p:spPr>
            <a:xfrm>
              <a:off x="529814" y="2572663"/>
              <a:ext cx="10800000" cy="0"/>
            </a:xfrm>
            <a:prstGeom prst="line">
              <a:avLst/>
            </a:prstGeom>
            <a:ln w="1270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589279" y="2167727"/>
              <a:ext cx="4488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r>
                <a:rPr lang="en-US" altLang="ko-KR" dirty="0" smtClean="0">
                  <a:solidFill>
                    <a:schemeClr val="accent1">
                      <a:lumMod val="50000"/>
                    </a:schemeClr>
                  </a:solidFill>
                </a:rPr>
                <a:t>. </a:t>
              </a:r>
              <a:r>
                <a:rPr lang="en-US" altLang="ko-KR" dirty="0">
                  <a:solidFill>
                    <a:schemeClr val="accent1">
                      <a:lumMod val="50000"/>
                    </a:schemeClr>
                  </a:solidFill>
                </a:rPr>
                <a:t>OAuth2 </a:t>
              </a:r>
              <a:r>
                <a:rPr lang="ko-KR" altLang="en-US" dirty="0">
                  <a:solidFill>
                    <a:schemeClr val="accent1">
                      <a:lumMod val="50000"/>
                    </a:schemeClr>
                  </a:solidFill>
                </a:rPr>
                <a:t>토큰 인증 로그인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93084" y="2584604"/>
              <a:ext cx="102478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08000" indent="-108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 smtClean="0"/>
                <a:t>비밀번호를 </a:t>
              </a:r>
              <a:r>
                <a:rPr lang="ko-KR" altLang="en-US" sz="1200" dirty="0"/>
                <a:t>제공하지 않고 다른 웹사이트 상의 자신들의 정보에 대해 웹사이트나 애플리케이션의 접근 권한을 부여할 수 있는 공통적인 수단</a:t>
              </a:r>
              <a:endParaRPr lang="en-US" altLang="ko-KR" sz="1200" dirty="0" smtClean="0"/>
            </a:p>
            <a:p>
              <a:pPr marL="108000" indent="-108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 smtClean="0"/>
                <a:t>도입 회사 </a:t>
              </a:r>
              <a:r>
                <a:rPr lang="en-US" altLang="ko-KR" sz="1200" dirty="0" smtClean="0"/>
                <a:t>- </a:t>
              </a:r>
              <a:r>
                <a:rPr lang="ko-KR" altLang="en-US" sz="1200" dirty="0"/>
                <a:t>아마존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구글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페이스북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마이크로소프트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트위터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카카오</a:t>
              </a:r>
              <a:r>
                <a:rPr lang="en-US" altLang="ko-KR" sz="1200" dirty="0"/>
                <a:t>, </a:t>
              </a:r>
              <a:r>
                <a:rPr lang="ko-KR" altLang="en-US" sz="1200" dirty="0" smtClean="0"/>
                <a:t>네이버 등등</a:t>
              </a:r>
              <a:endParaRPr lang="en-US" altLang="ko-KR" sz="12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75698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1-3. </a:t>
            </a:r>
            <a:r>
              <a:rPr lang="ko-KR" altLang="en-US" dirty="0" smtClean="0"/>
              <a:t>적용기술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Msa</a:t>
            </a:r>
            <a:r>
              <a:rPr lang="en-US" altLang="ko-KR" dirty="0" smtClean="0"/>
              <a:t>(Netflix eureka) </a:t>
            </a:r>
            <a:r>
              <a:rPr lang="ko-KR" altLang="en-US" dirty="0" smtClean="0"/>
              <a:t>주요</a:t>
            </a:r>
            <a:r>
              <a:rPr lang="en-US" altLang="ko-KR" dirty="0"/>
              <a:t> </a:t>
            </a:r>
            <a:r>
              <a:rPr lang="ko-KR" altLang="en-US" dirty="0" smtClean="0"/>
              <a:t>기술 설명</a:t>
            </a:r>
            <a:endParaRPr lang="ko-KR" altLang="en-US" dirty="0"/>
          </a:p>
        </p:txBody>
      </p:sp>
      <p:grpSp>
        <p:nvGrpSpPr>
          <p:cNvPr id="32" name="그룹 31"/>
          <p:cNvGrpSpPr/>
          <p:nvPr/>
        </p:nvGrpSpPr>
        <p:grpSpPr>
          <a:xfrm>
            <a:off x="529814" y="727342"/>
            <a:ext cx="10800000" cy="1340207"/>
            <a:chOff x="529814" y="727342"/>
            <a:chExt cx="10800000" cy="1340207"/>
          </a:xfrm>
        </p:grpSpPr>
        <p:cxnSp>
          <p:nvCxnSpPr>
            <p:cNvPr id="47" name="직선 연결선 46"/>
            <p:cNvCxnSpPr/>
            <p:nvPr/>
          </p:nvCxnSpPr>
          <p:spPr>
            <a:xfrm>
              <a:off x="529814" y="1132278"/>
              <a:ext cx="10800000" cy="0"/>
            </a:xfrm>
            <a:prstGeom prst="line">
              <a:avLst/>
            </a:prstGeom>
            <a:ln w="1270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589279" y="727342"/>
              <a:ext cx="4488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1">
                      <a:lumMod val="50000"/>
                    </a:schemeClr>
                  </a:solidFill>
                </a:rPr>
                <a:t>1. Eureka – </a:t>
              </a:r>
              <a:r>
                <a:rPr lang="ko-KR" altLang="en-US" dirty="0" smtClean="0">
                  <a:solidFill>
                    <a:schemeClr val="accent1">
                      <a:lumMod val="50000"/>
                    </a:schemeClr>
                  </a:solidFill>
                </a:rPr>
                <a:t>인스턴스 관리 서버</a:t>
              </a:r>
              <a:endParaRPr lang="ko-KR" alt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93085" y="1144219"/>
              <a:ext cx="464467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08000" indent="-108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 smtClean="0"/>
                <a:t>마이크로 서비스 인스턴스가 등록되는 서버</a:t>
              </a:r>
              <a:endParaRPr lang="en-US" altLang="ko-KR" sz="1200" dirty="0" smtClean="0"/>
            </a:p>
            <a:p>
              <a:pPr marL="108000" indent="-108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 smtClean="0"/>
                <a:t>각각의 서비스 모니터링 및 </a:t>
              </a:r>
              <a:r>
                <a:rPr lang="en-US" altLang="ko-KR" sz="1200" dirty="0" err="1" smtClean="0"/>
                <a:t>actuater</a:t>
              </a:r>
              <a:r>
                <a:rPr lang="ko-KR" altLang="en-US" sz="1200" dirty="0" smtClean="0"/>
                <a:t> </a:t>
              </a:r>
              <a:r>
                <a:rPr lang="en-US" altLang="ko-KR" sz="1200" dirty="0" err="1" smtClean="0"/>
                <a:t>url</a:t>
              </a:r>
              <a:r>
                <a:rPr lang="en-US" altLang="ko-KR" sz="1200" dirty="0" smtClean="0"/>
                <a:t> </a:t>
              </a:r>
              <a:r>
                <a:rPr lang="ko-KR" altLang="en-US" sz="1200" dirty="0" smtClean="0"/>
                <a:t>확인</a:t>
              </a:r>
              <a:endParaRPr lang="en-US" altLang="ko-KR" sz="1200" dirty="0" smtClean="0"/>
            </a:p>
            <a:p>
              <a:pPr marL="108000" indent="-108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 smtClean="0"/>
                <a:t>비정상적인 인스턴스 감지</a:t>
              </a:r>
              <a:r>
                <a:rPr lang="en-US" altLang="ko-KR" sz="1200" dirty="0" smtClean="0"/>
                <a:t>, </a:t>
              </a:r>
              <a:r>
                <a:rPr lang="ko-KR" altLang="en-US" sz="1200" dirty="0" smtClean="0"/>
                <a:t>경고 </a:t>
              </a:r>
              <a:r>
                <a:rPr lang="en-US" altLang="ko-KR" sz="1200" dirty="0" smtClean="0"/>
                <a:t>(</a:t>
              </a:r>
              <a:r>
                <a:rPr lang="ko-KR" altLang="en-US" sz="1200" dirty="0" smtClean="0"/>
                <a:t>옵션으로 레벨 조절</a:t>
              </a:r>
              <a:r>
                <a:rPr lang="en-US" altLang="ko-KR" sz="1200" dirty="0" smtClean="0"/>
                <a:t>)</a:t>
              </a:r>
              <a:r>
                <a:rPr lang="ko-KR" altLang="en-US" sz="1200" dirty="0" smtClean="0"/>
                <a:t> </a:t>
              </a:r>
              <a:endParaRPr lang="ko-KR" altLang="en-US" sz="1200" dirty="0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529814" y="2136111"/>
            <a:ext cx="10800000" cy="750494"/>
            <a:chOff x="529814" y="2167727"/>
            <a:chExt cx="10800000" cy="750494"/>
          </a:xfrm>
        </p:grpSpPr>
        <p:cxnSp>
          <p:nvCxnSpPr>
            <p:cNvPr id="52" name="직선 연결선 51"/>
            <p:cNvCxnSpPr/>
            <p:nvPr/>
          </p:nvCxnSpPr>
          <p:spPr>
            <a:xfrm>
              <a:off x="529814" y="2572663"/>
              <a:ext cx="10800000" cy="0"/>
            </a:xfrm>
            <a:prstGeom prst="line">
              <a:avLst/>
            </a:prstGeom>
            <a:ln w="1270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589279" y="2167727"/>
              <a:ext cx="4488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r>
                <a:rPr lang="en-US" altLang="ko-KR" dirty="0" smtClean="0">
                  <a:solidFill>
                    <a:schemeClr val="accent1">
                      <a:lumMod val="50000"/>
                    </a:schemeClr>
                  </a:solidFill>
                </a:rPr>
                <a:t>. </a:t>
              </a:r>
              <a:r>
                <a:rPr lang="en-US" altLang="ko-KR" dirty="0" err="1" smtClean="0">
                  <a:solidFill>
                    <a:schemeClr val="accent1">
                      <a:lumMod val="50000"/>
                    </a:schemeClr>
                  </a:solidFill>
                </a:rPr>
                <a:t>Zuul</a:t>
              </a:r>
              <a:r>
                <a:rPr lang="en-US" altLang="ko-KR" dirty="0" smtClean="0">
                  <a:solidFill>
                    <a:schemeClr val="accent1">
                      <a:lumMod val="50000"/>
                    </a:schemeClr>
                  </a:solidFill>
                </a:rPr>
                <a:t> – </a:t>
              </a:r>
              <a:r>
                <a:rPr lang="ko-KR" altLang="en-US" dirty="0" smtClean="0">
                  <a:solidFill>
                    <a:schemeClr val="accent1">
                      <a:lumMod val="50000"/>
                    </a:schemeClr>
                  </a:solidFill>
                </a:rPr>
                <a:t>게이트웨이 서버</a:t>
              </a:r>
              <a:endParaRPr lang="ko-KR" alt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93084" y="2584604"/>
              <a:ext cx="6813946" cy="333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08000" indent="-108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 smtClean="0"/>
                <a:t>개별 포트로 구동되고 있는 서비스를 하나의 포트로 접근 가능하도록 하는 게이트웨이 서버 </a:t>
              </a:r>
              <a:endParaRPr lang="en-US" altLang="ko-KR" sz="1200" dirty="0" smtClean="0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529814" y="2955167"/>
            <a:ext cx="10800000" cy="1063208"/>
            <a:chOff x="529814" y="3018399"/>
            <a:chExt cx="10800000" cy="1063208"/>
          </a:xfrm>
        </p:grpSpPr>
        <p:cxnSp>
          <p:nvCxnSpPr>
            <p:cNvPr id="57" name="직선 연결선 56"/>
            <p:cNvCxnSpPr/>
            <p:nvPr/>
          </p:nvCxnSpPr>
          <p:spPr>
            <a:xfrm>
              <a:off x="529814" y="3423335"/>
              <a:ext cx="10800000" cy="0"/>
            </a:xfrm>
            <a:prstGeom prst="line">
              <a:avLst/>
            </a:prstGeom>
            <a:ln w="1270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589279" y="3018399"/>
              <a:ext cx="4488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1">
                      <a:lumMod val="50000"/>
                    </a:schemeClr>
                  </a:solidFill>
                </a:rPr>
                <a:t>3. Ribbon – </a:t>
              </a:r>
              <a:r>
                <a:rPr lang="ko-KR" altLang="en-US" dirty="0" err="1" smtClean="0">
                  <a:solidFill>
                    <a:schemeClr val="accent1">
                      <a:lumMod val="50000"/>
                    </a:schemeClr>
                  </a:solidFill>
                </a:rPr>
                <a:t>로드밸런싱</a:t>
              </a:r>
              <a:r>
                <a:rPr lang="ko-KR" altLang="en-US" dirty="0" smtClean="0">
                  <a:solidFill>
                    <a:schemeClr val="accent1">
                      <a:lumMod val="50000"/>
                    </a:schemeClr>
                  </a:solidFill>
                </a:rPr>
                <a:t> 기술</a:t>
              </a:r>
              <a:endParaRPr lang="ko-KR" alt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93084" y="3435276"/>
              <a:ext cx="68139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08000" indent="-108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200" dirty="0" err="1" smtClean="0"/>
                <a:t>Zuul</a:t>
              </a:r>
              <a:r>
                <a:rPr lang="en-US" altLang="ko-KR" sz="1200" dirty="0" smtClean="0"/>
                <a:t> </a:t>
              </a:r>
              <a:r>
                <a:rPr lang="ko-KR" altLang="en-US" sz="1200" dirty="0" smtClean="0"/>
                <a:t>서버에 구현</a:t>
              </a:r>
              <a:endParaRPr lang="en-US" altLang="ko-KR" sz="1200" dirty="0" smtClean="0"/>
            </a:p>
            <a:p>
              <a:pPr marL="108000" indent="-108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 smtClean="0"/>
                <a:t>서로 다른 포트로 구동되어 있는 동일한 서비스 간 </a:t>
              </a:r>
              <a:r>
                <a:rPr lang="ko-KR" altLang="en-US" sz="1200" dirty="0" err="1" smtClean="0"/>
                <a:t>로드밸런싱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(</a:t>
              </a:r>
              <a:r>
                <a:rPr lang="ko-KR" altLang="en-US" sz="1200" dirty="0" smtClean="0"/>
                <a:t>라운드로빈 알고리즘</a:t>
              </a:r>
              <a:r>
                <a:rPr lang="en-US" altLang="ko-KR" sz="1200" dirty="0" smtClean="0"/>
                <a:t>)</a:t>
              </a: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529814" y="4086937"/>
            <a:ext cx="10800000" cy="1340207"/>
            <a:chOff x="529814" y="4181785"/>
            <a:chExt cx="10800000" cy="1340207"/>
          </a:xfrm>
        </p:grpSpPr>
        <p:cxnSp>
          <p:nvCxnSpPr>
            <p:cNvPr id="64" name="직선 연결선 63"/>
            <p:cNvCxnSpPr/>
            <p:nvPr/>
          </p:nvCxnSpPr>
          <p:spPr>
            <a:xfrm>
              <a:off x="529814" y="4586721"/>
              <a:ext cx="10800000" cy="0"/>
            </a:xfrm>
            <a:prstGeom prst="line">
              <a:avLst/>
            </a:prstGeom>
            <a:ln w="1270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589278" y="4181785"/>
              <a:ext cx="49457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accent1">
                      <a:lumMod val="50000"/>
                    </a:schemeClr>
                  </a:solidFill>
                </a:rPr>
                <a:t>4</a:t>
              </a:r>
              <a:r>
                <a:rPr lang="en-US" altLang="ko-KR" dirty="0" smtClean="0">
                  <a:solidFill>
                    <a:schemeClr val="accent1">
                      <a:lumMod val="50000"/>
                    </a:schemeClr>
                  </a:solidFill>
                </a:rPr>
                <a:t>. </a:t>
              </a:r>
              <a:r>
                <a:rPr lang="en-US" altLang="ko-KR" dirty="0" err="1">
                  <a:solidFill>
                    <a:schemeClr val="accent1">
                      <a:lumMod val="50000"/>
                    </a:schemeClr>
                  </a:solidFill>
                </a:rPr>
                <a:t>Hystrix</a:t>
              </a:r>
              <a:r>
                <a:rPr lang="en-US" altLang="ko-KR" dirty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  <a:r>
                <a:rPr lang="en-US" altLang="ko-KR" dirty="0" smtClean="0">
                  <a:solidFill>
                    <a:schemeClr val="accent1">
                      <a:lumMod val="50000"/>
                    </a:schemeClr>
                  </a:solidFill>
                </a:rPr>
                <a:t>– </a:t>
              </a:r>
              <a:r>
                <a:rPr lang="ko-KR" altLang="en-US" dirty="0" smtClean="0">
                  <a:solidFill>
                    <a:schemeClr val="accent1">
                      <a:lumMod val="50000"/>
                    </a:schemeClr>
                  </a:solidFill>
                </a:rPr>
                <a:t>회로 차단 패턴 </a:t>
              </a:r>
              <a:r>
                <a:rPr lang="en-US" altLang="ko-KR" dirty="0" smtClean="0">
                  <a:solidFill>
                    <a:schemeClr val="accent1">
                      <a:lumMod val="50000"/>
                    </a:schemeClr>
                  </a:solidFill>
                </a:rPr>
                <a:t>(</a:t>
              </a:r>
              <a:r>
                <a:rPr lang="ko-KR" altLang="en-US" dirty="0" smtClean="0">
                  <a:solidFill>
                    <a:schemeClr val="accent1">
                      <a:lumMod val="50000"/>
                    </a:schemeClr>
                  </a:solidFill>
                </a:rPr>
                <a:t>서킷 </a:t>
              </a:r>
              <a:r>
                <a:rPr lang="ko-KR" altLang="en-US" dirty="0" err="1" smtClean="0">
                  <a:solidFill>
                    <a:schemeClr val="accent1">
                      <a:lumMod val="50000"/>
                    </a:schemeClr>
                  </a:solidFill>
                </a:rPr>
                <a:t>브레이커</a:t>
              </a:r>
              <a:r>
                <a:rPr lang="en-US" altLang="ko-KR" dirty="0" smtClean="0">
                  <a:solidFill>
                    <a:schemeClr val="accent1">
                      <a:lumMod val="50000"/>
                    </a:schemeClr>
                  </a:solidFill>
                </a:rPr>
                <a:t>)</a:t>
              </a:r>
              <a:endParaRPr lang="ko-KR" alt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93083" y="4598662"/>
              <a:ext cx="821473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08000" indent="-108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200" dirty="0" err="1" smtClean="0"/>
                <a:t>Zuul</a:t>
              </a:r>
              <a:r>
                <a:rPr lang="en-US" altLang="ko-KR" sz="1200" dirty="0" smtClean="0"/>
                <a:t> </a:t>
              </a:r>
              <a:r>
                <a:rPr lang="ko-KR" altLang="en-US" sz="1200" dirty="0" smtClean="0"/>
                <a:t>서버에 구현</a:t>
              </a:r>
              <a:endParaRPr lang="en-US" altLang="ko-KR" sz="1200" dirty="0" smtClean="0"/>
            </a:p>
            <a:p>
              <a:pPr marL="108000" indent="-108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 smtClean="0"/>
                <a:t>비정상적인 호출로 인해 인스턴스 이상이 감지될 경우 해당 호출에 대한 프로세스를 중지하고 </a:t>
              </a:r>
              <a:r>
                <a:rPr lang="en-US" altLang="ko-KR" sz="1200" dirty="0" smtClean="0"/>
                <a:t>fallback </a:t>
              </a:r>
              <a:r>
                <a:rPr lang="ko-KR" altLang="en-US" sz="1200" dirty="0" smtClean="0"/>
                <a:t>메서드 호출</a:t>
              </a:r>
              <a:endParaRPr lang="en-US" altLang="ko-KR" sz="1200" dirty="0" smtClean="0"/>
            </a:p>
            <a:p>
              <a:pPr marL="108000" indent="-108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 smtClean="0"/>
                <a:t>옵션으로 차단 레벨 조절</a:t>
              </a:r>
              <a:endParaRPr lang="en-US" altLang="ko-KR" sz="1200" dirty="0" smtClean="0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29813" y="5495708"/>
            <a:ext cx="10800000" cy="1063208"/>
            <a:chOff x="529813" y="5622169"/>
            <a:chExt cx="10800000" cy="1063208"/>
          </a:xfrm>
        </p:grpSpPr>
        <p:cxnSp>
          <p:nvCxnSpPr>
            <p:cNvPr id="68" name="직선 연결선 67"/>
            <p:cNvCxnSpPr/>
            <p:nvPr/>
          </p:nvCxnSpPr>
          <p:spPr>
            <a:xfrm>
              <a:off x="529813" y="6027105"/>
              <a:ext cx="10800000" cy="0"/>
            </a:xfrm>
            <a:prstGeom prst="line">
              <a:avLst/>
            </a:prstGeom>
            <a:ln w="1270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589277" y="5622169"/>
              <a:ext cx="63465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1">
                      <a:lumMod val="50000"/>
                    </a:schemeClr>
                  </a:solidFill>
                </a:rPr>
                <a:t>5. Feign – </a:t>
              </a:r>
              <a:r>
                <a:rPr lang="ko-KR" altLang="en-US" dirty="0" smtClean="0">
                  <a:solidFill>
                    <a:schemeClr val="accent1">
                      <a:lumMod val="50000"/>
                    </a:schemeClr>
                  </a:solidFill>
                </a:rPr>
                <a:t>인스턴스 간 </a:t>
              </a:r>
              <a:r>
                <a:rPr lang="en-US" altLang="ko-KR" dirty="0" err="1" smtClean="0">
                  <a:solidFill>
                    <a:schemeClr val="accent1">
                      <a:lumMod val="50000"/>
                    </a:schemeClr>
                  </a:solidFill>
                </a:rPr>
                <a:t>api</a:t>
              </a:r>
              <a:r>
                <a:rPr lang="en-US" altLang="ko-KR" dirty="0" smtClean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  <a:r>
                <a:rPr lang="ko-KR" altLang="en-US" dirty="0" err="1" smtClean="0">
                  <a:solidFill>
                    <a:schemeClr val="accent1">
                      <a:lumMod val="50000"/>
                    </a:schemeClr>
                  </a:solidFill>
                </a:rPr>
                <a:t>디스커버리</a:t>
              </a:r>
              <a:r>
                <a:rPr lang="ko-KR" altLang="en-US" dirty="0" smtClean="0">
                  <a:solidFill>
                    <a:schemeClr val="accent1">
                      <a:lumMod val="50000"/>
                    </a:schemeClr>
                  </a:solidFill>
                </a:rPr>
                <a:t> 기술 </a:t>
              </a:r>
              <a:endParaRPr lang="ko-KR" alt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93083" y="6039046"/>
              <a:ext cx="68139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08000" indent="-108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 smtClean="0"/>
                <a:t>개별 </a:t>
              </a:r>
              <a:r>
                <a:rPr lang="en-US" altLang="ko-KR" sz="1200" dirty="0" smtClean="0"/>
                <a:t>API</a:t>
              </a:r>
              <a:r>
                <a:rPr lang="ko-KR" altLang="en-US" sz="1200" dirty="0" smtClean="0"/>
                <a:t>를 </a:t>
              </a:r>
              <a:r>
                <a:rPr lang="en-US" altLang="ko-KR" sz="1200" dirty="0" err="1" smtClean="0"/>
                <a:t>jsp</a:t>
              </a:r>
              <a:r>
                <a:rPr lang="en-US" altLang="ko-KR" sz="1200" dirty="0" smtClean="0"/>
                <a:t> </a:t>
              </a:r>
              <a:r>
                <a:rPr lang="ko-KR" altLang="en-US" sz="1200" dirty="0" smtClean="0"/>
                <a:t>웹 서버에서 인터페이스로 생성하여 호출</a:t>
              </a:r>
              <a:endParaRPr lang="en-US" altLang="ko-KR" sz="1200" dirty="0" smtClean="0"/>
            </a:p>
            <a:p>
              <a:pPr marL="108000" indent="-108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 smtClean="0"/>
                <a:t>서비스 </a:t>
              </a:r>
              <a:r>
                <a:rPr lang="ko-KR" altLang="en-US" sz="1200" dirty="0" err="1" smtClean="0"/>
                <a:t>디스커버리</a:t>
              </a:r>
              <a:r>
                <a:rPr lang="ko-KR" altLang="en-US" sz="1200" dirty="0"/>
                <a:t> </a:t>
              </a:r>
              <a:r>
                <a:rPr lang="en-US" altLang="ko-KR" sz="1200" dirty="0" smtClean="0"/>
                <a:t>- </a:t>
              </a:r>
              <a:r>
                <a:rPr lang="ko-KR" altLang="en-US" sz="1200" dirty="0" smtClean="0"/>
                <a:t>분산 </a:t>
              </a:r>
              <a:r>
                <a:rPr lang="ko-KR" altLang="en-US" sz="1200" dirty="0"/>
                <a:t>아키텍처에서 시스템의 물리적 위치 주소를 찾는 개념</a:t>
              </a:r>
              <a:endParaRPr lang="en-US" altLang="ko-KR" sz="12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65748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MSA Instance </a:t>
            </a:r>
            <a:r>
              <a:rPr lang="ko-KR" altLang="en-US" dirty="0" smtClean="0"/>
              <a:t>설계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447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2-1. </a:t>
            </a:r>
            <a:r>
              <a:rPr lang="en-US" altLang="ko-KR" dirty="0" err="1"/>
              <a:t>msa</a:t>
            </a:r>
            <a:r>
              <a:rPr lang="en-US" altLang="ko-KR" dirty="0"/>
              <a:t> </a:t>
            </a:r>
            <a:r>
              <a:rPr lang="en-US" altLang="ko-KR" dirty="0" smtClean="0"/>
              <a:t>instance</a:t>
            </a:r>
            <a:r>
              <a:rPr lang="ko-KR" altLang="en-US" dirty="0" smtClean="0"/>
              <a:t> 설계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 설계 기본 </a:t>
            </a:r>
            <a:r>
              <a:rPr lang="ko-KR" altLang="en-US" dirty="0" err="1" smtClean="0"/>
              <a:t>매커니즘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29814" y="727342"/>
            <a:ext cx="10800000" cy="1340207"/>
            <a:chOff x="529814" y="727342"/>
            <a:chExt cx="10800000" cy="1340207"/>
          </a:xfrm>
        </p:grpSpPr>
        <p:cxnSp>
          <p:nvCxnSpPr>
            <p:cNvPr id="14" name="직선 연결선 13"/>
            <p:cNvCxnSpPr/>
            <p:nvPr/>
          </p:nvCxnSpPr>
          <p:spPr>
            <a:xfrm>
              <a:off x="529814" y="1132278"/>
              <a:ext cx="10800000" cy="0"/>
            </a:xfrm>
            <a:prstGeom prst="line">
              <a:avLst/>
            </a:prstGeom>
            <a:ln w="1270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89279" y="727342"/>
              <a:ext cx="4488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1">
                      <a:lumMod val="50000"/>
                    </a:schemeClr>
                  </a:solidFill>
                </a:rPr>
                <a:t>1. </a:t>
              </a:r>
              <a:r>
                <a:rPr lang="ko-KR" altLang="en-US" dirty="0" smtClean="0">
                  <a:solidFill>
                    <a:schemeClr val="accent1">
                      <a:lumMod val="50000"/>
                    </a:schemeClr>
                  </a:solidFill>
                </a:rPr>
                <a:t>웹 서비스</a:t>
              </a:r>
              <a:r>
                <a:rPr lang="en-US" altLang="ko-KR" dirty="0" smtClean="0">
                  <a:solidFill>
                    <a:schemeClr val="accent1">
                      <a:lumMod val="50000"/>
                    </a:schemeClr>
                  </a:solidFill>
                </a:rPr>
                <a:t>,</a:t>
              </a:r>
              <a:r>
                <a:rPr lang="ko-KR" altLang="en-US" dirty="0" smtClean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  <a:r>
                <a:rPr lang="en-US" altLang="ko-KR" dirty="0" smtClean="0">
                  <a:solidFill>
                    <a:schemeClr val="accent1">
                      <a:lumMod val="50000"/>
                    </a:schemeClr>
                  </a:solidFill>
                </a:rPr>
                <a:t>API </a:t>
              </a:r>
              <a:r>
                <a:rPr lang="ko-KR" altLang="en-US" dirty="0" smtClean="0">
                  <a:solidFill>
                    <a:schemeClr val="accent1">
                      <a:lumMod val="50000"/>
                    </a:schemeClr>
                  </a:solidFill>
                </a:rPr>
                <a:t>간</a:t>
              </a:r>
              <a:r>
                <a:rPr lang="en-US" altLang="ko-KR" dirty="0" smtClean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  <a:r>
                <a:rPr lang="ko-KR" altLang="en-US" dirty="0" smtClean="0">
                  <a:solidFill>
                    <a:schemeClr val="accent1">
                      <a:lumMod val="50000"/>
                    </a:schemeClr>
                  </a:solidFill>
                </a:rPr>
                <a:t>분리 원칙</a:t>
              </a:r>
              <a:endParaRPr lang="ko-KR" alt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93084" y="1144219"/>
              <a:ext cx="905113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08000" indent="-108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 smtClean="0"/>
                <a:t>모든 서비스의</a:t>
              </a:r>
              <a:r>
                <a:rPr lang="en-US" altLang="ko-KR" sz="1200" dirty="0" smtClean="0"/>
                <a:t> </a:t>
              </a:r>
              <a:r>
                <a:rPr lang="ko-KR" altLang="en-US" sz="1200" dirty="0" smtClean="0"/>
                <a:t>데이터 생성</a:t>
              </a:r>
              <a:r>
                <a:rPr lang="en-US" altLang="ko-KR" sz="1200" dirty="0"/>
                <a:t>,</a:t>
              </a:r>
              <a:r>
                <a:rPr lang="ko-KR" altLang="en-US" sz="1200" dirty="0" smtClean="0"/>
                <a:t> 조회</a:t>
              </a:r>
              <a:r>
                <a:rPr lang="en-US" altLang="ko-KR" sz="1200" dirty="0" smtClean="0"/>
                <a:t>, </a:t>
              </a:r>
              <a:r>
                <a:rPr lang="ko-KR" altLang="en-US" sz="1200" dirty="0" smtClean="0"/>
                <a:t>수정</a:t>
              </a:r>
              <a:r>
                <a:rPr lang="en-US" altLang="ko-KR" sz="1200" dirty="0" smtClean="0"/>
                <a:t>, </a:t>
              </a:r>
              <a:r>
                <a:rPr lang="ko-KR" altLang="en-US" sz="1200" dirty="0"/>
                <a:t>삭</a:t>
              </a:r>
              <a:r>
                <a:rPr lang="ko-KR" altLang="en-US" sz="1200" dirty="0" smtClean="0"/>
                <a:t>제는 </a:t>
              </a:r>
              <a:r>
                <a:rPr lang="en-US" altLang="ko-KR" sz="1200" dirty="0" smtClean="0"/>
                <a:t>API</a:t>
              </a:r>
              <a:r>
                <a:rPr lang="ko-KR" altLang="en-US" sz="1200" dirty="0" smtClean="0"/>
                <a:t>를 통해 이루어진다</a:t>
              </a:r>
              <a:endParaRPr lang="en-US" altLang="ko-KR" sz="1200" dirty="0" smtClean="0"/>
            </a:p>
            <a:p>
              <a:pPr marL="108000" indent="-108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 smtClean="0"/>
                <a:t>서비스에서의 주요 </a:t>
              </a:r>
              <a:r>
                <a:rPr lang="ko-KR" altLang="en-US" sz="1200" dirty="0" err="1" smtClean="0"/>
                <a:t>로직은</a:t>
              </a:r>
              <a:r>
                <a:rPr lang="ko-KR" altLang="en-US" sz="1200" dirty="0" smtClean="0"/>
                <a:t> 직접 구현 하지 않고 </a:t>
              </a:r>
              <a:r>
                <a:rPr lang="en-US" altLang="ko-KR" sz="1200" dirty="0" smtClean="0"/>
                <a:t>API</a:t>
              </a:r>
              <a:r>
                <a:rPr lang="ko-KR" altLang="en-US" sz="1200" dirty="0" smtClean="0"/>
                <a:t>에 구현 후 </a:t>
              </a:r>
              <a:r>
                <a:rPr lang="en-US" altLang="ko-KR" sz="1200" dirty="0" smtClean="0"/>
                <a:t>Feign</a:t>
              </a:r>
              <a:r>
                <a:rPr lang="ko-KR" altLang="en-US" sz="1200" dirty="0" smtClean="0"/>
                <a:t>인터페이스로 </a:t>
              </a:r>
              <a:r>
                <a:rPr lang="ko-KR" altLang="en-US" sz="1200" dirty="0" err="1" smtClean="0"/>
                <a:t>디스커버리</a:t>
              </a:r>
              <a:r>
                <a:rPr lang="ko-KR" altLang="en-US" sz="1200" dirty="0" smtClean="0"/>
                <a:t> 하여 가져온다</a:t>
              </a:r>
              <a:endParaRPr lang="en-US" altLang="ko-KR" sz="1200" dirty="0" smtClean="0"/>
            </a:p>
            <a:p>
              <a:pPr marL="108000" indent="-108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b="1" dirty="0" smtClean="0">
                  <a:solidFill>
                    <a:srgbClr val="FF0000"/>
                  </a:solidFill>
                </a:rPr>
                <a:t>그 어떠한 상황에서도 </a:t>
              </a:r>
              <a:r>
                <a:rPr lang="en-US" altLang="ko-KR" sz="1200" b="1" dirty="0" smtClean="0">
                  <a:solidFill>
                    <a:srgbClr val="FF0000"/>
                  </a:solidFill>
                </a:rPr>
                <a:t>DB</a:t>
              </a:r>
              <a:r>
                <a:rPr lang="ko-KR" altLang="en-US" sz="1200" b="1" dirty="0" smtClean="0">
                  <a:solidFill>
                    <a:srgbClr val="FF0000"/>
                  </a:solidFill>
                </a:rPr>
                <a:t>의 함수</a:t>
              </a:r>
              <a:r>
                <a:rPr lang="en-US" altLang="ko-KR" sz="1200" b="1" dirty="0" smtClean="0">
                  <a:solidFill>
                    <a:srgbClr val="FF0000"/>
                  </a:solidFill>
                </a:rPr>
                <a:t>, </a:t>
              </a:r>
              <a:r>
                <a:rPr lang="ko-KR" altLang="en-US" sz="1200" b="1" dirty="0" smtClean="0">
                  <a:solidFill>
                    <a:srgbClr val="FF0000"/>
                  </a:solidFill>
                </a:rPr>
                <a:t>프로시저는 사용하지 않는다</a:t>
              </a:r>
              <a:endParaRPr lang="en-US" altLang="ko-KR" sz="1200" b="1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529814" y="2088028"/>
            <a:ext cx="10800000" cy="1063208"/>
            <a:chOff x="529814" y="727342"/>
            <a:chExt cx="10800000" cy="1063208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529814" y="1132278"/>
              <a:ext cx="10800000" cy="0"/>
            </a:xfrm>
            <a:prstGeom prst="line">
              <a:avLst/>
            </a:prstGeom>
            <a:ln w="1270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89279" y="727342"/>
              <a:ext cx="4488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1">
                      <a:lumMod val="50000"/>
                    </a:schemeClr>
                  </a:solidFill>
                </a:rPr>
                <a:t>2. </a:t>
              </a:r>
              <a:r>
                <a:rPr lang="ko-KR" altLang="en-US" dirty="0" err="1" smtClean="0">
                  <a:solidFill>
                    <a:schemeClr val="accent1">
                      <a:lumMod val="50000"/>
                    </a:schemeClr>
                  </a:solidFill>
                </a:rPr>
                <a:t>커스터마이징과</a:t>
              </a:r>
              <a:r>
                <a:rPr lang="ko-KR" altLang="en-US" dirty="0" smtClean="0">
                  <a:solidFill>
                    <a:schemeClr val="accent1">
                      <a:lumMod val="50000"/>
                    </a:schemeClr>
                  </a:solidFill>
                </a:rPr>
                <a:t> 확장성을 고려한 설계</a:t>
              </a:r>
              <a:endParaRPr lang="ko-KR" alt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93082" y="1144219"/>
              <a:ext cx="105367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08000" indent="-108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 smtClean="0"/>
                <a:t>독립 서비스 중심 </a:t>
              </a:r>
              <a:r>
                <a:rPr lang="en-US" altLang="ko-KR" sz="1200" dirty="0" smtClean="0"/>
                <a:t>Client Web/API Service</a:t>
              </a:r>
              <a:r>
                <a:rPr lang="ko-KR" altLang="en-US" sz="1200" dirty="0" smtClean="0"/>
                <a:t> 구성</a:t>
              </a:r>
              <a:endParaRPr lang="en-US" altLang="ko-KR" sz="1200" dirty="0" smtClean="0"/>
            </a:p>
            <a:p>
              <a:pPr marL="108000" indent="-108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 smtClean="0"/>
                <a:t>서비스 중요도</a:t>
              </a:r>
              <a:r>
                <a:rPr lang="en-US" altLang="ko-KR" sz="1200" dirty="0" smtClean="0"/>
                <a:t>, </a:t>
              </a:r>
              <a:r>
                <a:rPr lang="ko-KR" altLang="en-US" sz="1200" dirty="0" smtClean="0"/>
                <a:t>부하</a:t>
              </a:r>
              <a:r>
                <a:rPr lang="en-US" altLang="ko-KR" sz="1200" dirty="0" smtClean="0"/>
                <a:t> </a:t>
              </a:r>
              <a:r>
                <a:rPr lang="ko-KR" altLang="en-US" sz="1200" dirty="0" smtClean="0"/>
                <a:t>집중도</a:t>
              </a:r>
              <a:r>
                <a:rPr lang="en-US" altLang="ko-KR" sz="1200" dirty="0" smtClean="0"/>
                <a:t>, </a:t>
              </a:r>
              <a:r>
                <a:rPr lang="ko-KR" altLang="en-US" sz="1200" dirty="0" smtClean="0"/>
                <a:t>프로세스 일관성 등을 고려한 </a:t>
              </a:r>
              <a:r>
                <a:rPr lang="en-US" altLang="ko-KR" sz="1200" dirty="0" smtClean="0"/>
                <a:t>API </a:t>
              </a:r>
              <a:r>
                <a:rPr lang="ko-KR" altLang="en-US" sz="1200" dirty="0" smtClean="0"/>
                <a:t>인스턴스 설계</a:t>
              </a:r>
              <a:endParaRPr lang="en-US" altLang="ko-KR" sz="1200" dirty="0" smtClean="0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529814" y="3171714"/>
            <a:ext cx="10800000" cy="1617206"/>
            <a:chOff x="529814" y="727342"/>
            <a:chExt cx="10800000" cy="1617206"/>
          </a:xfrm>
        </p:grpSpPr>
        <p:cxnSp>
          <p:nvCxnSpPr>
            <p:cNvPr id="22" name="직선 연결선 21"/>
            <p:cNvCxnSpPr/>
            <p:nvPr/>
          </p:nvCxnSpPr>
          <p:spPr>
            <a:xfrm>
              <a:off x="529814" y="1132278"/>
              <a:ext cx="10800000" cy="0"/>
            </a:xfrm>
            <a:prstGeom prst="line">
              <a:avLst/>
            </a:prstGeom>
            <a:ln w="1270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89279" y="727342"/>
              <a:ext cx="4488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r>
                <a:rPr lang="en-US" altLang="ko-KR" dirty="0" smtClean="0">
                  <a:solidFill>
                    <a:schemeClr val="accent1">
                      <a:lumMod val="50000"/>
                    </a:schemeClr>
                  </a:solidFill>
                </a:rPr>
                <a:t>. </a:t>
              </a:r>
              <a:r>
                <a:rPr lang="ko-KR" altLang="en-US" dirty="0" err="1" smtClean="0">
                  <a:solidFill>
                    <a:schemeClr val="accent1">
                      <a:lumMod val="50000"/>
                    </a:schemeClr>
                  </a:solidFill>
                </a:rPr>
                <a:t>커스터마이징</a:t>
              </a:r>
              <a:r>
                <a:rPr lang="ko-KR" altLang="en-US" dirty="0" smtClean="0">
                  <a:solidFill>
                    <a:schemeClr val="accent1">
                      <a:lumMod val="50000"/>
                    </a:schemeClr>
                  </a:solidFill>
                </a:rPr>
                <a:t> 원칙</a:t>
              </a:r>
              <a:endParaRPr lang="ko-KR" alt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93082" y="1144219"/>
              <a:ext cx="1053673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08000" indent="-108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 err="1" smtClean="0"/>
                <a:t>커스터마이징은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API</a:t>
              </a:r>
              <a:r>
                <a:rPr lang="ko-KR" altLang="en-US" sz="1200" dirty="0" smtClean="0"/>
                <a:t>를 제외한 </a:t>
              </a:r>
              <a:r>
                <a:rPr lang="en-US" altLang="ko-KR" sz="1200" dirty="0" smtClean="0"/>
                <a:t>Client </a:t>
              </a:r>
              <a:r>
                <a:rPr lang="ko-KR" altLang="en-US" sz="1200" dirty="0" smtClean="0"/>
                <a:t>서비스에서만 이루어 지는 것을 원칙으로 한다</a:t>
              </a:r>
              <a:endParaRPr lang="en-US" altLang="ko-KR" sz="1200" dirty="0" smtClean="0"/>
            </a:p>
            <a:p>
              <a:pPr marL="108000" indent="-108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 err="1" smtClean="0"/>
                <a:t>커스터마이징으로</a:t>
              </a:r>
              <a:r>
                <a:rPr lang="ko-KR" altLang="en-US" sz="1200" dirty="0" smtClean="0"/>
                <a:t> 인한 </a:t>
              </a:r>
              <a:r>
                <a:rPr lang="en-US" altLang="ko-KR" sz="1200" dirty="0" smtClean="0"/>
                <a:t>API </a:t>
              </a:r>
              <a:r>
                <a:rPr lang="ko-KR" altLang="en-US" sz="1200" dirty="0" smtClean="0"/>
                <a:t>내의 프로세스 수정이나 추가는 없는 것을 원칙으로 한다</a:t>
              </a:r>
              <a:endParaRPr lang="en-US" altLang="ko-KR" sz="1200" dirty="0" smtClean="0"/>
            </a:p>
            <a:p>
              <a:pPr marL="108000" indent="-108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 smtClean="0"/>
                <a:t>메인 서비스의 </a:t>
              </a:r>
              <a:r>
                <a:rPr lang="ko-KR" altLang="en-US" sz="1200" dirty="0" err="1" smtClean="0"/>
                <a:t>로직을</a:t>
              </a:r>
              <a:r>
                <a:rPr lang="ko-KR" altLang="en-US" sz="1200" dirty="0" smtClean="0"/>
                <a:t> 최대한 </a:t>
              </a:r>
              <a:r>
                <a:rPr lang="ko-KR" altLang="en-US" sz="1200" dirty="0" err="1" smtClean="0"/>
                <a:t>디스커버리</a:t>
              </a:r>
              <a:r>
                <a:rPr lang="ko-KR" altLang="en-US" sz="1200" dirty="0" smtClean="0"/>
                <a:t> 하여 구현하고 필요한 부분만 추가로 작업한다</a:t>
              </a:r>
              <a:endParaRPr lang="en-US" altLang="ko-KR" sz="1200" dirty="0" smtClean="0"/>
            </a:p>
            <a:p>
              <a:pPr marL="108000" indent="-108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200" dirty="0" smtClean="0"/>
                <a:t>JSP </a:t>
              </a:r>
              <a:r>
                <a:rPr lang="ko-KR" altLang="en-US" sz="1200" dirty="0" smtClean="0"/>
                <a:t>파일은 </a:t>
              </a:r>
              <a:r>
                <a:rPr lang="en-US" altLang="ko-KR" sz="1200" dirty="0" smtClean="0"/>
                <a:t>Feign</a:t>
              </a:r>
              <a:r>
                <a:rPr lang="ko-KR" altLang="en-US" sz="1200" dirty="0" smtClean="0"/>
                <a:t>디스커버리가 되지 않기 때문에 메인 서비스의 </a:t>
              </a:r>
              <a:r>
                <a:rPr lang="en-US" altLang="ko-KR" sz="1200" dirty="0" smtClean="0"/>
                <a:t>JSP</a:t>
              </a:r>
              <a:r>
                <a:rPr lang="ko-KR" altLang="en-US" sz="1200" dirty="0" smtClean="0"/>
                <a:t>를 복사하여 사용하고 </a:t>
              </a:r>
              <a:r>
                <a:rPr lang="ko-KR" altLang="en-US" sz="1200" dirty="0" err="1" smtClean="0"/>
                <a:t>커스터마이징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히스토리를</a:t>
              </a:r>
              <a:r>
                <a:rPr lang="ko-KR" altLang="en-US" sz="1200" dirty="0" smtClean="0"/>
                <a:t> 관리한다</a:t>
              </a:r>
              <a:endParaRPr lang="en-US" altLang="ko-KR" sz="1200" dirty="0" smtClean="0"/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1039812" y="4824328"/>
            <a:ext cx="9622679" cy="1549961"/>
            <a:chOff x="1039812" y="4824328"/>
            <a:chExt cx="9622679" cy="1549961"/>
          </a:xfrm>
        </p:grpSpPr>
        <p:grpSp>
          <p:nvGrpSpPr>
            <p:cNvPr id="3" name="그룹 2"/>
            <p:cNvGrpSpPr/>
            <p:nvPr/>
          </p:nvGrpSpPr>
          <p:grpSpPr>
            <a:xfrm>
              <a:off x="1039812" y="4824328"/>
              <a:ext cx="2827044" cy="1549961"/>
              <a:chOff x="889718" y="4552477"/>
              <a:chExt cx="2336400" cy="1549961"/>
            </a:xfrm>
          </p:grpSpPr>
          <p:sp>
            <p:nvSpPr>
              <p:cNvPr id="31" name="모서리가 둥근 직사각형 30"/>
              <p:cNvSpPr/>
              <p:nvPr/>
            </p:nvSpPr>
            <p:spPr>
              <a:xfrm>
                <a:off x="889718" y="4700850"/>
                <a:ext cx="2336400" cy="1401588"/>
              </a:xfrm>
              <a:prstGeom prst="roundRect">
                <a:avLst>
                  <a:gd name="adj" fmla="val 4579"/>
                </a:avLst>
              </a:prstGeom>
              <a:noFill/>
              <a:ln>
                <a:solidFill>
                  <a:schemeClr val="accent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33" name="모서리가 둥근 직사각형 32"/>
              <p:cNvSpPr/>
              <p:nvPr/>
            </p:nvSpPr>
            <p:spPr>
              <a:xfrm>
                <a:off x="1065274" y="4899489"/>
                <a:ext cx="2003760" cy="293276"/>
              </a:xfrm>
              <a:prstGeom prst="roundRect">
                <a:avLst>
                  <a:gd name="adj" fmla="val 4579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FEL40 Client Service</a:t>
                </a:r>
                <a:endParaRPr lang="en-US" altLang="ko-KR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모서리가 둥근 직사각형 33"/>
              <p:cNvSpPr/>
              <p:nvPr/>
            </p:nvSpPr>
            <p:spPr>
              <a:xfrm>
                <a:off x="1065274" y="5273305"/>
                <a:ext cx="2003760" cy="293276"/>
              </a:xfrm>
              <a:prstGeom prst="roundRect">
                <a:avLst>
                  <a:gd name="adj" fmla="val 4579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Client Web Service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Discovery</a:t>
                </a:r>
                <a:endParaRPr lang="en-US" altLang="ko-KR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모서리가 둥근 직사각형 34"/>
              <p:cNvSpPr/>
              <p:nvPr/>
            </p:nvSpPr>
            <p:spPr>
              <a:xfrm>
                <a:off x="1065274" y="5647121"/>
                <a:ext cx="2003760" cy="293276"/>
              </a:xfrm>
              <a:prstGeom prst="roundRect">
                <a:avLst>
                  <a:gd name="adj" fmla="val 4579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API Discovery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366569" y="4552477"/>
                <a:ext cx="138269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smtClean="0"/>
                  <a:t>FEL40 Service</a:t>
                </a:r>
                <a:endParaRPr lang="en-US" altLang="ko-KR" sz="1200" dirty="0"/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7835447" y="4824328"/>
              <a:ext cx="2827044" cy="1549961"/>
              <a:chOff x="889718" y="4552477"/>
              <a:chExt cx="2336400" cy="1549961"/>
            </a:xfrm>
          </p:grpSpPr>
          <p:sp>
            <p:nvSpPr>
              <p:cNvPr id="40" name="모서리가 둥근 직사각형 39"/>
              <p:cNvSpPr/>
              <p:nvPr/>
            </p:nvSpPr>
            <p:spPr>
              <a:xfrm>
                <a:off x="889718" y="4700850"/>
                <a:ext cx="2336400" cy="1401588"/>
              </a:xfrm>
              <a:prstGeom prst="roundRect">
                <a:avLst>
                  <a:gd name="adj" fmla="val 4579"/>
                </a:avLst>
              </a:prstGeom>
              <a:noFill/>
              <a:ln>
                <a:solidFill>
                  <a:schemeClr val="accent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41" name="모서리가 둥근 직사각형 40"/>
              <p:cNvSpPr/>
              <p:nvPr/>
            </p:nvSpPr>
            <p:spPr>
              <a:xfrm>
                <a:off x="1065274" y="4899489"/>
                <a:ext cx="2003760" cy="293276"/>
              </a:xfrm>
              <a:prstGeom prst="roundRect">
                <a:avLst>
                  <a:gd name="adj" fmla="val 4579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ALAB Client Service</a:t>
                </a:r>
                <a:endParaRPr lang="en-US" altLang="ko-KR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모서리가 둥근 직사각형 41"/>
              <p:cNvSpPr/>
              <p:nvPr/>
            </p:nvSpPr>
            <p:spPr>
              <a:xfrm>
                <a:off x="1065274" y="5273305"/>
                <a:ext cx="2003760" cy="293276"/>
              </a:xfrm>
              <a:prstGeom prst="roundRect">
                <a:avLst>
                  <a:gd name="adj" fmla="val 4579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Client Web Service Discovery</a:t>
                </a:r>
              </a:p>
            </p:txBody>
          </p:sp>
          <p:sp>
            <p:nvSpPr>
              <p:cNvPr id="43" name="모서리가 둥근 직사각형 42"/>
              <p:cNvSpPr/>
              <p:nvPr/>
            </p:nvSpPr>
            <p:spPr>
              <a:xfrm>
                <a:off x="1065274" y="5647121"/>
                <a:ext cx="2003760" cy="293276"/>
              </a:xfrm>
              <a:prstGeom prst="roundRect">
                <a:avLst>
                  <a:gd name="adj" fmla="val 4579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API Discovery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1366569" y="4552477"/>
                <a:ext cx="138269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smtClean="0"/>
                  <a:t>ALAB Service</a:t>
                </a:r>
                <a:endParaRPr lang="en-US" altLang="ko-KR" sz="1200" dirty="0"/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4682952" y="5000541"/>
              <a:ext cx="2336400" cy="1197534"/>
              <a:chOff x="4258054" y="4552477"/>
              <a:chExt cx="2336400" cy="1197534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4258054" y="4700850"/>
                <a:ext cx="2336400" cy="1049161"/>
              </a:xfrm>
              <a:prstGeom prst="roundRect">
                <a:avLst>
                  <a:gd name="adj" fmla="val 4579"/>
                </a:avLst>
              </a:prstGeom>
              <a:noFill/>
              <a:ln>
                <a:solidFill>
                  <a:schemeClr val="accent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47" name="모서리가 둥근 직사각형 46"/>
              <p:cNvSpPr/>
              <p:nvPr/>
            </p:nvSpPr>
            <p:spPr>
              <a:xfrm>
                <a:off x="4433610" y="4899489"/>
                <a:ext cx="2003760" cy="293276"/>
              </a:xfrm>
              <a:prstGeom prst="roundRect">
                <a:avLst>
                  <a:gd name="adj" fmla="val 4579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Client Web Service</a:t>
                </a:r>
                <a:endParaRPr lang="en-US" altLang="ko-KR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모서리가 둥근 직사각형 47"/>
              <p:cNvSpPr/>
              <p:nvPr/>
            </p:nvSpPr>
            <p:spPr>
              <a:xfrm>
                <a:off x="4433610" y="5273305"/>
                <a:ext cx="2003760" cy="293276"/>
              </a:xfrm>
              <a:prstGeom prst="roundRect">
                <a:avLst>
                  <a:gd name="adj" fmla="val 4579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API</a:t>
                </a:r>
                <a:endParaRPr lang="en-US" altLang="ko-KR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4854892" y="4552477"/>
                <a:ext cx="1142725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smtClean="0"/>
                  <a:t>Main Service</a:t>
                </a:r>
                <a:endParaRPr lang="en-US" altLang="ko-KR" sz="1200" dirty="0"/>
              </a:p>
            </p:txBody>
          </p:sp>
        </p:grpSp>
        <p:cxnSp>
          <p:nvCxnSpPr>
            <p:cNvPr id="53" name="직선 화살표 연결선 52"/>
            <p:cNvCxnSpPr>
              <a:stCxn id="47" idx="1"/>
              <a:endCxn id="34" idx="3"/>
            </p:cNvCxnSpPr>
            <p:nvPr/>
          </p:nvCxnSpPr>
          <p:spPr>
            <a:xfrm flipH="1">
              <a:off x="3676785" y="5494191"/>
              <a:ext cx="1181723" cy="197603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/>
            <p:cNvCxnSpPr>
              <a:stCxn id="48" idx="1"/>
              <a:endCxn id="35" idx="3"/>
            </p:cNvCxnSpPr>
            <p:nvPr/>
          </p:nvCxnSpPr>
          <p:spPr>
            <a:xfrm flipH="1">
              <a:off x="3676785" y="5868007"/>
              <a:ext cx="1181723" cy="197603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/>
            <p:cNvCxnSpPr>
              <a:stCxn id="47" idx="3"/>
              <a:endCxn id="42" idx="1"/>
            </p:cNvCxnSpPr>
            <p:nvPr/>
          </p:nvCxnSpPr>
          <p:spPr>
            <a:xfrm>
              <a:off x="6862268" y="5494191"/>
              <a:ext cx="1185602" cy="197603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>
              <a:stCxn id="48" idx="3"/>
              <a:endCxn id="43" idx="1"/>
            </p:cNvCxnSpPr>
            <p:nvPr/>
          </p:nvCxnSpPr>
          <p:spPr>
            <a:xfrm>
              <a:off x="6862268" y="5868007"/>
              <a:ext cx="1185602" cy="197603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356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연결_1">
  <a:themeElements>
    <a:clrScheme name="15_산출물 마스터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사용자 지정 3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alpha val="17000"/>
          </a:schemeClr>
        </a:solidFill>
      </a:spPr>
      <a:bodyPr wrap="none" rtlCol="0" anchor="ctr">
        <a:noAutofit/>
      </a:bodyPr>
      <a:lstStyle>
        <a:defPPr algn="ctr">
          <a:defRPr sz="1000" dirty="0" err="1" smtClean="0">
            <a:latin typeface="+mn-ea"/>
            <a:ea typeface="+mn-ea"/>
          </a:defRPr>
        </a:defPPr>
      </a:lstStyle>
    </a:spDef>
    <a:lnDef>
      <a:spPr>
        <a:ln>
          <a:solidFill>
            <a:schemeClr val="tx1"/>
          </a:solidFill>
          <a:headEnd type="none"/>
          <a:tailEnd type="triangle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5_산출물 마스터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30669</TotalTime>
  <Words>3351</Words>
  <Application>Microsoft Office PowerPoint</Application>
  <PresentationFormat>와이드스크린</PresentationFormat>
  <Paragraphs>987</Paragraphs>
  <Slides>25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25</vt:i4>
      </vt:variant>
    </vt:vector>
  </HeadingPairs>
  <TitlesOfParts>
    <vt:vector size="37" baseType="lpstr">
      <vt:lpstr>ＭＳ Ｐゴシック</vt:lpstr>
      <vt:lpstr>ＭＳ Ｐゴシック</vt:lpstr>
      <vt:lpstr>Myriad Pro</vt:lpstr>
      <vt:lpstr>Yoon윤고딕 730</vt:lpstr>
      <vt:lpstr>굴림</vt:lpstr>
      <vt:lpstr>나눔고딕</vt:lpstr>
      <vt:lpstr>맑은 고딕</vt:lpstr>
      <vt:lpstr>Arial</vt:lpstr>
      <vt:lpstr>Calibri</vt:lpstr>
      <vt:lpstr>Wingdings</vt:lpstr>
      <vt:lpstr>Office 테마</vt:lpstr>
      <vt:lpstr>1_연결_1</vt:lpstr>
      <vt:lpstr>PowerPoint 프레젠테이션</vt:lpstr>
      <vt:lpstr>Revision History</vt:lpstr>
      <vt:lpstr>PowerPoint 프레젠테이션</vt:lpstr>
      <vt:lpstr>PowerPoint 프레젠테이션</vt:lpstr>
      <vt:lpstr>1-1. 적용기술</vt:lpstr>
      <vt:lpstr>1-2. 적용기술 – 검증된 open source 사용</vt:lpstr>
      <vt:lpstr>1-3. 적용기술 – Msa(Netflix eureka) 주요 기술 설명</vt:lpstr>
      <vt:lpstr>PowerPoint 프레젠테이션</vt:lpstr>
      <vt:lpstr>2-1. msa instance 설계 – 설계 기본 매커니즘</vt:lpstr>
      <vt:lpstr>2-2. MSA Instance 설계 - Msa(Netflix eureka) 구상도</vt:lpstr>
      <vt:lpstr>2-3. MSA Instance 설계 – 로그인 처리 방식</vt:lpstr>
      <vt:lpstr>2-4. msa instance 설계 - Lms 학습관리시스템</vt:lpstr>
      <vt:lpstr>2-5. msa instance 설계 - 학습 클라이언트 API</vt:lpstr>
      <vt:lpstr>2-6. msa instance 설계 – instance 간 통신 구조</vt:lpstr>
      <vt:lpstr>PowerPoint 프레젠테이션</vt:lpstr>
      <vt:lpstr>3-1. 인프라 구성 – 기존 서버 구조</vt:lpstr>
      <vt:lpstr>3-2. 인프라 구성 – Discovery서버와 client서버로 구분</vt:lpstr>
      <vt:lpstr>3-3. 인프라 구성 – Discovery서버와 lms client서버, api client 서버로 구분</vt:lpstr>
      <vt:lpstr>3-4. 인프라 구성 – Discovery서버와 client서버 각각 lms와 api로 분리 운영</vt:lpstr>
      <vt:lpstr>PowerPoint 프레젠테이션</vt:lpstr>
      <vt:lpstr>4-1. db 주요 지점 설계 변경 – 사용자, 권한</vt:lpstr>
      <vt:lpstr>4-1. db 주요 지점 설계 변경 – 프로그램 &amp; 커리큘럼</vt:lpstr>
      <vt:lpstr>4-2. db 주요 지점 설계 변경 – 상품 &amp; 커리큘럼</vt:lpstr>
      <vt:lpstr>4-2. db 주요 지점 설계 변경 – 클래스&amp;가맹 연결고리 삭제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User</cp:lastModifiedBy>
  <cp:revision>1271</cp:revision>
  <cp:lastPrinted>2019-08-05T00:40:31Z</cp:lastPrinted>
  <dcterms:created xsi:type="dcterms:W3CDTF">2019-07-25T03:14:37Z</dcterms:created>
  <dcterms:modified xsi:type="dcterms:W3CDTF">2020-12-27T08:33:43Z</dcterms:modified>
</cp:coreProperties>
</file>