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2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C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9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6B1A6-332A-418F-A429-C5CBEF734AF3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3250D3-E618-4A24-8A0A-690DA1BDAA3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0980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94A56F-4A02-4461-B5FB-6BB47A430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DECA96C-B82A-4262-8A67-5E801162C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D7C5AD0-7553-4D63-8A53-C9DB2FF4C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07E3-E235-4D14-AF16-62C2E93C06C7}" type="datetime1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5F32DE7-6A1D-4140-868B-A21005098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Bogdán Botond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0044430-837D-4D33-832A-7301624FF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AA0D-F286-447C-90C2-C61FD0FFDA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7945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B6E0CC-4F97-4405-AEDA-288867337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5A87AF2-6BFE-4A4C-83C7-4F227C303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8E15B0C-58C5-4F79-87F5-D25EB38C5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F7211-367D-4F56-925B-D665620B625D}" type="datetime1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BDA7077-C17F-4C46-B6C9-AA74EE8DF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Bogdán Botond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A51E302-F071-4173-928F-9654C2277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AA0D-F286-447C-90C2-C61FD0FFDA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1703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08E73F58-2597-4D17-9E22-5A21E6BB74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4FEC911-A336-4DBE-B083-F6E42BC78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48BB47D-7775-42F6-9DDB-3F9AC2989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B52C-38CE-4759-A3B3-6B596451E5B4}" type="datetime1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F259FA7-A35D-49FA-B40B-6166702C5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Bogdán Botond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B3AA46F-702D-4F46-8E5B-B69BF9D8A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AA0D-F286-447C-90C2-C61FD0FFDA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6706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691FBA-2EF1-425E-ADC0-26171D294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334FBF7-5BAC-40E4-A61B-4F328479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27A5ED1-1448-4E45-B2C9-DB8D73041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195E-9139-4A53-9BDC-BA6C3613B0E4}" type="datetime1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F6978E4-4C0C-49C2-87AE-CF5501CBE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Bogdán Botond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852C1B6-7AD2-484E-A075-554FF34A6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AA0D-F286-447C-90C2-C61FD0FFDA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2619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77CB64-9F27-4E82-AF82-63AB8A9B9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BE1FBCD-E030-45AE-9949-04F99CC8F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95B29AB-ACE7-48D9-855D-7EF48994F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61A51-82E4-4045-BC9A-466ED569CBEE}" type="datetime1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96AF29A-4801-4A09-B695-0F713A941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Bogdán Botond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476770F-F77B-4CE1-A8E9-41D18E418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AA0D-F286-447C-90C2-C61FD0FFDA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515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225A5E-FB4F-46F8-B890-31CA0D315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43B10F7-4247-4363-854D-12B444763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AC1D2C6-A227-48E8-9397-52CCCE4BD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CAFCFFF-BD52-4B12-81D0-DE852EF46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D6454-2377-4021-AFEE-5D95BCC70939}" type="datetime1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1B8FA5A-5A5E-4D4C-9E0C-5B3718778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Bogdán Botond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584C2D9-CDBE-4FFA-9A08-F4D2E6332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AA0D-F286-447C-90C2-C61FD0FFDA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3085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33B4E0-F1B5-4E71-B004-4C5F6D9ED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8D68D6D-7FEF-4A76-8154-422876596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F34EF6C-CC3F-4B1F-919F-0DACBDA18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2A080D65-5736-4093-9176-F65D2EE511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0E24D7D4-1583-4EBB-9729-7C7F34F41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26C33243-C606-46DC-BE74-8FD2749C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B9E9-4466-4C57-9208-79DF6F6EF87D}" type="datetime1">
              <a:rPr lang="hu-HU" smtClean="0"/>
              <a:t>2024. 03. 07.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9A01702C-2FC5-4807-8867-0E2B36E01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Bogdán Botond</a:t>
            </a:r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70D9C23D-BE13-4838-9C54-A3D5FD52A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AA0D-F286-447C-90C2-C61FD0FFDA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938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82439C1-46AD-4157-B3BD-D46B9FA3B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AE5FAF6C-AF4F-4ED1-A1AB-501C082DD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63FF-D71F-457A-A2FC-9063F531E9F9}" type="datetime1">
              <a:rPr lang="hu-HU" smtClean="0"/>
              <a:t>2024. 03. 07.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2E8A473-E429-4681-BC6A-0F2C4938E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Bogdán Botond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710CB2F-0F76-4862-BFAA-2D0E9BB5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AA0D-F286-447C-90C2-C61FD0FFDA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8757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44934EA9-8CEB-4F29-9095-731CF92A6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BA90-9F34-4F20-B8EA-0EB09F9BA4FD}" type="datetime1">
              <a:rPr lang="hu-HU" smtClean="0"/>
              <a:t>2024. 03. 07.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EA122932-A658-4345-998C-54B2692C1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Bogdán Botond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2F1DBFC-7862-4534-A1FB-46B633C0C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AA0D-F286-447C-90C2-C61FD0FFDA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9360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52B3E6-B7EC-4403-8C8A-86505ACB8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40B8FB4-9651-4CFE-A355-4AFFA6F81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04D658F-D955-4678-8927-0F7FDB364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636854E-8365-4500-AD2A-535475184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A4D2-07AA-4783-8718-69D76371176C}" type="datetime1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3775991-18A7-48CE-96D3-FFEDC4936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Bogdán Botond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0D8B700-80BD-461A-977A-3909A0A83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AA0D-F286-447C-90C2-C61FD0FFDA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6715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BE165D-734A-4BD2-B523-7D47E02DC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3A606071-439E-40C4-B6E0-9923F54D69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BE6DF36-3B85-4732-BCB6-140B42D5F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22AD3B5-3AD8-4A9E-81B1-65808F870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8823-32A3-49A9-B61F-F0B99A65FD97}" type="datetime1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8088324-11BA-43C1-B873-3FB3251B9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Bogdán Botond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14B9F4F-CCEE-44C0-B773-8F8FB94BA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AA0D-F286-447C-90C2-C61FD0FFDA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961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C8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0823CE53-9608-4D88-A3DF-E2EE3DAB6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EF63116-9596-4097-B1C0-E9BFAA599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EAC26B2-3965-40D4-9265-3F744BD1B4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CDC3B-68C9-40FE-BE94-2803D54B747E}" type="datetime1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C09E50F-036A-40D5-B236-0902291AC4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hu-HU"/>
              <a:t>Bogdán Botond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397041E-ADB1-4B10-AF60-E79C91ACE8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B80AA0D-F286-447C-90C2-C61FD0FFDA02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7178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AC1A096-D326-4714-97D6-542B5698E5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Történelem elsőtől hatodik tétel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2945986-3BB8-436C-A7A8-FF34BEEA29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373112F9-6B9C-4C83-B921-0F6FCDDDF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Bogdán Botond</a:t>
            </a:r>
          </a:p>
        </p:txBody>
      </p:sp>
    </p:spTree>
    <p:extLst>
      <p:ext uri="{BB962C8B-B14F-4D97-AF65-F5344CB8AC3E}">
        <p14:creationId xmlns:p14="http://schemas.microsoft.com/office/powerpoint/2010/main" val="378425194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5F4F7F68-D61C-43D5-88D6-D2B84290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hu-HU" b="1" dirty="0"/>
              <a:t>Az athéni demokrácia intézményei, működése.</a:t>
            </a:r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6670F0E0-4FFC-4B38-A888-493DEC097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5563"/>
            <a:ext cx="5444455" cy="2717931"/>
          </a:xfrm>
        </p:spPr>
        <p:txBody>
          <a:bodyPr>
            <a:normAutofit/>
          </a:bodyPr>
          <a:lstStyle/>
          <a:p>
            <a:r>
              <a:rPr lang="hu-HU" i="1" u="sng" dirty="0"/>
              <a:t>Peiszisztratosz:</a:t>
            </a:r>
          </a:p>
          <a:p>
            <a:pPr lvl="1"/>
            <a:r>
              <a:rPr lang="hu-HU" dirty="0"/>
              <a:t>Kr.e. 560-527 között egyeduralmat vezetett be, zsarnokságként ismert.</a:t>
            </a:r>
          </a:p>
          <a:p>
            <a:pPr lvl="1"/>
            <a:r>
              <a:rPr lang="hu-HU" dirty="0"/>
              <a:t>A démosz támogatásával uralta Athént, de később a démosz erősödése a zsarnokok ellen fordult.</a:t>
            </a:r>
          </a:p>
          <a:p>
            <a:endParaRPr lang="hu-HU" dirty="0"/>
          </a:p>
        </p:txBody>
      </p:sp>
      <p:sp>
        <p:nvSpPr>
          <p:cNvPr id="6" name="Tartalom helye 2">
            <a:extLst>
              <a:ext uri="{FF2B5EF4-FFF2-40B4-BE49-F238E27FC236}">
                <a16:creationId xmlns:a16="http://schemas.microsoft.com/office/drawing/2014/main" id="{BB533C7D-FF75-42BE-BB62-2323B5270A21}"/>
              </a:ext>
            </a:extLst>
          </p:cNvPr>
          <p:cNvSpPr txBox="1">
            <a:spLocks/>
          </p:cNvSpPr>
          <p:nvPr/>
        </p:nvSpPr>
        <p:spPr>
          <a:xfrm>
            <a:off x="0" y="4043494"/>
            <a:ext cx="5444455" cy="2717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i="1" u="sng" dirty="0"/>
              <a:t>Kleiszthenész:</a:t>
            </a:r>
          </a:p>
          <a:p>
            <a:pPr lvl="1"/>
            <a:r>
              <a:rPr lang="hu-HU" dirty="0"/>
              <a:t>Reformokat vezetett be, Athén lakosságát területi alapon 10 </a:t>
            </a:r>
            <a:r>
              <a:rPr lang="hu-HU" dirty="0" err="1"/>
              <a:t>phülébe</a:t>
            </a:r>
            <a:r>
              <a:rPr lang="hu-HU" dirty="0"/>
              <a:t> osztotta.</a:t>
            </a:r>
          </a:p>
          <a:p>
            <a:pPr lvl="1"/>
            <a:r>
              <a:rPr lang="hu-HU" dirty="0"/>
              <a:t>Az 500-ak tanácsa kezébe került a legfőbb hatalom, a népgyűlésen minden athéni polgár részt vehetett.</a:t>
            </a:r>
          </a:p>
          <a:p>
            <a:endParaRPr lang="hu-HU" dirty="0"/>
          </a:p>
        </p:txBody>
      </p:sp>
      <p:pic>
        <p:nvPicPr>
          <p:cNvPr id="1026" name="Picture 2" descr="Az összes kép">
            <a:extLst>
              <a:ext uri="{FF2B5EF4-FFF2-40B4-BE49-F238E27FC236}">
                <a16:creationId xmlns:a16="http://schemas.microsoft.com/office/drawing/2014/main" id="{792F0E89-ECB8-46E6-B2E3-9F709E897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261" y="1462829"/>
            <a:ext cx="2195644" cy="297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zövegdoboz 1">
            <a:extLst>
              <a:ext uri="{FF2B5EF4-FFF2-40B4-BE49-F238E27FC236}">
                <a16:creationId xmlns:a16="http://schemas.microsoft.com/office/drawing/2014/main" id="{B362AB82-8C68-4B59-BF87-31AE4F2AD946}"/>
              </a:ext>
            </a:extLst>
          </p:cNvPr>
          <p:cNvSpPr txBox="1"/>
          <p:nvPr/>
        </p:nvSpPr>
        <p:spPr>
          <a:xfrm>
            <a:off x="8726732" y="4437572"/>
            <a:ext cx="2223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Kleiszthenész arcképe</a:t>
            </a:r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C6B978B5-3EF6-401C-B991-4EC3985B1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Bogdán Botond</a:t>
            </a:r>
          </a:p>
        </p:txBody>
      </p:sp>
    </p:spTree>
    <p:extLst>
      <p:ext uri="{BB962C8B-B14F-4D97-AF65-F5344CB8AC3E}">
        <p14:creationId xmlns:p14="http://schemas.microsoft.com/office/powerpoint/2010/main" val="18840214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PT - AZ ATHÉNI TÁRSADALOM ÉS ÁLLAM PowerPoint Presentation, free ...">
            <a:extLst>
              <a:ext uri="{FF2B5EF4-FFF2-40B4-BE49-F238E27FC236}">
                <a16:creationId xmlns:a16="http://schemas.microsoft.com/office/drawing/2014/main" id="{56042BAB-BCFF-467A-B930-75CB6038C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921" y="273691"/>
            <a:ext cx="8414157" cy="6310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Élőláb helye 2">
            <a:extLst>
              <a:ext uri="{FF2B5EF4-FFF2-40B4-BE49-F238E27FC236}">
                <a16:creationId xmlns:a16="http://schemas.microsoft.com/office/drawing/2014/main" id="{AA477BF6-9DC9-40AB-8ABD-AB9BAC59E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Bogdán Botond</a:t>
            </a:r>
          </a:p>
        </p:txBody>
      </p:sp>
    </p:spTree>
    <p:extLst>
      <p:ext uri="{BB962C8B-B14F-4D97-AF65-F5344CB8AC3E}">
        <p14:creationId xmlns:p14="http://schemas.microsoft.com/office/powerpoint/2010/main" val="35178914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2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6DF3FB96-8C7A-418A-9839-C794BA290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hu-HU" b="1" dirty="0"/>
              <a:t>Az athéni demokrácia intézményei, működése.</a:t>
            </a:r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F8C7F95C-E4BA-43F6-ABED-C275ADD94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5563"/>
            <a:ext cx="11811699" cy="2103437"/>
          </a:xfrm>
        </p:spPr>
        <p:txBody>
          <a:bodyPr>
            <a:normAutofit fontScale="92500"/>
          </a:bodyPr>
          <a:lstStyle/>
          <a:p>
            <a:r>
              <a:rPr lang="hu-HU" i="1" u="sng" dirty="0"/>
              <a:t>Periklész:</a:t>
            </a:r>
          </a:p>
          <a:p>
            <a:pPr lvl="1"/>
            <a:r>
              <a:rPr lang="hu-HU" dirty="0"/>
              <a:t>Jelentős eseménnyé váltak a népgyűlések, ahol döntések születtek minden fontos kérdésben.</a:t>
            </a:r>
          </a:p>
          <a:p>
            <a:pPr lvl="1"/>
            <a:r>
              <a:rPr lang="hu-HU" dirty="0"/>
              <a:t>Periklész napidíjat osztott az állam pénzéből a népgyűléseken résztvevő athéni polgároknak.</a:t>
            </a:r>
          </a:p>
          <a:p>
            <a:pPr lvl="1"/>
            <a:r>
              <a:rPr lang="hu-HU" dirty="0"/>
              <a:t>A hadsereg átszervezése történt, és bevezették a cserépszavazást a zsarnokság megelőzése érdekében.</a:t>
            </a:r>
          </a:p>
          <a:p>
            <a:endParaRPr lang="hu-HU" dirty="0"/>
          </a:p>
        </p:txBody>
      </p:sp>
      <p:pic>
        <p:nvPicPr>
          <p:cNvPr id="2050" name="Picture 2" descr="Megtalálták Periklész boroskupáját - Kultúrpart">
            <a:extLst>
              <a:ext uri="{FF2B5EF4-FFF2-40B4-BE49-F238E27FC236}">
                <a16:creationId xmlns:a16="http://schemas.microsoft.com/office/drawing/2014/main" id="{388AAA28-5E86-4EEB-A21C-63A5D3C34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578" y="3429000"/>
            <a:ext cx="238204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674FDFC2-3DCB-43E3-8B08-9355796153E2}"/>
              </a:ext>
            </a:extLst>
          </p:cNvPr>
          <p:cNvSpPr txBox="1"/>
          <p:nvPr/>
        </p:nvSpPr>
        <p:spPr>
          <a:xfrm>
            <a:off x="9622501" y="3059668"/>
            <a:ext cx="1786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Periklész arcképe</a:t>
            </a:r>
          </a:p>
        </p:txBody>
      </p:sp>
      <p:sp>
        <p:nvSpPr>
          <p:cNvPr id="2" name="Élőláb helye 1">
            <a:extLst>
              <a:ext uri="{FF2B5EF4-FFF2-40B4-BE49-F238E27FC236}">
                <a16:creationId xmlns:a16="http://schemas.microsoft.com/office/drawing/2014/main" id="{434B25CB-B719-499D-AACE-CB6504346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Bogdán Botond</a:t>
            </a:r>
          </a:p>
        </p:txBody>
      </p:sp>
    </p:spTree>
    <p:extLst>
      <p:ext uri="{BB962C8B-B14F-4D97-AF65-F5344CB8AC3E}">
        <p14:creationId xmlns:p14="http://schemas.microsoft.com/office/powerpoint/2010/main" val="42649863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7955DCC3-4932-49F4-818E-01E403933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hu-HU" b="1" dirty="0"/>
              <a:t>Az athéni demokrácia működése</a:t>
            </a:r>
          </a:p>
        </p:txBody>
      </p:sp>
      <p:pic>
        <p:nvPicPr>
          <p:cNvPr id="3074" name="Picture 2" descr="Történelem - túra vagy tortúra?: Az athéni demokrácia">
            <a:extLst>
              <a:ext uri="{FF2B5EF4-FFF2-40B4-BE49-F238E27FC236}">
                <a16:creationId xmlns:a16="http://schemas.microsoft.com/office/drawing/2014/main" id="{25C9FA9E-9774-470F-A3F0-9AB799EA1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218" y="1452750"/>
            <a:ext cx="6405563" cy="4882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Élőláb helye 1">
            <a:extLst>
              <a:ext uri="{FF2B5EF4-FFF2-40B4-BE49-F238E27FC236}">
                <a16:creationId xmlns:a16="http://schemas.microsoft.com/office/drawing/2014/main" id="{6408F597-F21E-444E-9E27-959F2F4B4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Bogdán Botond</a:t>
            </a:r>
          </a:p>
        </p:txBody>
      </p:sp>
    </p:spTree>
    <p:extLst>
      <p:ext uri="{BB962C8B-B14F-4D97-AF65-F5344CB8AC3E}">
        <p14:creationId xmlns:p14="http://schemas.microsoft.com/office/powerpoint/2010/main" val="254037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50CED986-F872-4F03-A043-C137D0152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hu-HU" b="1" dirty="0"/>
              <a:t>Harmadik tétel: A hódító háborúk társadalmi és politikai következményei a római köztársaság korában.</a:t>
            </a:r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15CAD65E-5C94-456C-824A-B9BC0A4C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105738"/>
            <a:ext cx="5264922" cy="4664177"/>
          </a:xfrm>
        </p:spPr>
        <p:txBody>
          <a:bodyPr>
            <a:normAutofit/>
          </a:bodyPr>
          <a:lstStyle/>
          <a:p>
            <a:r>
              <a:rPr lang="hu-HU" i="1" u="sng" dirty="0"/>
              <a:t>Előzmények:</a:t>
            </a:r>
          </a:p>
          <a:p>
            <a:pPr lvl="1"/>
            <a:r>
              <a:rPr lang="hu-HU" dirty="0"/>
              <a:t>Róma a köztársaság időszakában uralkodott.</a:t>
            </a:r>
          </a:p>
          <a:p>
            <a:pPr lvl="1"/>
            <a:r>
              <a:rPr lang="hu-HU" dirty="0"/>
              <a:t>A szenátus két konzult választott évente, különleges esetekben teljhatalmú diktátort nevezhetett ki hat hónapra.</a:t>
            </a:r>
          </a:p>
          <a:p>
            <a:pPr lvl="1"/>
            <a:r>
              <a:rPr lang="hu-HU" dirty="0"/>
              <a:t>Róma először az Itáliai-félszigeten, majd a pun háborúk során hódított területeket.</a:t>
            </a:r>
          </a:p>
          <a:p>
            <a:endParaRPr lang="hu-HU" dirty="0"/>
          </a:p>
        </p:txBody>
      </p:sp>
      <p:pic>
        <p:nvPicPr>
          <p:cNvPr id="4098" name="Picture 2" descr="Az ókori Róma | tortenelemcikkek.hu">
            <a:extLst>
              <a:ext uri="{FF2B5EF4-FFF2-40B4-BE49-F238E27FC236}">
                <a16:creationId xmlns:a16="http://schemas.microsoft.com/office/drawing/2014/main" id="{F3905758-AE27-421B-B69C-4E9F54503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079" y="2265341"/>
            <a:ext cx="4562475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061353D0-A370-4433-97E9-D65C7376D739}"/>
              </a:ext>
            </a:extLst>
          </p:cNvPr>
          <p:cNvSpPr txBox="1"/>
          <p:nvPr/>
        </p:nvSpPr>
        <p:spPr>
          <a:xfrm>
            <a:off x="7619579" y="5612127"/>
            <a:ext cx="3177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pun és római területek aránya</a:t>
            </a:r>
          </a:p>
        </p:txBody>
      </p:sp>
      <p:sp>
        <p:nvSpPr>
          <p:cNvPr id="2" name="Élőláb helye 1">
            <a:extLst>
              <a:ext uri="{FF2B5EF4-FFF2-40B4-BE49-F238E27FC236}">
                <a16:creationId xmlns:a16="http://schemas.microsoft.com/office/drawing/2014/main" id="{ADF933C3-2343-4A1C-B0BE-D3D249739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Bogdán Botond</a:t>
            </a:r>
          </a:p>
        </p:txBody>
      </p:sp>
    </p:spTree>
    <p:extLst>
      <p:ext uri="{BB962C8B-B14F-4D97-AF65-F5344CB8AC3E}">
        <p14:creationId xmlns:p14="http://schemas.microsoft.com/office/powerpoint/2010/main" val="17571983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allAtOnce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C554BEA9-EA94-4CBC-806E-7B9ECCC9EB0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dirty="0"/>
              <a:t>A hódító háborúk társadalmi és politikai következményei a római köztársaság korában.</a:t>
            </a:r>
          </a:p>
        </p:txBody>
      </p:sp>
      <p:pic>
        <p:nvPicPr>
          <p:cNvPr id="6146" name="Picture 2" descr="romai_koztarsasag.jpg (1387×817) | History, Map, Map screenshot">
            <a:extLst>
              <a:ext uri="{FF2B5EF4-FFF2-40B4-BE49-F238E27FC236}">
                <a16:creationId xmlns:a16="http://schemas.microsoft.com/office/drawing/2014/main" id="{3CC02D9E-97A6-48D8-9DD2-1D0E2561C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687" y="1900210"/>
            <a:ext cx="8793061" cy="495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6772FD89-4024-452F-AF10-0C2AAD0796EC}"/>
              </a:ext>
            </a:extLst>
          </p:cNvPr>
          <p:cNvSpPr txBox="1"/>
          <p:nvPr/>
        </p:nvSpPr>
        <p:spPr>
          <a:xfrm>
            <a:off x="4562663" y="1530878"/>
            <a:ext cx="3168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u="sng" dirty="0"/>
              <a:t>A római köztársaság működése</a:t>
            </a:r>
          </a:p>
        </p:txBody>
      </p:sp>
      <p:sp>
        <p:nvSpPr>
          <p:cNvPr id="2" name="Élőláb helye 1">
            <a:extLst>
              <a:ext uri="{FF2B5EF4-FFF2-40B4-BE49-F238E27FC236}">
                <a16:creationId xmlns:a16="http://schemas.microsoft.com/office/drawing/2014/main" id="{F77A2E68-FF0E-448E-A57A-E73FDB927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Bogdán Botond</a:t>
            </a:r>
          </a:p>
        </p:txBody>
      </p:sp>
    </p:spTree>
    <p:extLst>
      <p:ext uri="{BB962C8B-B14F-4D97-AF65-F5344CB8AC3E}">
        <p14:creationId xmlns:p14="http://schemas.microsoft.com/office/powerpoint/2010/main" val="23918732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8EC9A32E-4FAA-4F36-AE5F-BAB8258C7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hu-HU" b="1" dirty="0"/>
              <a:t>A hódító háborúk társadalmi és politikai következményei a római köztársaság korában.</a:t>
            </a:r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AE808FA4-E606-4C73-A349-676F95BF4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5562"/>
            <a:ext cx="6224631" cy="5532437"/>
          </a:xfrm>
        </p:spPr>
        <p:txBody>
          <a:bodyPr>
            <a:normAutofit/>
          </a:bodyPr>
          <a:lstStyle/>
          <a:p>
            <a:r>
              <a:rPr lang="hu-HU" i="1" u="sng" dirty="0"/>
              <a:t>Társadalmi következmények:</a:t>
            </a:r>
          </a:p>
          <a:p>
            <a:pPr lvl="1"/>
            <a:r>
              <a:rPr lang="hu-HU" dirty="0"/>
              <a:t>A hódító háborúk során rengeteg hadifoglyot ejtettek, akik rabszolgákká váltak.</a:t>
            </a:r>
          </a:p>
          <a:p>
            <a:pPr lvl="1"/>
            <a:r>
              <a:rPr lang="hu-HU" dirty="0"/>
              <a:t>Az adósrabszolgaságot eltörölték, és a parasztok tönkrementek, mivel távollétükben nem volt, aki földjeiket megművelje.</a:t>
            </a:r>
          </a:p>
          <a:p>
            <a:pPr lvl="1"/>
            <a:r>
              <a:rPr lang="hu-HU" dirty="0"/>
              <a:t>A földönfutóvá vált parasztok földjeit gazdag földbirtokosok vásárolták fel.</a:t>
            </a:r>
          </a:p>
          <a:p>
            <a:pPr lvl="1"/>
            <a:r>
              <a:rPr lang="hu-HU" dirty="0"/>
              <a:t>Rabszolgafelkelések, például Spartacus lázadása, és gladiátorok harcai jelentkeztek.</a:t>
            </a:r>
          </a:p>
          <a:p>
            <a:endParaRPr lang="hu-HU" dirty="0"/>
          </a:p>
        </p:txBody>
      </p:sp>
      <p:pic>
        <p:nvPicPr>
          <p:cNvPr id="5122" name="Picture 2" descr="A Római Birodalom története a köztársaság korában | tortenelemcikkek.hu">
            <a:extLst>
              <a:ext uri="{FF2B5EF4-FFF2-40B4-BE49-F238E27FC236}">
                <a16:creationId xmlns:a16="http://schemas.microsoft.com/office/drawing/2014/main" id="{F92D4553-47AF-4017-954C-082E97322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08655"/>
            <a:ext cx="5864467" cy="325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Élőláb helye 1">
            <a:extLst>
              <a:ext uri="{FF2B5EF4-FFF2-40B4-BE49-F238E27FC236}">
                <a16:creationId xmlns:a16="http://schemas.microsoft.com/office/drawing/2014/main" id="{A50F9551-EAA4-41D7-94D7-EB294A825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Bogdán Botond</a:t>
            </a:r>
          </a:p>
        </p:txBody>
      </p:sp>
    </p:spTree>
    <p:extLst>
      <p:ext uri="{BB962C8B-B14F-4D97-AF65-F5344CB8AC3E}">
        <p14:creationId xmlns:p14="http://schemas.microsoft.com/office/powerpoint/2010/main" val="27937102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DCE2B558-9A14-41DF-A764-926937871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hu-HU" b="1" dirty="0"/>
              <a:t>A hódító háborúk társadalmi és politikai következményei a római köztársaság korában.</a:t>
            </a:r>
          </a:p>
        </p:txBody>
      </p:sp>
      <p:sp>
        <p:nvSpPr>
          <p:cNvPr id="6" name="Tartalom helye 2">
            <a:extLst>
              <a:ext uri="{FF2B5EF4-FFF2-40B4-BE49-F238E27FC236}">
                <a16:creationId xmlns:a16="http://schemas.microsoft.com/office/drawing/2014/main" id="{ACECD25A-C66B-4AF4-9318-E84700483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68030"/>
            <a:ext cx="6224631" cy="3321939"/>
          </a:xfrm>
        </p:spPr>
        <p:txBody>
          <a:bodyPr>
            <a:normAutofit/>
          </a:bodyPr>
          <a:lstStyle/>
          <a:p>
            <a:r>
              <a:rPr lang="hu-HU" i="1" u="sng" dirty="0"/>
              <a:t>Politikai következmények:</a:t>
            </a:r>
          </a:p>
          <a:p>
            <a:pPr lvl="1"/>
            <a:r>
              <a:rPr lang="hu-HU" dirty="0"/>
              <a:t>A római hadsereg növekvő létszáma miatt a lázadások és a politikai instabilitás nőtt.</a:t>
            </a:r>
          </a:p>
          <a:p>
            <a:pPr lvl="1"/>
            <a:r>
              <a:rPr lang="hu-HU" dirty="0"/>
              <a:t>A birodalom lakosainak különböző jogai voltak, a provinciák lakosai a legkisebb jogokkal rendelkeztek.</a:t>
            </a:r>
          </a:p>
          <a:p>
            <a:pPr lvl="1"/>
            <a:r>
              <a:rPr lang="hu-HU" dirty="0"/>
              <a:t>Politikai instabilitás és polgárháborúk törtek ki Rómában.</a:t>
            </a:r>
          </a:p>
          <a:p>
            <a:endParaRPr lang="hu-HU" dirty="0"/>
          </a:p>
        </p:txBody>
      </p:sp>
      <p:sp>
        <p:nvSpPr>
          <p:cNvPr id="2" name="Élőláb helye 1">
            <a:extLst>
              <a:ext uri="{FF2B5EF4-FFF2-40B4-BE49-F238E27FC236}">
                <a16:creationId xmlns:a16="http://schemas.microsoft.com/office/drawing/2014/main" id="{DB88366D-3A28-47E4-8D68-50E199DE4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Bogdán Botond</a:t>
            </a:r>
          </a:p>
        </p:txBody>
      </p:sp>
    </p:spTree>
    <p:extLst>
      <p:ext uri="{BB962C8B-B14F-4D97-AF65-F5344CB8AC3E}">
        <p14:creationId xmlns:p14="http://schemas.microsoft.com/office/powerpoint/2010/main" val="20579860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81B99074-4330-46A3-BEEE-8B204310A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hu-HU" b="1" dirty="0"/>
              <a:t>A hódító háborúk társadalmi és politikai következményei a római köztársaság korában.</a:t>
            </a:r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BE36C86B-072C-4699-96B5-21248CCD4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68030"/>
            <a:ext cx="6224631" cy="3321939"/>
          </a:xfrm>
        </p:spPr>
        <p:txBody>
          <a:bodyPr>
            <a:normAutofit lnSpcReduction="10000"/>
          </a:bodyPr>
          <a:lstStyle/>
          <a:p>
            <a:r>
              <a:rPr lang="hu-HU" i="1" u="sng" dirty="0"/>
              <a:t>Megoldás:</a:t>
            </a:r>
          </a:p>
          <a:p>
            <a:pPr lvl="1"/>
            <a:r>
              <a:rPr lang="hu-HU" dirty="0"/>
              <a:t>Julius Caesar hatalomra jutott és teljhatalmat kapott, de merénylet áldozata lett.</a:t>
            </a:r>
          </a:p>
          <a:p>
            <a:pPr lvl="1"/>
            <a:r>
              <a:rPr lang="hu-HU" dirty="0"/>
              <a:t>Augustus egyeduralmat vezetett be, véget vetve a köztársaságnak.</a:t>
            </a:r>
          </a:p>
          <a:p>
            <a:pPr lvl="1"/>
            <a:r>
              <a:rPr lang="hu-HU" dirty="0"/>
              <a:t>A hadsereg megreformálásával próbálták kezelni a társadalmi feszültségeket, és polgárjogot adtak a birodalomban élő népeknek.</a:t>
            </a:r>
          </a:p>
          <a:p>
            <a:endParaRPr lang="hu-HU" dirty="0"/>
          </a:p>
        </p:txBody>
      </p:sp>
      <p:pic>
        <p:nvPicPr>
          <p:cNvPr id="9218" name="Picture 2" descr="Tod von julius caesar -Fotos und -Bildmaterial in hoher Auflösung – Alamy">
            <a:extLst>
              <a:ext uri="{FF2B5EF4-FFF2-40B4-BE49-F238E27FC236}">
                <a16:creationId xmlns:a16="http://schemas.microsoft.com/office/drawing/2014/main" id="{A0125231-3063-4B8F-A8DB-74D57A4285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0" t="1100" r="2020" b="9358"/>
          <a:stretch/>
        </p:blipFill>
        <p:spPr bwMode="auto">
          <a:xfrm>
            <a:off x="6762628" y="1902154"/>
            <a:ext cx="4638010" cy="3187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42965DAF-5C94-425E-9E29-45383D42B3DA}"/>
              </a:ext>
            </a:extLst>
          </p:cNvPr>
          <p:cNvSpPr txBox="1"/>
          <p:nvPr/>
        </p:nvSpPr>
        <p:spPr>
          <a:xfrm>
            <a:off x="7829431" y="5089969"/>
            <a:ext cx="2504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Julius Caesar merénylete</a:t>
            </a:r>
          </a:p>
        </p:txBody>
      </p:sp>
      <p:sp>
        <p:nvSpPr>
          <p:cNvPr id="2" name="Élőláb helye 1">
            <a:extLst>
              <a:ext uri="{FF2B5EF4-FFF2-40B4-BE49-F238E27FC236}">
                <a16:creationId xmlns:a16="http://schemas.microsoft.com/office/drawing/2014/main" id="{BDDD2734-196A-41FB-B993-C7AD4A07D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Bogdán Botond</a:t>
            </a:r>
          </a:p>
        </p:txBody>
      </p:sp>
    </p:spTree>
    <p:extLst>
      <p:ext uri="{BB962C8B-B14F-4D97-AF65-F5344CB8AC3E}">
        <p14:creationId xmlns:p14="http://schemas.microsoft.com/office/powerpoint/2010/main" val="30299481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1EA04699-E102-46A8-AD36-2F547E1E5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hu-HU" b="1" dirty="0"/>
              <a:t>Negyedik tétel: A kereszténység főbb tanításai</a:t>
            </a:r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10023E62-E12B-472D-8899-87D229E44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63414"/>
            <a:ext cx="6224631" cy="1730179"/>
          </a:xfrm>
        </p:spPr>
        <p:txBody>
          <a:bodyPr>
            <a:normAutofit/>
          </a:bodyPr>
          <a:lstStyle/>
          <a:p>
            <a:r>
              <a:rPr lang="hu-HU" i="1" u="sng" dirty="0"/>
              <a:t>Előzmények:</a:t>
            </a:r>
          </a:p>
          <a:p>
            <a:pPr lvl="1"/>
            <a:r>
              <a:rPr lang="hu-HU" dirty="0"/>
              <a:t>Az ókori Júdea területén az egyistenhívő zsidóság várt egy megváltóra, aki megszabadítja a népet az eredendő bűntől.</a:t>
            </a:r>
          </a:p>
          <a:p>
            <a:endParaRPr lang="hu-HU" dirty="0"/>
          </a:p>
        </p:txBody>
      </p:sp>
      <p:sp>
        <p:nvSpPr>
          <p:cNvPr id="6" name="Tartalom helye 2">
            <a:extLst>
              <a:ext uri="{FF2B5EF4-FFF2-40B4-BE49-F238E27FC236}">
                <a16:creationId xmlns:a16="http://schemas.microsoft.com/office/drawing/2014/main" id="{F0012F66-1F6C-481B-B39E-580C0079B5CB}"/>
              </a:ext>
            </a:extLst>
          </p:cNvPr>
          <p:cNvSpPr txBox="1">
            <a:spLocks/>
          </p:cNvSpPr>
          <p:nvPr/>
        </p:nvSpPr>
        <p:spPr>
          <a:xfrm>
            <a:off x="-1" y="3210391"/>
            <a:ext cx="6224631" cy="293873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1200" i="1" u="sng" dirty="0"/>
              <a:t>Jézus szerepe:</a:t>
            </a:r>
          </a:p>
          <a:p>
            <a:pPr lvl="1"/>
            <a:r>
              <a:rPr lang="hu-HU" sz="9600" dirty="0"/>
              <a:t>Isten elküldte fiát, Jézust, hogy új igéket hirdessen és az embereket tanítsa.</a:t>
            </a:r>
          </a:p>
          <a:p>
            <a:pPr lvl="1"/>
            <a:r>
              <a:rPr lang="hu-HU" sz="9600" dirty="0"/>
              <a:t>Jézus Júdea városaiban hirdette az igét, tanítványokat gyűjtött maga köré, akik továbbadták tanításait.</a:t>
            </a:r>
          </a:p>
          <a:p>
            <a:pPr lvl="1"/>
            <a:r>
              <a:rPr lang="hu-HU" sz="9600" dirty="0"/>
              <a:t>Jézus Krisztusnak nevezte magát, azonban sok zsidó nem fogadta el messiásnak, mert nem hozta meg a várt változásokat.</a:t>
            </a:r>
          </a:p>
          <a:p>
            <a:endParaRPr lang="hu-HU" dirty="0"/>
          </a:p>
        </p:txBody>
      </p:sp>
      <p:pic>
        <p:nvPicPr>
          <p:cNvPr id="8194" name="Picture 2" descr="Remetelak: Jézus tanít imádkozni minket">
            <a:extLst>
              <a:ext uri="{FF2B5EF4-FFF2-40B4-BE49-F238E27FC236}">
                <a16:creationId xmlns:a16="http://schemas.microsoft.com/office/drawing/2014/main" id="{8BBF20FC-9E03-44B2-9735-5B8C6758C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910" y="1216403"/>
            <a:ext cx="3497772" cy="4601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artalom helye 2">
            <a:extLst>
              <a:ext uri="{FF2B5EF4-FFF2-40B4-BE49-F238E27FC236}">
                <a16:creationId xmlns:a16="http://schemas.microsoft.com/office/drawing/2014/main" id="{F010B31E-12C4-46E6-AAEB-4D73DD31F87F}"/>
              </a:ext>
            </a:extLst>
          </p:cNvPr>
          <p:cNvSpPr txBox="1">
            <a:spLocks/>
          </p:cNvSpPr>
          <p:nvPr/>
        </p:nvSpPr>
        <p:spPr>
          <a:xfrm>
            <a:off x="6519645" y="5303837"/>
            <a:ext cx="6224631" cy="1730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u-HU" i="1" u="sng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938FC5CD-356B-494C-AD7A-CEC73E228A88}"/>
              </a:ext>
            </a:extLst>
          </p:cNvPr>
          <p:cNvSpPr txBox="1"/>
          <p:nvPr/>
        </p:nvSpPr>
        <p:spPr>
          <a:xfrm>
            <a:off x="8466350" y="5871816"/>
            <a:ext cx="198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Jézus ókori arcképe</a:t>
            </a:r>
          </a:p>
        </p:txBody>
      </p:sp>
      <p:sp>
        <p:nvSpPr>
          <p:cNvPr id="2" name="Élőláb helye 1">
            <a:extLst>
              <a:ext uri="{FF2B5EF4-FFF2-40B4-BE49-F238E27FC236}">
                <a16:creationId xmlns:a16="http://schemas.microsoft.com/office/drawing/2014/main" id="{2960D908-4C7D-45B7-B87A-9A9D5AEBC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Bogdán Botond</a:t>
            </a:r>
          </a:p>
        </p:txBody>
      </p:sp>
    </p:spTree>
    <p:extLst>
      <p:ext uri="{BB962C8B-B14F-4D97-AF65-F5344CB8AC3E}">
        <p14:creationId xmlns:p14="http://schemas.microsoft.com/office/powerpoint/2010/main" val="576806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allAtOnce"/>
      <p:bldP spid="6" grpId="0" build="allAtOnce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4EE359-4341-45FC-89D1-D2C8B3B86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5501" y="1365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hu-HU" b="1" dirty="0"/>
              <a:t>Első tétel: Az egyes keleti civilizációk vallási és kulturális jellemzőinek azonosítása.</a:t>
            </a:r>
            <a:br>
              <a:rPr lang="hu-HU" dirty="0"/>
            </a:br>
            <a:endParaRPr lang="hu-HU" dirty="0"/>
          </a:p>
        </p:txBody>
      </p:sp>
      <p:pic>
        <p:nvPicPr>
          <p:cNvPr id="1030" name="Picture 6" descr="Az ókori Kelet DUO 160*120 cm - laminált, faléces - A Lurdy Ház ...">
            <a:extLst>
              <a:ext uri="{FF2B5EF4-FFF2-40B4-BE49-F238E27FC236}">
                <a16:creationId xmlns:a16="http://schemas.microsoft.com/office/drawing/2014/main" id="{B75282A6-67A4-4DA0-912D-874DE2460D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4" t="5676" r="970" b="4268"/>
          <a:stretch/>
        </p:blipFill>
        <p:spPr bwMode="auto">
          <a:xfrm>
            <a:off x="1876425" y="1185864"/>
            <a:ext cx="8267699" cy="541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Élőláb helye 2">
            <a:extLst>
              <a:ext uri="{FF2B5EF4-FFF2-40B4-BE49-F238E27FC236}">
                <a16:creationId xmlns:a16="http://schemas.microsoft.com/office/drawing/2014/main" id="{1BAC8F63-972A-4457-AE47-D224A76B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Bogdán Botond</a:t>
            </a:r>
          </a:p>
        </p:txBody>
      </p:sp>
    </p:spTree>
    <p:extLst>
      <p:ext uri="{BB962C8B-B14F-4D97-AF65-F5344CB8AC3E}">
        <p14:creationId xmlns:p14="http://schemas.microsoft.com/office/powerpoint/2010/main" val="32355584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5AD72215-7859-4842-8E40-E07B9647C77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dirty="0"/>
              <a:t>A kereszténység főbb tanításai</a:t>
            </a:r>
          </a:p>
        </p:txBody>
      </p:sp>
      <p:pic>
        <p:nvPicPr>
          <p:cNvPr id="10242" name="Picture 2" descr="Léleképítő idézetek a Bibliából - LÉLEKÉPÍTŐ IDÉZETEK BIBLIÁBÓL ...">
            <a:extLst>
              <a:ext uri="{FF2B5EF4-FFF2-40B4-BE49-F238E27FC236}">
                <a16:creationId xmlns:a16="http://schemas.microsoft.com/office/drawing/2014/main" id="{380C09A6-1421-486C-BBF3-9403A9E07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2024063"/>
            <a:ext cx="9753600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C9D28E2A-623A-4B81-9DF8-B8BB78E66605}"/>
              </a:ext>
            </a:extLst>
          </p:cNvPr>
          <p:cNvSpPr txBox="1"/>
          <p:nvPr/>
        </p:nvSpPr>
        <p:spPr>
          <a:xfrm>
            <a:off x="5538795" y="1478260"/>
            <a:ext cx="1114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i="1" u="sng" dirty="0"/>
              <a:t>A biblia</a:t>
            </a:r>
          </a:p>
        </p:txBody>
      </p:sp>
      <p:sp>
        <p:nvSpPr>
          <p:cNvPr id="2" name="Élőláb helye 1">
            <a:extLst>
              <a:ext uri="{FF2B5EF4-FFF2-40B4-BE49-F238E27FC236}">
                <a16:creationId xmlns:a16="http://schemas.microsoft.com/office/drawing/2014/main" id="{935F3C0B-19C1-471B-95F3-690490129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Bogdán Botond</a:t>
            </a:r>
          </a:p>
        </p:txBody>
      </p:sp>
    </p:spTree>
    <p:extLst>
      <p:ext uri="{BB962C8B-B14F-4D97-AF65-F5344CB8AC3E}">
        <p14:creationId xmlns:p14="http://schemas.microsoft.com/office/powerpoint/2010/main" val="28607043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EDBF60E9-434C-4B5B-A0DD-E81342C84BC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dirty="0"/>
              <a:t>A kereszténység főbb tanításai</a:t>
            </a:r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0368F97D-72E8-490F-8621-E7668B38FB89}"/>
              </a:ext>
            </a:extLst>
          </p:cNvPr>
          <p:cNvSpPr txBox="1">
            <a:spLocks/>
          </p:cNvSpPr>
          <p:nvPr/>
        </p:nvSpPr>
        <p:spPr>
          <a:xfrm>
            <a:off x="0" y="1116013"/>
            <a:ext cx="7381875" cy="4227512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hu-HU" sz="9600" i="1" u="sng" dirty="0"/>
              <a:t>Legfőbb tanítások:</a:t>
            </a:r>
          </a:p>
          <a:p>
            <a:pPr lvl="1"/>
            <a:r>
              <a:rPr lang="hu-HU" sz="9200" b="1" dirty="0"/>
              <a:t>Feltétlen hit az Istenben: </a:t>
            </a:r>
            <a:r>
              <a:rPr lang="hu-HU" sz="9200" dirty="0"/>
              <a:t>Az elsődleges fontosságú.</a:t>
            </a:r>
          </a:p>
          <a:p>
            <a:pPr lvl="1"/>
            <a:r>
              <a:rPr lang="hu-HU" sz="9200" b="1" dirty="0"/>
              <a:t>Az ember bűnbe esett, de Krisztus által megváltást nyert:</a:t>
            </a:r>
            <a:r>
              <a:rPr lang="hu-HU" sz="9200" dirty="0"/>
              <a:t> Az emberiséget a kereszthalálával megváltotta.</a:t>
            </a:r>
          </a:p>
          <a:p>
            <a:pPr lvl="1"/>
            <a:r>
              <a:rPr lang="hu-HU" sz="9200" b="1" dirty="0"/>
              <a:t>Minden ember egyenlő, mindenki részesülhet a megváltásban:</a:t>
            </a:r>
            <a:r>
              <a:rPr lang="hu-HU" sz="9200" dirty="0"/>
              <a:t> Az igaz életet élőknek.</a:t>
            </a:r>
          </a:p>
          <a:p>
            <a:pPr lvl="1"/>
            <a:r>
              <a:rPr lang="hu-HU" sz="9200" b="1" dirty="0"/>
              <a:t>Szeretet minden ember iránt:</a:t>
            </a:r>
            <a:r>
              <a:rPr lang="hu-HU" sz="9200" dirty="0"/>
              <a:t> Felebarátok és ellenségek szeretete az egyik legfontosabb erény.</a:t>
            </a:r>
          </a:p>
          <a:p>
            <a:pPr lvl="1"/>
            <a:r>
              <a:rPr lang="hu-HU" sz="9200" b="1" dirty="0"/>
              <a:t>Bocsánat és kiengesztelődés hirdetése:</a:t>
            </a:r>
            <a:r>
              <a:rPr lang="hu-HU" sz="9200" dirty="0"/>
              <a:t> Mások bűneinek megbocsátása és az erőszak elutasítása.</a:t>
            </a:r>
          </a:p>
          <a:p>
            <a:pPr lvl="1"/>
            <a:r>
              <a:rPr lang="hu-HU" sz="9200" b="1" dirty="0"/>
              <a:t>A </a:t>
            </a:r>
            <a:r>
              <a:rPr lang="hu-HU" sz="9200" b="1" dirty="0" err="1"/>
              <a:t>gondolatbeli</a:t>
            </a:r>
            <a:r>
              <a:rPr lang="hu-HU" sz="9200" b="1" dirty="0"/>
              <a:t> bűn is vétség:</a:t>
            </a:r>
            <a:r>
              <a:rPr lang="hu-HU" sz="9200" dirty="0"/>
              <a:t> A belső tisztaság fontosságát hangsúlyozza.</a:t>
            </a:r>
          </a:p>
          <a:p>
            <a:pPr lvl="1"/>
            <a:r>
              <a:rPr lang="hu-HU" sz="9200" b="1" dirty="0"/>
              <a:t>Kapzsiság, gyűlölet és erőszak elutasítása:</a:t>
            </a:r>
            <a:r>
              <a:rPr lang="hu-HU" sz="9200" dirty="0"/>
              <a:t> Az erőszakmentesség és a béke hirdetése.</a:t>
            </a:r>
          </a:p>
          <a:p>
            <a:endParaRPr lang="hu-HU" dirty="0"/>
          </a:p>
        </p:txBody>
      </p:sp>
      <p:sp>
        <p:nvSpPr>
          <p:cNvPr id="6" name="Tartalom helye 2">
            <a:extLst>
              <a:ext uri="{FF2B5EF4-FFF2-40B4-BE49-F238E27FC236}">
                <a16:creationId xmlns:a16="http://schemas.microsoft.com/office/drawing/2014/main" id="{0BA7958E-C844-4F7F-BCDC-B0E8F636AECD}"/>
              </a:ext>
            </a:extLst>
          </p:cNvPr>
          <p:cNvSpPr txBox="1">
            <a:spLocks/>
          </p:cNvSpPr>
          <p:nvPr/>
        </p:nvSpPr>
        <p:spPr>
          <a:xfrm>
            <a:off x="209550" y="5259388"/>
            <a:ext cx="7172325" cy="24003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hu-HU" sz="2400" dirty="0"/>
              <a:t>Ezek a tanítások szinte lehetetlennek tűnnek az átlagos ember számára, de Jézus példája mutatja, hogy lehetséges azokat betartani. Ez a hit és remény mozgatórugója a kereszténységben.</a:t>
            </a:r>
            <a:endParaRPr lang="hu-HU" sz="2400" i="1" u="sng" dirty="0"/>
          </a:p>
          <a:p>
            <a:endParaRPr lang="hu-HU" sz="2400" dirty="0"/>
          </a:p>
        </p:txBody>
      </p:sp>
      <p:sp>
        <p:nvSpPr>
          <p:cNvPr id="2" name="Élőláb helye 1">
            <a:extLst>
              <a:ext uri="{FF2B5EF4-FFF2-40B4-BE49-F238E27FC236}">
                <a16:creationId xmlns:a16="http://schemas.microsoft.com/office/drawing/2014/main" id="{05A0E4A1-7100-4D96-B587-7CD0544C7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Bogdán Botond</a:t>
            </a:r>
          </a:p>
        </p:txBody>
      </p:sp>
    </p:spTree>
    <p:extLst>
      <p:ext uri="{BB962C8B-B14F-4D97-AF65-F5344CB8AC3E}">
        <p14:creationId xmlns:p14="http://schemas.microsoft.com/office/powerpoint/2010/main" val="16549078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92AE99DB-694E-4B61-9235-F550C038C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389" y="1635956"/>
            <a:ext cx="4908259" cy="4351338"/>
          </a:xfrm>
        </p:spPr>
        <p:txBody>
          <a:bodyPr>
            <a:normAutofit fontScale="92500" lnSpcReduction="10000"/>
          </a:bodyPr>
          <a:lstStyle/>
          <a:p>
            <a:r>
              <a:rPr lang="hu-HU" i="1" u="sng" dirty="0"/>
              <a:t>Birodalom hanyatlása:</a:t>
            </a:r>
          </a:p>
          <a:p>
            <a:pPr lvl="1"/>
            <a:r>
              <a:rPr lang="hu-HU" dirty="0"/>
              <a:t>A Római Birodalom terjeszkedése hatalmas katonai erőforrásokat igényelt a határok védelmére.</a:t>
            </a:r>
          </a:p>
          <a:p>
            <a:pPr lvl="1"/>
            <a:r>
              <a:rPr lang="hu-HU" dirty="0"/>
              <a:t>A gyakori betörések következtében a rabszolgák száma csökkent, munkaerőhiány lépett fel.</a:t>
            </a:r>
          </a:p>
          <a:p>
            <a:pPr lvl="1"/>
            <a:r>
              <a:rPr lang="hu-HU" dirty="0"/>
              <a:t>A császári hatalom meggyengült, a hadsereg politikai szerepvállalása és a több császár hatalmon tartása tovább rombolták a birodalmat.</a:t>
            </a:r>
          </a:p>
          <a:p>
            <a:pPr lvl="1"/>
            <a:r>
              <a:rPr lang="hu-HU" dirty="0"/>
              <a:t>Az adók emelése és a gazdasági egyenlőtlenségek tovább rontották a helyzetet.</a:t>
            </a:r>
          </a:p>
          <a:p>
            <a:endParaRPr lang="hu-HU" dirty="0"/>
          </a:p>
        </p:txBody>
      </p:sp>
      <p:sp>
        <p:nvSpPr>
          <p:cNvPr id="4" name="Cím 1">
            <a:extLst>
              <a:ext uri="{FF2B5EF4-FFF2-40B4-BE49-F238E27FC236}">
                <a16:creationId xmlns:a16="http://schemas.microsoft.com/office/drawing/2014/main" id="{06213EB9-DE9D-4276-A8D0-9F2E68C62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hu-HU" b="1" dirty="0"/>
              <a:t>Ötödik tétel: </a:t>
            </a:r>
            <a:br>
              <a:rPr lang="hu-HU" dirty="0"/>
            </a:br>
            <a:r>
              <a:rPr lang="hu-HU" b="1" dirty="0"/>
              <a:t>Nyugatrómai Birodalom bukása és a népvándorlás</a:t>
            </a:r>
          </a:p>
        </p:txBody>
      </p:sp>
      <p:pic>
        <p:nvPicPr>
          <p:cNvPr id="1026" name="Picture 2" descr="A Nyugatrómai Birodalom bukása - Online tananyag">
            <a:extLst>
              <a:ext uri="{FF2B5EF4-FFF2-40B4-BE49-F238E27FC236}">
                <a16:creationId xmlns:a16="http://schemas.microsoft.com/office/drawing/2014/main" id="{780EF85B-57AA-4307-BFD4-50834794F9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134"/>
          <a:stretch/>
        </p:blipFill>
        <p:spPr bwMode="auto">
          <a:xfrm>
            <a:off x="6724388" y="1647280"/>
            <a:ext cx="3728294" cy="3955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175D5DA6-3919-427F-A5FF-B32393B28765}"/>
              </a:ext>
            </a:extLst>
          </p:cNvPr>
          <p:cNvSpPr txBox="1"/>
          <p:nvPr/>
        </p:nvSpPr>
        <p:spPr>
          <a:xfrm>
            <a:off x="7360378" y="5557046"/>
            <a:ext cx="2566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nyugatrómaiak területe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09D22A0-43DA-41BE-8935-CECB7AC0D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Bogdán Botond</a:t>
            </a:r>
          </a:p>
        </p:txBody>
      </p:sp>
    </p:spTree>
    <p:extLst>
      <p:ext uri="{BB962C8B-B14F-4D97-AF65-F5344CB8AC3E}">
        <p14:creationId xmlns:p14="http://schemas.microsoft.com/office/powerpoint/2010/main" val="8951778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4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60A5054B-465E-4E43-8191-F3F1EC383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hu-HU" b="1" dirty="0"/>
              <a:t>Nyugatrómai Birodalom bukása és a népvándorlás</a:t>
            </a:r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764C495F-1E20-4CC1-8345-7499B54B2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389" y="1635956"/>
            <a:ext cx="4908259" cy="4351338"/>
          </a:xfrm>
        </p:spPr>
        <p:txBody>
          <a:bodyPr>
            <a:normAutofit fontScale="92500"/>
          </a:bodyPr>
          <a:lstStyle/>
          <a:p>
            <a:r>
              <a:rPr lang="hu-HU" i="1" u="sng" dirty="0"/>
              <a:t>Népvándorlás:</a:t>
            </a:r>
          </a:p>
          <a:p>
            <a:pPr lvl="1"/>
            <a:r>
              <a:rPr lang="hu-HU" dirty="0"/>
              <a:t>A hunok megjelenése indította el a népvándorlást a Kárpát-medencébe.</a:t>
            </a:r>
          </a:p>
          <a:p>
            <a:pPr lvl="1"/>
            <a:r>
              <a:rPr lang="hu-HU" dirty="0"/>
              <a:t>Attila uralkodása alatt a hun birodalom fénykorát élte, és több népcsoportot is elűzött a birodalma felé.</a:t>
            </a:r>
          </a:p>
          <a:p>
            <a:pPr lvl="1"/>
            <a:r>
              <a:rPr lang="hu-HU" dirty="0"/>
              <a:t>A gótok </a:t>
            </a:r>
            <a:r>
              <a:rPr lang="hu-HU" dirty="0" err="1"/>
              <a:t>elűzetésével</a:t>
            </a:r>
            <a:r>
              <a:rPr lang="hu-HU" dirty="0"/>
              <a:t> megkezdődött a nyugati birodalomban élő népek telepedése.</a:t>
            </a:r>
          </a:p>
          <a:p>
            <a:pPr lvl="1"/>
            <a:r>
              <a:rPr lang="hu-HU" dirty="0"/>
              <a:t>Az új telepesek saját kultúrát alakítottak ki és védték a határokat.</a:t>
            </a:r>
          </a:p>
          <a:p>
            <a:endParaRPr lang="hu-HU" dirty="0"/>
          </a:p>
        </p:txBody>
      </p:sp>
      <p:pic>
        <p:nvPicPr>
          <p:cNvPr id="2050" name="Picture 2" descr="PPT - A Nyugatrómai Birodalom bukása PowerPoint Presentation, free ...">
            <a:extLst>
              <a:ext uri="{FF2B5EF4-FFF2-40B4-BE49-F238E27FC236}">
                <a16:creationId xmlns:a16="http://schemas.microsoft.com/office/drawing/2014/main" id="{A7A58FCA-C40B-4104-9944-5644918E30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0" t="18578" r="9182"/>
          <a:stretch/>
        </p:blipFill>
        <p:spPr bwMode="auto">
          <a:xfrm>
            <a:off x="6384021" y="1635956"/>
            <a:ext cx="4908259" cy="360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5579212F-A82D-485C-B412-A7F17345DA5D}"/>
              </a:ext>
            </a:extLst>
          </p:cNvPr>
          <p:cNvSpPr txBox="1"/>
          <p:nvPr/>
        </p:nvSpPr>
        <p:spPr>
          <a:xfrm>
            <a:off x="6425438" y="5301842"/>
            <a:ext cx="482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Római Birodalom kettéválása és a népvándorlás</a:t>
            </a:r>
          </a:p>
        </p:txBody>
      </p:sp>
      <p:sp>
        <p:nvSpPr>
          <p:cNvPr id="7" name="Élőláb helye 6">
            <a:extLst>
              <a:ext uri="{FF2B5EF4-FFF2-40B4-BE49-F238E27FC236}">
                <a16:creationId xmlns:a16="http://schemas.microsoft.com/office/drawing/2014/main" id="{566AC7A7-F1B6-4A71-B878-178672D58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Bogdán Botond</a:t>
            </a:r>
          </a:p>
        </p:txBody>
      </p:sp>
    </p:spTree>
    <p:extLst>
      <p:ext uri="{BB962C8B-B14F-4D97-AF65-F5344CB8AC3E}">
        <p14:creationId xmlns:p14="http://schemas.microsoft.com/office/powerpoint/2010/main" val="40907794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C46D3D0A-CCD1-40D3-96BB-6104E0A4E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hu-HU" b="1" dirty="0"/>
              <a:t>Nyugatrómai Birodalom bukása és a népvándorlás</a:t>
            </a:r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3E7BF093-0743-42B8-8287-711DD50E4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389" y="1635956"/>
            <a:ext cx="4908259" cy="4351338"/>
          </a:xfrm>
        </p:spPr>
        <p:txBody>
          <a:bodyPr>
            <a:normAutofit lnSpcReduction="10000"/>
          </a:bodyPr>
          <a:lstStyle/>
          <a:p>
            <a:r>
              <a:rPr lang="hu-HU" i="1" u="sng" dirty="0"/>
              <a:t>Birodalom bukása:</a:t>
            </a:r>
          </a:p>
          <a:p>
            <a:pPr lvl="1"/>
            <a:r>
              <a:rPr lang="hu-HU" dirty="0" err="1"/>
              <a:t>Theodosius</a:t>
            </a:r>
            <a:r>
              <a:rPr lang="hu-HU" dirty="0"/>
              <a:t> császár kettéosztotta a birodalmat, a Nyugati és a Keleti birodalomra.</a:t>
            </a:r>
          </a:p>
          <a:p>
            <a:pPr lvl="1"/>
            <a:r>
              <a:rPr lang="hu-HU" dirty="0"/>
              <a:t>476-ban az utolsó római császárt is elűzték trónjáról, ez jelentette a Nyugatrómai Birodalom bukását.</a:t>
            </a:r>
          </a:p>
          <a:p>
            <a:pPr lvl="1"/>
            <a:r>
              <a:rPr lang="hu-HU" dirty="0"/>
              <a:t>A nyugati területeken germán királyságok alakultak ki, míg a Keletrómai Birodalom Bizánci Birodalommá alakult és még évszázadokig fennmaradt</a:t>
            </a:r>
          </a:p>
          <a:p>
            <a:pPr marL="457200" lvl="1" indent="0">
              <a:buNone/>
            </a:pPr>
            <a:endParaRPr lang="hu-HU" dirty="0"/>
          </a:p>
          <a:p>
            <a:endParaRPr lang="hu-HU" dirty="0"/>
          </a:p>
        </p:txBody>
      </p:sp>
      <p:pic>
        <p:nvPicPr>
          <p:cNvPr id="3074" name="Picture 2" descr="Magyar és egyetemes középkor timeline | Timetoast timelines">
            <a:extLst>
              <a:ext uri="{FF2B5EF4-FFF2-40B4-BE49-F238E27FC236}">
                <a16:creationId xmlns:a16="http://schemas.microsoft.com/office/drawing/2014/main" id="{57396996-5EFD-416C-A2B8-DB8B6BA91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331" y="1814512"/>
            <a:ext cx="451485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F304DEDB-A3E8-4948-916C-53593240ADA0}"/>
              </a:ext>
            </a:extLst>
          </p:cNvPr>
          <p:cNvSpPr txBox="1"/>
          <p:nvPr/>
        </p:nvSpPr>
        <p:spPr>
          <a:xfrm>
            <a:off x="7331404" y="5043211"/>
            <a:ext cx="308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Római Birodalom kettéválása</a:t>
            </a:r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AE2DA52-EA9B-4056-BADF-CE879EE5B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Bogdán Botond</a:t>
            </a:r>
          </a:p>
        </p:txBody>
      </p:sp>
    </p:spTree>
    <p:extLst>
      <p:ext uri="{BB962C8B-B14F-4D97-AF65-F5344CB8AC3E}">
        <p14:creationId xmlns:p14="http://schemas.microsoft.com/office/powerpoint/2010/main" val="41745334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20303DFD-C6EB-4C01-8A64-7E6FAED20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hu-HU" b="1" dirty="0"/>
              <a:t>Hatodik tétel: </a:t>
            </a:r>
            <a:br>
              <a:rPr lang="hu-HU" b="1" dirty="0"/>
            </a:br>
            <a:r>
              <a:rPr lang="hu-HU" b="1" dirty="0"/>
              <a:t>Középkori uradalom jellemző vonásai</a:t>
            </a:r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663D444D-ADC6-4F0B-961B-79D53C468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389" y="1635956"/>
            <a:ext cx="4908259" cy="5222044"/>
          </a:xfrm>
        </p:spPr>
        <p:txBody>
          <a:bodyPr>
            <a:normAutofit fontScale="70000" lnSpcReduction="20000"/>
          </a:bodyPr>
          <a:lstStyle/>
          <a:p>
            <a:r>
              <a:rPr lang="hu-HU" b="1" dirty="0"/>
              <a:t>Uralkodói adományozások:</a:t>
            </a:r>
            <a:r>
              <a:rPr lang="hu-HU" dirty="0"/>
              <a:t> A királyok adományokat osztottak ki a hűséges nemeseknek, melyek földbirtokok formájában jelentek meg, cserébe a hűségért és szolgálatért.</a:t>
            </a:r>
          </a:p>
          <a:p>
            <a:r>
              <a:rPr lang="hu-HU" b="1" dirty="0"/>
              <a:t>Uradalom:</a:t>
            </a:r>
            <a:r>
              <a:rPr lang="hu-HU" dirty="0"/>
              <a:t> A földesurak birtokai, melyeket jobbágyoknak adtak bérbe vagy használatra.</a:t>
            </a:r>
          </a:p>
          <a:p>
            <a:r>
              <a:rPr lang="hu-HU" b="1" dirty="0"/>
              <a:t>Jobbágytelkek:</a:t>
            </a:r>
            <a:r>
              <a:rPr lang="hu-HU" dirty="0"/>
              <a:t> A jobbágyoknak kijelölt területek, ahol házat építhettek és kisebb kerteket művelhettek.</a:t>
            </a:r>
          </a:p>
          <a:p>
            <a:r>
              <a:rPr lang="hu-HU" b="1" dirty="0"/>
              <a:t>Jobbágyok kötelezettségei:</a:t>
            </a:r>
            <a:r>
              <a:rPr lang="hu-HU" dirty="0"/>
              <a:t> Terményadó fizetése, ingyenmunka (robot), ajándékok adása a földesúrnak, valamint egyéb szolgáltatások nyújtása.</a:t>
            </a:r>
          </a:p>
          <a:p>
            <a:r>
              <a:rPr lang="hu-HU" b="1" dirty="0"/>
              <a:t>Közös használatú területek:</a:t>
            </a:r>
            <a:r>
              <a:rPr lang="hu-HU" dirty="0"/>
              <a:t> Az erdők, malomok, tavak stb., melyeket az uradalom jobbágyai közösen használtak.</a:t>
            </a:r>
          </a:p>
          <a:p>
            <a:r>
              <a:rPr lang="hu-HU" b="1" dirty="0"/>
              <a:t>Várak:</a:t>
            </a:r>
            <a:r>
              <a:rPr lang="hu-HU" dirty="0"/>
              <a:t> A földesurak lakhelye, melyek később hadi célokra is szolgáltak.</a:t>
            </a:r>
          </a:p>
          <a:p>
            <a:pPr marL="457200" lvl="1" indent="0">
              <a:buNone/>
            </a:pPr>
            <a:endParaRPr lang="hu-HU" dirty="0"/>
          </a:p>
          <a:p>
            <a:endParaRPr lang="hu-HU" dirty="0"/>
          </a:p>
        </p:txBody>
      </p:sp>
      <p:pic>
        <p:nvPicPr>
          <p:cNvPr id="4100" name="Picture 4" descr="Uradalom - YouTube">
            <a:extLst>
              <a:ext uri="{FF2B5EF4-FFF2-40B4-BE49-F238E27FC236}">
                <a16:creationId xmlns:a16="http://schemas.microsoft.com/office/drawing/2014/main" id="{99E88AF9-0FF7-4326-9E94-89CEEEF9B2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53" t="4763" r="14124" b="3324"/>
          <a:stretch/>
        </p:blipFill>
        <p:spPr bwMode="auto">
          <a:xfrm>
            <a:off x="6396704" y="1723938"/>
            <a:ext cx="4908259" cy="353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D926384A-26D9-4978-8FFF-DBD12B799707}"/>
              </a:ext>
            </a:extLst>
          </p:cNvPr>
          <p:cNvSpPr txBox="1"/>
          <p:nvPr/>
        </p:nvSpPr>
        <p:spPr>
          <a:xfrm>
            <a:off x="7503254" y="5261995"/>
            <a:ext cx="269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Uradalom berendezkedése</a:t>
            </a:r>
          </a:p>
        </p:txBody>
      </p:sp>
      <p:sp>
        <p:nvSpPr>
          <p:cNvPr id="7" name="Élőláb helye 6">
            <a:extLst>
              <a:ext uri="{FF2B5EF4-FFF2-40B4-BE49-F238E27FC236}">
                <a16:creationId xmlns:a16="http://schemas.microsoft.com/office/drawing/2014/main" id="{2585A8E3-3B06-4162-8DB4-1F03A8568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Bogdán Botond</a:t>
            </a:r>
          </a:p>
        </p:txBody>
      </p:sp>
    </p:spTree>
    <p:extLst>
      <p:ext uri="{BB962C8B-B14F-4D97-AF65-F5344CB8AC3E}">
        <p14:creationId xmlns:p14="http://schemas.microsoft.com/office/powerpoint/2010/main" val="24836311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E2F71FBE-22A3-4BED-BC3F-2BC7C477907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dirty="0"/>
              <a:t>Középkori uradalom jellemző vonásai</a:t>
            </a:r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88CD3FFF-A433-4D56-B2A4-6A472190D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10122"/>
            <a:ext cx="4908259" cy="5696022"/>
          </a:xfrm>
        </p:spPr>
        <p:txBody>
          <a:bodyPr>
            <a:normAutofit fontScale="70000" lnSpcReduction="20000"/>
          </a:bodyPr>
          <a:lstStyle/>
          <a:p>
            <a:r>
              <a:rPr lang="hu-HU" b="1" dirty="0"/>
              <a:t>Mezőgazdasági technika fejlődése a X-XI. században:</a:t>
            </a:r>
            <a:endParaRPr lang="hu-HU" dirty="0"/>
          </a:p>
          <a:p>
            <a:r>
              <a:rPr lang="hu-HU" b="1" dirty="0"/>
              <a:t>Kétnyomásos gazdálkodás:</a:t>
            </a:r>
            <a:r>
              <a:rPr lang="hu-HU" dirty="0"/>
              <a:t> A területet két részre osztották, egyiket bevetették, a másikat pihentették (ugartér). Időszakosan cserélték meg a szerepet.</a:t>
            </a:r>
          </a:p>
          <a:p>
            <a:r>
              <a:rPr lang="hu-HU" b="1" dirty="0"/>
              <a:t>Háromnyomásos gazdálkodás:</a:t>
            </a:r>
            <a:r>
              <a:rPr lang="hu-HU" dirty="0"/>
              <a:t> A területet három egyenlő részre osztották. Az egyes területek szerepét évente cserélték.</a:t>
            </a:r>
          </a:p>
          <a:p>
            <a:r>
              <a:rPr lang="hu-HU" b="1" dirty="0"/>
              <a:t>Állatok használata:</a:t>
            </a:r>
            <a:r>
              <a:rPr lang="hu-HU" dirty="0"/>
              <a:t> Jobbágyok ökröket és lovakat használtak mezőgazdasági munkákhoz. Az állatokat kocsikhoz és ekékhez fogták be, és különféle eszközökkel, mint vaspapucsos ék, vasfogú borona, sarló stb., segítették a munkát.</a:t>
            </a:r>
          </a:p>
          <a:p>
            <a:pPr marL="0" indent="0">
              <a:buNone/>
            </a:pPr>
            <a:r>
              <a:rPr lang="hu-HU" dirty="0"/>
              <a:t>A mezőgazdasági technika fejlődése és a gazdálkodási módszerek változása hatékonyabb és produktívabb mezőgazdasági gyakorlatokat eredményezett, ami hozzájárult a középkori gazdaság fejlődéséhez és a jobbágyok életkörülményeinek javulásához.</a:t>
            </a:r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8BF02FF-B2BB-4DF4-9E22-B2D7E0AE4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Bogdán Botond</a:t>
            </a:r>
          </a:p>
        </p:txBody>
      </p:sp>
      <p:pic>
        <p:nvPicPr>
          <p:cNvPr id="1026" name="Picture 2" descr="(forrás: https://www.nkp.hu/tankonyv/tortenelem_10/lecke_03_028)">
            <a:extLst>
              <a:ext uri="{FF2B5EF4-FFF2-40B4-BE49-F238E27FC236}">
                <a16:creationId xmlns:a16="http://schemas.microsoft.com/office/drawing/2014/main" id="{63152F80-2B96-47AE-9D28-08E51E804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247" y="1325562"/>
            <a:ext cx="4728224" cy="416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artalom helye 2">
            <a:extLst>
              <a:ext uri="{FF2B5EF4-FFF2-40B4-BE49-F238E27FC236}">
                <a16:creationId xmlns:a16="http://schemas.microsoft.com/office/drawing/2014/main" id="{FF6661DF-5E63-4155-91E7-9B0D2C11FB8C}"/>
              </a:ext>
            </a:extLst>
          </p:cNvPr>
          <p:cNvSpPr txBox="1">
            <a:spLocks/>
          </p:cNvSpPr>
          <p:nvPr/>
        </p:nvSpPr>
        <p:spPr>
          <a:xfrm>
            <a:off x="7191606" y="5532438"/>
            <a:ext cx="3173506" cy="5260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2000" dirty="0"/>
              <a:t>Háromnyomásos gazdálkodás</a:t>
            </a:r>
          </a:p>
        </p:txBody>
      </p:sp>
    </p:spTree>
    <p:extLst>
      <p:ext uri="{BB962C8B-B14F-4D97-AF65-F5344CB8AC3E}">
        <p14:creationId xmlns:p14="http://schemas.microsoft.com/office/powerpoint/2010/main" val="32053650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B71269-7EEC-4ABD-86A8-2612EB3D2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hu-HU" b="1" dirty="0"/>
              <a:t>Az egyes keleti civilizációk vallási és kulturális jellemzőinek azonosítása.</a:t>
            </a:r>
            <a:endParaRPr lang="hu-HU" dirty="0"/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5C7DB96A-06AF-4963-A8DC-4442C4FF54CB}"/>
              </a:ext>
            </a:extLst>
          </p:cNvPr>
          <p:cNvSpPr txBox="1">
            <a:spLocks/>
          </p:cNvSpPr>
          <p:nvPr/>
        </p:nvSpPr>
        <p:spPr>
          <a:xfrm>
            <a:off x="0" y="1422795"/>
            <a:ext cx="6248400" cy="4784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i="1" u="sng" dirty="0"/>
              <a:t>Mezopotámia</a:t>
            </a:r>
            <a:endParaRPr lang="hu-HU" dirty="0"/>
          </a:p>
          <a:p>
            <a:pPr lvl="1"/>
            <a:r>
              <a:rPr lang="hu-HU" dirty="0"/>
              <a:t>Első civilizációk a Tigris és Eufrátesz között alakultak ki.</a:t>
            </a:r>
          </a:p>
          <a:p>
            <a:pPr lvl="1"/>
            <a:r>
              <a:rPr lang="hu-HU" dirty="0"/>
              <a:t>Legjelentősebb lakói: sumérok, akik öntözéses földműveléssel városokat építettek.</a:t>
            </a:r>
          </a:p>
          <a:p>
            <a:pPr lvl="1"/>
            <a:r>
              <a:rPr lang="hu-HU" dirty="0"/>
              <a:t>Legjelentősebb lakói: sumérok, akik öntözéses földműveléssel városokat építettek.</a:t>
            </a:r>
          </a:p>
          <a:p>
            <a:pPr lvl="1"/>
            <a:r>
              <a:rPr lang="hu-HU" dirty="0"/>
              <a:t>Ékírásos agyagtáblák: tudás, törvények és hivatali dokumentáció rögzítése.</a:t>
            </a:r>
          </a:p>
          <a:p>
            <a:pPr lvl="1"/>
            <a:r>
              <a:rPr lang="hu-HU" dirty="0"/>
              <a:t>Fejlett csillagászat és matematika.</a:t>
            </a:r>
          </a:p>
        </p:txBody>
      </p:sp>
      <p:pic>
        <p:nvPicPr>
          <p:cNvPr id="7" name="Picture 4" descr="Gondolj előre Brighten keverő ókori egyiptom térkép nyugta ...">
            <a:extLst>
              <a:ext uri="{FF2B5EF4-FFF2-40B4-BE49-F238E27FC236}">
                <a16:creationId xmlns:a16="http://schemas.microsoft.com/office/drawing/2014/main" id="{0F1BC06D-B5F6-4648-A5AC-8FD2F4A948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3" t="20071" r="14015" b="15845"/>
          <a:stretch/>
        </p:blipFill>
        <p:spPr bwMode="auto">
          <a:xfrm>
            <a:off x="6248400" y="1924050"/>
            <a:ext cx="58674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E08EC0AA-C3A1-4F69-998F-8AE920A94ED6}"/>
              </a:ext>
            </a:extLst>
          </p:cNvPr>
          <p:cNvSpPr txBox="1"/>
          <p:nvPr/>
        </p:nvSpPr>
        <p:spPr>
          <a:xfrm>
            <a:off x="7011506" y="5657850"/>
            <a:ext cx="435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Az ókori Mezopotámia területének elfekvése</a:t>
            </a:r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00F5DBD-2171-4DA6-9A99-C6589F70D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Bogdán Botond</a:t>
            </a:r>
          </a:p>
        </p:txBody>
      </p:sp>
    </p:spTree>
    <p:extLst>
      <p:ext uri="{BB962C8B-B14F-4D97-AF65-F5344CB8AC3E}">
        <p14:creationId xmlns:p14="http://schemas.microsoft.com/office/powerpoint/2010/main" val="22664774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9BB00613-45DE-4942-A698-8A0081531637}"/>
              </a:ext>
            </a:extLst>
          </p:cNvPr>
          <p:cNvSpPr txBox="1">
            <a:spLocks/>
          </p:cNvSpPr>
          <p:nvPr/>
        </p:nvSpPr>
        <p:spPr>
          <a:xfrm>
            <a:off x="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dirty="0"/>
              <a:t>Az egyes keleti civilizációk vallási és kulturális jellemzőinek azonosítása.</a:t>
            </a:r>
            <a:endParaRPr lang="hu-HU" dirty="0"/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5E6A584F-063A-4924-B852-86E4D7446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7"/>
            <a:ext cx="5800725" cy="4580733"/>
          </a:xfrm>
        </p:spPr>
        <p:txBody>
          <a:bodyPr/>
          <a:lstStyle/>
          <a:p>
            <a:r>
              <a:rPr lang="hu-HU" i="1" u="sng" dirty="0"/>
              <a:t>Egyiptom:</a:t>
            </a:r>
          </a:p>
          <a:p>
            <a:pPr lvl="1"/>
            <a:r>
              <a:rPr lang="hu-HU" dirty="0"/>
              <a:t>Nílus áradásának kihasználása: tápanyagokkal gazdag iszapréteg.</a:t>
            </a:r>
          </a:p>
          <a:p>
            <a:pPr lvl="1"/>
            <a:r>
              <a:rPr lang="hu-HU" dirty="0"/>
              <a:t>Fáraó vezette társadalom, hierarchia: papok, írnokok, közemberek, rabszolgák.</a:t>
            </a:r>
          </a:p>
          <a:p>
            <a:pPr lvl="1"/>
            <a:r>
              <a:rPr lang="hu-HU" dirty="0"/>
              <a:t>Hieroglifa írás, papiruszra rögzítve.</a:t>
            </a:r>
          </a:p>
          <a:p>
            <a:pPr lvl="1"/>
            <a:r>
              <a:rPr lang="hu-HU" dirty="0"/>
              <a:t>Többistenhitű vallás, lélekvándorlás, balzsamozás, múmiák.</a:t>
            </a:r>
          </a:p>
          <a:p>
            <a:pPr lvl="1"/>
            <a:r>
              <a:rPr lang="hu-HU" dirty="0"/>
              <a:t>Fejlett tudományok, építészet, művészetek.</a:t>
            </a:r>
          </a:p>
        </p:txBody>
      </p:sp>
      <p:pic>
        <p:nvPicPr>
          <p:cNvPr id="3074" name="Picture 2" descr="Végre megérthetjük, hogyan épült a nagy piramis | 24.hu">
            <a:extLst>
              <a:ext uri="{FF2B5EF4-FFF2-40B4-BE49-F238E27FC236}">
                <a16:creationId xmlns:a16="http://schemas.microsoft.com/office/drawing/2014/main" id="{73282615-8183-487B-8BB1-1BDABAC8B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5" y="1343816"/>
            <a:ext cx="6265376" cy="3523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4496FC0F-2B79-4373-BCB3-C6F4D9D1C83A}"/>
              </a:ext>
            </a:extLst>
          </p:cNvPr>
          <p:cNvSpPr txBox="1"/>
          <p:nvPr/>
        </p:nvSpPr>
        <p:spPr>
          <a:xfrm>
            <a:off x="6496050" y="4867275"/>
            <a:ext cx="5234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Az ókori egyiptomiak által épített, ma is álló piramisok</a:t>
            </a:r>
          </a:p>
        </p:txBody>
      </p:sp>
      <p:sp>
        <p:nvSpPr>
          <p:cNvPr id="2" name="Élőláb helye 1">
            <a:extLst>
              <a:ext uri="{FF2B5EF4-FFF2-40B4-BE49-F238E27FC236}">
                <a16:creationId xmlns:a16="http://schemas.microsoft.com/office/drawing/2014/main" id="{7CB36B31-2ADC-4101-A795-816A99490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Bogdán Botond</a:t>
            </a:r>
          </a:p>
        </p:txBody>
      </p:sp>
    </p:spTree>
    <p:extLst>
      <p:ext uri="{BB962C8B-B14F-4D97-AF65-F5344CB8AC3E}">
        <p14:creationId xmlns:p14="http://schemas.microsoft.com/office/powerpoint/2010/main" val="103097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D315DC71-5E79-4905-B216-C48D4363D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303" y="1573954"/>
            <a:ext cx="6216941" cy="4742955"/>
          </a:xfrm>
        </p:spPr>
        <p:txBody>
          <a:bodyPr/>
          <a:lstStyle/>
          <a:p>
            <a:r>
              <a:rPr lang="hu-HU" i="1" u="sng" dirty="0"/>
              <a:t>India:</a:t>
            </a:r>
          </a:p>
          <a:p>
            <a:pPr lvl="1"/>
            <a:r>
              <a:rPr lang="hu-HU" dirty="0"/>
              <a:t>Indus és Gangesz menti területek népesítése, öntözéses földművelés.</a:t>
            </a:r>
          </a:p>
          <a:p>
            <a:pPr lvl="1"/>
            <a:r>
              <a:rPr lang="hu-HU" dirty="0"/>
              <a:t>Kasztrendszer: társadalmi rétegződés születés alapján.</a:t>
            </a:r>
          </a:p>
          <a:p>
            <a:pPr lvl="1"/>
            <a:r>
              <a:rPr lang="hu-HU" dirty="0"/>
              <a:t>Hinduizmus: politeista vallás, lélekvándorlás.</a:t>
            </a:r>
          </a:p>
          <a:p>
            <a:pPr lvl="1"/>
            <a:r>
              <a:rPr lang="hu-HU" dirty="0"/>
              <a:t>Buddhizmus: Buddha tanításai, az aranyközépút követése.</a:t>
            </a:r>
          </a:p>
          <a:p>
            <a:endParaRPr lang="hu-HU" dirty="0"/>
          </a:p>
        </p:txBody>
      </p:sp>
      <p:sp>
        <p:nvSpPr>
          <p:cNvPr id="4" name="Cím 1">
            <a:extLst>
              <a:ext uri="{FF2B5EF4-FFF2-40B4-BE49-F238E27FC236}">
                <a16:creationId xmlns:a16="http://schemas.microsoft.com/office/drawing/2014/main" id="{8C5323B3-3B68-4B89-9F21-70BD700B0423}"/>
              </a:ext>
            </a:extLst>
          </p:cNvPr>
          <p:cNvSpPr txBox="1">
            <a:spLocks/>
          </p:cNvSpPr>
          <p:nvPr/>
        </p:nvSpPr>
        <p:spPr>
          <a:xfrm>
            <a:off x="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/>
              <a:t>Az egyes keleti civilizációk vallási és kulturális jellemzőinek azonosítása.</a:t>
            </a:r>
            <a:endParaRPr lang="hu-HU" dirty="0"/>
          </a:p>
        </p:txBody>
      </p:sp>
      <p:pic>
        <p:nvPicPr>
          <p:cNvPr id="1026" name="Picture 2" descr="Cool places to visit, Jaisalmer, India travel">
            <a:extLst>
              <a:ext uri="{FF2B5EF4-FFF2-40B4-BE49-F238E27FC236}">
                <a16:creationId xmlns:a16="http://schemas.microsoft.com/office/drawing/2014/main" id="{1759303D-D4E3-44FF-B9BC-DC5E87176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35398"/>
            <a:ext cx="5760278" cy="385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D552BF9E-663A-4832-A291-A971814411FC}"/>
              </a:ext>
            </a:extLst>
          </p:cNvPr>
          <p:cNvSpPr txBox="1"/>
          <p:nvPr/>
        </p:nvSpPr>
        <p:spPr>
          <a:xfrm>
            <a:off x="8183141" y="5632990"/>
            <a:ext cx="1857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Ókori indai épület</a:t>
            </a:r>
          </a:p>
        </p:txBody>
      </p:sp>
      <p:sp>
        <p:nvSpPr>
          <p:cNvPr id="2" name="Élőláb helye 1">
            <a:extLst>
              <a:ext uri="{FF2B5EF4-FFF2-40B4-BE49-F238E27FC236}">
                <a16:creationId xmlns:a16="http://schemas.microsoft.com/office/drawing/2014/main" id="{A5C43F0B-763F-418F-9350-BCEC5F1B5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Bogdán Botond</a:t>
            </a:r>
          </a:p>
        </p:txBody>
      </p:sp>
    </p:spTree>
    <p:extLst>
      <p:ext uri="{BB962C8B-B14F-4D97-AF65-F5344CB8AC3E}">
        <p14:creationId xmlns:p14="http://schemas.microsoft.com/office/powerpoint/2010/main" val="33708309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E3427C05-66D0-4BEB-B876-8A2562E54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5646490" cy="4351338"/>
          </a:xfrm>
        </p:spPr>
        <p:txBody>
          <a:bodyPr/>
          <a:lstStyle/>
          <a:p>
            <a:r>
              <a:rPr lang="hu-HU" i="1" u="sng" dirty="0"/>
              <a:t>Kína:</a:t>
            </a:r>
          </a:p>
          <a:p>
            <a:pPr lvl="1"/>
            <a:r>
              <a:rPr lang="hu-HU" dirty="0"/>
              <a:t>Öntözéses és </a:t>
            </a:r>
            <a:r>
              <a:rPr lang="hu-HU" dirty="0" err="1"/>
              <a:t>árasztásos</a:t>
            </a:r>
            <a:r>
              <a:rPr lang="hu-HU" dirty="0"/>
              <a:t> földművelés, gabona és rizs termesztés.</a:t>
            </a:r>
          </a:p>
          <a:p>
            <a:pPr lvl="1"/>
            <a:r>
              <a:rPr lang="hu-HU" dirty="0"/>
              <a:t>Nagyfal védelem, ipar fejlettsége, papír, iránytű, puskapor.</a:t>
            </a:r>
          </a:p>
          <a:p>
            <a:pPr lvl="1"/>
            <a:r>
              <a:rPr lang="hu-HU" dirty="0"/>
              <a:t>Kereskedelem fellendítése: Selyemút.</a:t>
            </a:r>
          </a:p>
          <a:p>
            <a:pPr lvl="1"/>
            <a:r>
              <a:rPr lang="hu-HU" dirty="0"/>
              <a:t>Írás: madárlábírás, jelírás.</a:t>
            </a:r>
          </a:p>
          <a:p>
            <a:endParaRPr lang="hu-HU" dirty="0"/>
          </a:p>
        </p:txBody>
      </p:sp>
      <p:sp>
        <p:nvSpPr>
          <p:cNvPr id="4" name="Cím 1">
            <a:extLst>
              <a:ext uri="{FF2B5EF4-FFF2-40B4-BE49-F238E27FC236}">
                <a16:creationId xmlns:a16="http://schemas.microsoft.com/office/drawing/2014/main" id="{E3B579A6-0E1F-4738-B220-E8F6C7AD2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hu-HU" b="1" dirty="0"/>
              <a:t>Az egyes keleti civilizációk vallási és kulturális jellemzőinek azonosítása.</a:t>
            </a:r>
            <a:endParaRPr lang="hu-HU" dirty="0"/>
          </a:p>
        </p:txBody>
      </p:sp>
      <p:pic>
        <p:nvPicPr>
          <p:cNvPr id="2050" name="Picture 2" descr="ókori Kína Térkép | Térkép">
            <a:extLst>
              <a:ext uri="{FF2B5EF4-FFF2-40B4-BE49-F238E27FC236}">
                <a16:creationId xmlns:a16="http://schemas.microsoft.com/office/drawing/2014/main" id="{CE989984-5A91-4BB9-AEF7-7D5314E4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451" y="2039621"/>
            <a:ext cx="6357551" cy="3237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071E2FDE-AA2E-4CFC-9BAB-DBD844CCAFD8}"/>
              </a:ext>
            </a:extLst>
          </p:cNvPr>
          <p:cNvSpPr txBox="1"/>
          <p:nvPr/>
        </p:nvSpPr>
        <p:spPr>
          <a:xfrm>
            <a:off x="7587269" y="5276674"/>
            <a:ext cx="2165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Az ókori Kína térképe</a:t>
            </a:r>
          </a:p>
        </p:txBody>
      </p:sp>
      <p:sp>
        <p:nvSpPr>
          <p:cNvPr id="2" name="Élőláb helye 1">
            <a:extLst>
              <a:ext uri="{FF2B5EF4-FFF2-40B4-BE49-F238E27FC236}">
                <a16:creationId xmlns:a16="http://schemas.microsoft.com/office/drawing/2014/main" id="{77291AC3-E8E6-4214-B33B-94798A59E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Bogdán Botond</a:t>
            </a:r>
          </a:p>
        </p:txBody>
      </p:sp>
    </p:spTree>
    <p:extLst>
      <p:ext uri="{BB962C8B-B14F-4D97-AF65-F5344CB8AC3E}">
        <p14:creationId xmlns:p14="http://schemas.microsoft.com/office/powerpoint/2010/main" val="20258884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B1881FA8-1597-4C4D-9FC1-211C9A406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5143150" cy="4351338"/>
          </a:xfrm>
        </p:spPr>
        <p:txBody>
          <a:bodyPr/>
          <a:lstStyle/>
          <a:p>
            <a:r>
              <a:rPr lang="hu-HU" i="1" u="sng" dirty="0"/>
              <a:t>Izrael:</a:t>
            </a:r>
          </a:p>
          <a:p>
            <a:pPr lvl="1"/>
            <a:r>
              <a:rPr lang="hu-HU" dirty="0"/>
              <a:t>Földközi-tenger partvidék, </a:t>
            </a:r>
            <a:r>
              <a:rPr lang="hu-HU" dirty="0" err="1"/>
              <a:t>palesztínai</a:t>
            </a:r>
            <a:r>
              <a:rPr lang="hu-HU" dirty="0"/>
              <a:t> terület.</a:t>
            </a:r>
          </a:p>
          <a:p>
            <a:pPr lvl="1"/>
            <a:r>
              <a:rPr lang="hu-HU" dirty="0"/>
              <a:t>Zsidó nép: egyistenhitű, bibliai történetek, Mózes, "ígéret földje".</a:t>
            </a:r>
          </a:p>
          <a:p>
            <a:pPr lvl="1"/>
            <a:r>
              <a:rPr lang="hu-HU" dirty="0"/>
              <a:t>Izrael állam, Jeruzsálem központ, Salamon király fénykora.</a:t>
            </a:r>
          </a:p>
          <a:p>
            <a:endParaRPr lang="hu-HU" dirty="0"/>
          </a:p>
        </p:txBody>
      </p:sp>
      <p:sp>
        <p:nvSpPr>
          <p:cNvPr id="4" name="Cím 1">
            <a:extLst>
              <a:ext uri="{FF2B5EF4-FFF2-40B4-BE49-F238E27FC236}">
                <a16:creationId xmlns:a16="http://schemas.microsoft.com/office/drawing/2014/main" id="{ADCE6B88-22AD-4BE2-9ADC-44143796D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hu-HU" b="1" dirty="0"/>
              <a:t>Az egyes keleti civilizációk vallási és kulturális jellemzőinek azonosítása.</a:t>
            </a:r>
            <a:endParaRPr lang="hu-HU" dirty="0"/>
          </a:p>
        </p:txBody>
      </p:sp>
      <p:pic>
        <p:nvPicPr>
          <p:cNvPr id="3074" name="Picture 2" descr="B10: Izrael Jézus napjaiban — Őrtorony ONLINE KÖNYVTÁR">
            <a:extLst>
              <a:ext uri="{FF2B5EF4-FFF2-40B4-BE49-F238E27FC236}">
                <a16:creationId xmlns:a16="http://schemas.microsoft.com/office/drawing/2014/main" id="{D5D67E08-E617-463C-B89B-05CA963B1F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15"/>
          <a:stretch/>
        </p:blipFill>
        <p:spPr bwMode="auto">
          <a:xfrm>
            <a:off x="6096000" y="830510"/>
            <a:ext cx="4953000" cy="557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5FE8E647-DCFB-4C8F-99E4-3405417DE186}"/>
              </a:ext>
            </a:extLst>
          </p:cNvPr>
          <p:cNvSpPr txBox="1"/>
          <p:nvPr/>
        </p:nvSpPr>
        <p:spPr>
          <a:xfrm>
            <a:off x="7153297" y="6375632"/>
            <a:ext cx="283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Krisztus-kori Izrael térképe</a:t>
            </a:r>
          </a:p>
        </p:txBody>
      </p:sp>
      <p:sp>
        <p:nvSpPr>
          <p:cNvPr id="2" name="Élőláb helye 1">
            <a:extLst>
              <a:ext uri="{FF2B5EF4-FFF2-40B4-BE49-F238E27FC236}">
                <a16:creationId xmlns:a16="http://schemas.microsoft.com/office/drawing/2014/main" id="{456DEE19-FC8E-4333-9597-D17B89EE4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Bogdán Botond</a:t>
            </a:r>
          </a:p>
        </p:txBody>
      </p:sp>
    </p:spTree>
    <p:extLst>
      <p:ext uri="{BB962C8B-B14F-4D97-AF65-F5344CB8AC3E}">
        <p14:creationId xmlns:p14="http://schemas.microsoft.com/office/powerpoint/2010/main" val="134925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24E3EEB-CABD-419F-A009-DB5B5367D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hu-HU" b="1" dirty="0"/>
              <a:t>Második tétel: Az athéni demokrácia intézményei, működése.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8BE0BAB-A5CA-4E1A-8322-AFAB09956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5563"/>
            <a:ext cx="5444455" cy="2717931"/>
          </a:xfrm>
        </p:spPr>
        <p:txBody>
          <a:bodyPr/>
          <a:lstStyle/>
          <a:p>
            <a:r>
              <a:rPr lang="hu-HU" i="1" u="sng" dirty="0"/>
              <a:t>Drakón:</a:t>
            </a:r>
          </a:p>
          <a:p>
            <a:pPr lvl="1"/>
            <a:r>
              <a:rPr lang="hu-HU" dirty="0"/>
              <a:t>Kezdetben arisztokraták uralták Athént, a hatalmat az "arisztokratikus köztársaság" uralta.</a:t>
            </a:r>
          </a:p>
          <a:p>
            <a:pPr lvl="1"/>
            <a:r>
              <a:rPr lang="hu-HU" dirty="0"/>
              <a:t>Drakón írásba foglalta a törvényeket, amelyek az arisztokratáknak kedveztek.</a:t>
            </a:r>
          </a:p>
          <a:p>
            <a:endParaRPr lang="hu-HU" dirty="0"/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2CE53B5D-9C0D-482B-B8D9-D90E4F253213}"/>
              </a:ext>
            </a:extLst>
          </p:cNvPr>
          <p:cNvSpPr txBox="1">
            <a:spLocks/>
          </p:cNvSpPr>
          <p:nvPr/>
        </p:nvSpPr>
        <p:spPr>
          <a:xfrm>
            <a:off x="0" y="4010091"/>
            <a:ext cx="5444455" cy="27179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i="1" u="sng" dirty="0"/>
              <a:t>Szolón:</a:t>
            </a:r>
          </a:p>
          <a:p>
            <a:pPr lvl="1"/>
            <a:r>
              <a:rPr lang="hu-HU" dirty="0"/>
              <a:t>Szolón új törvényeket alkotott az ellentétek levezetése érdekében.</a:t>
            </a:r>
          </a:p>
          <a:p>
            <a:pPr lvl="1"/>
            <a:r>
              <a:rPr lang="hu-HU" dirty="0"/>
              <a:t>Az adósrabszolgaságot és az állam felé való tartozásokat eltörölte.</a:t>
            </a:r>
          </a:p>
          <a:p>
            <a:pPr lvl="1"/>
            <a:r>
              <a:rPr lang="hu-HU" dirty="0"/>
              <a:t>Kiterjesztette a politikai jogokat a legszegényebb polgárokra is, és vagyoni helyzet alapján csoportokba osztotta a </a:t>
            </a:r>
            <a:r>
              <a:rPr lang="hu-HU" dirty="0" err="1"/>
              <a:t>lakosságo</a:t>
            </a:r>
            <a:endParaRPr lang="hu-HU" dirty="0"/>
          </a:p>
          <a:p>
            <a:endParaRPr lang="hu-HU" dirty="0"/>
          </a:p>
        </p:txBody>
      </p:sp>
      <p:pic>
        <p:nvPicPr>
          <p:cNvPr id="4098" name="Picture 2" descr="https://m.blog.hu/to/tortenelmioneletrajzok/image/df60f4850d71414ea0cdcca3c5c1979e.png">
            <a:extLst>
              <a:ext uri="{FF2B5EF4-FFF2-40B4-BE49-F238E27FC236}">
                <a16:creationId xmlns:a16="http://schemas.microsoft.com/office/drawing/2014/main" id="{E4DE16A2-117D-4901-AFA6-22C052093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7191" y="0"/>
            <a:ext cx="2005668" cy="306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5B3541EB-CA94-4469-B1BE-E398432A62E0}"/>
              </a:ext>
            </a:extLst>
          </p:cNvPr>
          <p:cNvSpPr txBox="1"/>
          <p:nvPr/>
        </p:nvSpPr>
        <p:spPr>
          <a:xfrm>
            <a:off x="9467745" y="3073261"/>
            <a:ext cx="853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Drakón</a:t>
            </a:r>
          </a:p>
        </p:txBody>
      </p:sp>
      <p:pic>
        <p:nvPicPr>
          <p:cNvPr id="4102" name="Picture 6" descr="Történelem 9. – II. AZ ÓKORI HELLÁSZ – 8. Az athéni demokrácia kialakulása">
            <a:extLst>
              <a:ext uri="{FF2B5EF4-FFF2-40B4-BE49-F238E27FC236}">
                <a16:creationId xmlns:a16="http://schemas.microsoft.com/office/drawing/2014/main" id="{33B1F329-F9C8-40B1-B412-DF166B0FD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7191" y="3451639"/>
            <a:ext cx="2113880" cy="303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8E0A1F97-A9A9-405F-A2B9-36EE6B962137}"/>
              </a:ext>
            </a:extLst>
          </p:cNvPr>
          <p:cNvSpPr txBox="1"/>
          <p:nvPr/>
        </p:nvSpPr>
        <p:spPr>
          <a:xfrm>
            <a:off x="9446554" y="6484914"/>
            <a:ext cx="795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Szolón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E145A35-28C0-45DA-BA2E-E734216C2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Bogdán Botond</a:t>
            </a:r>
          </a:p>
        </p:txBody>
      </p:sp>
    </p:spTree>
    <p:extLst>
      <p:ext uri="{BB962C8B-B14F-4D97-AF65-F5344CB8AC3E}">
        <p14:creationId xmlns:p14="http://schemas.microsoft.com/office/powerpoint/2010/main" val="27171366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  <p:bldP spid="4" grpId="0" build="allAtOnce"/>
      <p:bldP spid="6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PPT - AZ ATHÉNI TÁRSADALOM ÉS ÁLLAM PowerPoint Presentation - ID:6917790">
            <a:extLst>
              <a:ext uri="{FF2B5EF4-FFF2-40B4-BE49-F238E27FC236}">
                <a16:creationId xmlns:a16="http://schemas.microsoft.com/office/drawing/2014/main" id="{5A0C94CF-8191-425A-B4E2-D0218FB29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768" y="194520"/>
            <a:ext cx="8104464" cy="6078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Élőláb helye 1">
            <a:extLst>
              <a:ext uri="{FF2B5EF4-FFF2-40B4-BE49-F238E27FC236}">
                <a16:creationId xmlns:a16="http://schemas.microsoft.com/office/drawing/2014/main" id="{0C2D5E34-B647-4FBD-AFB9-B8F327986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Bogdán Botond</a:t>
            </a:r>
          </a:p>
        </p:txBody>
      </p:sp>
    </p:spTree>
    <p:extLst>
      <p:ext uri="{BB962C8B-B14F-4D97-AF65-F5344CB8AC3E}">
        <p14:creationId xmlns:p14="http://schemas.microsoft.com/office/powerpoint/2010/main" val="11627159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1450</Words>
  <Application>Microsoft Office PowerPoint</Application>
  <PresentationFormat>Szélesvásznú</PresentationFormat>
  <Paragraphs>169</Paragraphs>
  <Slides>26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Office-téma</vt:lpstr>
      <vt:lpstr>Történelem elsőtől hatodik tétel</vt:lpstr>
      <vt:lpstr>Első tétel: Az egyes keleti civilizációk vallási és kulturális jellemzőinek azonosítása. </vt:lpstr>
      <vt:lpstr>Az egyes keleti civilizációk vallási és kulturális jellemzőinek azonosítása.</vt:lpstr>
      <vt:lpstr>PowerPoint-bemutató</vt:lpstr>
      <vt:lpstr>PowerPoint-bemutató</vt:lpstr>
      <vt:lpstr>Az egyes keleti civilizációk vallási és kulturális jellemzőinek azonosítása.</vt:lpstr>
      <vt:lpstr>Az egyes keleti civilizációk vallási és kulturális jellemzőinek azonosítása.</vt:lpstr>
      <vt:lpstr>Második tétel: Az athéni demokrácia intézményei, működése.</vt:lpstr>
      <vt:lpstr>PowerPoint-bemutató</vt:lpstr>
      <vt:lpstr>Az athéni demokrácia intézményei, működése.</vt:lpstr>
      <vt:lpstr>PowerPoint-bemutató</vt:lpstr>
      <vt:lpstr>Az athéni demokrácia intézményei, működése.</vt:lpstr>
      <vt:lpstr>Az athéni demokrácia működése</vt:lpstr>
      <vt:lpstr>Harmadik tétel: A hódító háborúk társadalmi és politikai következményei a római köztársaság korában.</vt:lpstr>
      <vt:lpstr>PowerPoint-bemutató</vt:lpstr>
      <vt:lpstr>A hódító háborúk társadalmi és politikai következményei a római köztársaság korában.</vt:lpstr>
      <vt:lpstr>A hódító háborúk társadalmi és politikai következményei a római köztársaság korában.</vt:lpstr>
      <vt:lpstr>A hódító háborúk társadalmi és politikai következményei a római köztársaság korában.</vt:lpstr>
      <vt:lpstr>Negyedik tétel: A kereszténység főbb tanításai</vt:lpstr>
      <vt:lpstr>PowerPoint-bemutató</vt:lpstr>
      <vt:lpstr>PowerPoint-bemutató</vt:lpstr>
      <vt:lpstr>Ötödik tétel:  Nyugatrómai Birodalom bukása és a népvándorlás</vt:lpstr>
      <vt:lpstr>Nyugatrómai Birodalom bukása és a népvándorlás</vt:lpstr>
      <vt:lpstr>Nyugatrómai Birodalom bukása és a népvándorlás</vt:lpstr>
      <vt:lpstr>Hatodik tétel:  Középkori uradalom jellemző vonásai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Történelem elsőtől hatodik tétel</dc:title>
  <dc:creator>User</dc:creator>
  <cp:lastModifiedBy>User</cp:lastModifiedBy>
  <cp:revision>26</cp:revision>
  <dcterms:created xsi:type="dcterms:W3CDTF">2024-03-05T10:53:30Z</dcterms:created>
  <dcterms:modified xsi:type="dcterms:W3CDTF">2024-03-07T10:59:51Z</dcterms:modified>
</cp:coreProperties>
</file>