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27E13D-3A1E-49BB-9B53-D6120BB4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667FF7C-4A2F-4BA4-8E4A-182DD3979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66F8C5-50F8-4F9C-B925-399E4690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5C97-88D5-4296-9DF9-00375C50A16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A33FB1B-B869-427D-8028-2182DE60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258D229-1EA8-4A18-982F-B84D5051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4BF1-3908-4482-A0B0-BCF6D3B3A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689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0AD5B6-EF50-4F40-AC94-BD5F60DA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A435C59-B7E0-4ECB-807F-8253F1B5D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45827B-428C-40F3-8877-CA4CCD7E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5C97-88D5-4296-9DF9-00375C50A16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62C152-6B2B-495F-BD04-C494D038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B333DB-0BF6-42CE-9E6F-33DF7A30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4BF1-3908-4482-A0B0-BCF6D3B3A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27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01C2D42-29CE-4133-A617-DAA7275CC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63EDFA-1B80-4EC4-87F2-C0A435BBC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E7988B-CCFE-48EE-8DDB-F6FE1C1A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5C97-88D5-4296-9DF9-00375C50A16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39AA5B-FFFE-414D-BD0A-DD6B954C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665F12-7697-4C52-8273-047EF92E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4BF1-3908-4482-A0B0-BCF6D3B3A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9790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B889E-E8AC-4D8E-951A-D45748C6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21E03D-B096-40E3-944B-CBFFDE21D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5D81F5-1B10-493A-B46A-EA523F1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5C97-88D5-4296-9DF9-00375C50A16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1CCAD1-6EDB-41B8-BC0C-029BADF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02644E-92B7-40A4-902F-39ADEF7A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4BF1-3908-4482-A0B0-BCF6D3B3A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080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0CA03A-5359-45EF-972B-B5D3B6FA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EA827D5-95D2-4716-A087-F02CC0B4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397F24-B7DC-4E2B-87B8-BADDE203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5C97-88D5-4296-9DF9-00375C50A16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2F40C8-8128-4FC0-85A8-F013FE8A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73B72C-9060-4B5F-9AAB-C4BEC07D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4BF1-3908-4482-A0B0-BCF6D3B3A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111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3E7FD0-27B9-465E-80C7-BD761258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6D9177-8714-44D8-B3B3-3ED593D35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8EC1969-86BB-4F5D-8F40-BEADD88C7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BF22433-C102-4821-82BA-BCA21D06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5C97-88D5-4296-9DF9-00375C50A16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E97E3E-707C-471E-89E6-14301FCF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851AF4D-C780-4AA9-BD18-4BB4C5AD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4BF1-3908-4482-A0B0-BCF6D3B3A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679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8D6A5E-20DA-4819-81C6-AE6DCBB4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EC4874-516B-4291-8483-C470E92C1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A3F874-080D-4E98-BDF6-6D091D757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7EEFE5A-F89C-4F24-A134-51159A05D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CE733A4-7FF7-4913-99BA-506F2201C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0267703-7623-4B2A-9C88-88E4E041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5C97-88D5-4296-9DF9-00375C50A16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5DFFDE1-30A6-4254-A0A4-E8A5A676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E153362-FD45-40D7-9C32-1087ACAE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4BF1-3908-4482-A0B0-BCF6D3B3A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73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ED09F7-3B2B-49B3-A938-2CD860A9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1131863-F766-415D-A1E8-910E9A36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5C97-88D5-4296-9DF9-00375C50A16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B900040-94ED-4BE5-83AF-4518933D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30559F9-4EBF-4D69-86F6-27BE2069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4BF1-3908-4482-A0B0-BCF6D3B3A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43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757B4BF-9B01-4314-AC58-31A39B77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5C97-88D5-4296-9DF9-00375C50A16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689A85F-72AE-45D6-8BAE-A4FCCF1B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4E96871-EA58-4DF7-B0EF-99D70233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4BF1-3908-4482-A0B0-BCF6D3B3A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901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B481AA-F8AB-4C47-A1DA-88DBCD6D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12B459-128E-49BF-BD72-54EAD135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C66ACC1-4794-40D8-9FDE-D0F097B49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776296C-D5F7-4426-B1D2-7BF0895D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5C97-88D5-4296-9DF9-00375C50A16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1AF08CE-3F58-4165-8AA5-ADDD9F24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488D384-70FD-4150-B526-C871027A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4BF1-3908-4482-A0B0-BCF6D3B3A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54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738649-5179-404D-AA50-736608CC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D7C9C3A-CC0B-4DEA-B48B-362A3E835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B48C40E-2D05-42F1-8C20-BEE6DD9F8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6F04C56-8516-4A4F-B6AE-134F93D8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5C97-88D5-4296-9DF9-00375C50A16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DEF08CB-F54C-4B87-8CFF-E1415E09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F69024-A0CC-4F65-B41B-4A5D228C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4BF1-3908-4482-A0B0-BCF6D3B3A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029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DCA8D68-3292-42FD-B7F8-5D1E592B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FA9C7D-2E0C-4FD3-BA35-B59662D82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A0111C-D42D-47FA-84EE-153CF31A1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5C97-88D5-4296-9DF9-00375C50A16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0FD3F2-5179-4405-B255-827EE2753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967649-6125-43B8-911F-0727C2D1B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54BF1-3908-4482-A0B0-BCF6D3B3A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286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CBB16B-EE46-4A35-8CD9-7B0188D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hu-HU" b="1" dirty="0"/>
              <a:t>Az Aranybulla, a tatárjárás és az ország újjáépítése IV. Béla idején</a:t>
            </a:r>
          </a:p>
        </p:txBody>
      </p:sp>
    </p:spTree>
    <p:extLst>
      <p:ext uri="{BB962C8B-B14F-4D97-AF65-F5344CB8AC3E}">
        <p14:creationId xmlns:p14="http://schemas.microsoft.com/office/powerpoint/2010/main" val="225319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3BA5C-B711-4B94-9118-B21EEE34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Az Aranybulla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3B834C-EA70-4D28-A025-65023247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59" y="1984249"/>
            <a:ext cx="5900928" cy="450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i="1" dirty="0" err="1"/>
              <a:t>II.András</a:t>
            </a:r>
            <a:r>
              <a:rPr lang="hu-HU" sz="4000" i="1" dirty="0"/>
              <a:t> uralkodása alatt:</a:t>
            </a:r>
          </a:p>
          <a:p>
            <a:r>
              <a:rPr lang="hu-HU" dirty="0"/>
              <a:t>Földbirtokok csökkenése a király kezében.</a:t>
            </a:r>
          </a:p>
          <a:p>
            <a:r>
              <a:rPr lang="hu-HU" dirty="0"/>
              <a:t>Nemesek örök időre kaptak földet a hűségükért cserébe.</a:t>
            </a:r>
          </a:p>
          <a:p>
            <a:r>
              <a:rPr lang="hu-HU" dirty="0"/>
              <a:t>Aggodalom a birtokok külföldi kezekben és nagybirtokosok elnyomása miatt.</a:t>
            </a:r>
          </a:p>
        </p:txBody>
      </p:sp>
      <p:pic>
        <p:nvPicPr>
          <p:cNvPr id="1026" name="Picture 2" descr="II. András és az Aranybulla">
            <a:extLst>
              <a:ext uri="{FF2B5EF4-FFF2-40B4-BE49-F238E27FC236}">
                <a16:creationId xmlns:a16="http://schemas.microsoft.com/office/drawing/2014/main" id="{C427C405-1078-4A58-A9B4-AABA7DC5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242" y="1292638"/>
            <a:ext cx="4700599" cy="4272724"/>
          </a:xfrm>
          <a:prstGeom prst="rect">
            <a:avLst/>
          </a:prstGeom>
          <a:noFill/>
          <a:effectLst>
            <a:softEdge rad="241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0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59C335-8B72-4528-997E-D74E4F65B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069"/>
            <a:ext cx="10515600" cy="5395862"/>
          </a:xfrm>
        </p:spPr>
        <p:txBody>
          <a:bodyPr/>
          <a:lstStyle/>
          <a:p>
            <a:pPr marL="0" indent="0">
              <a:buNone/>
            </a:pPr>
            <a:r>
              <a:rPr lang="hu-HU" sz="4000" i="1" dirty="0"/>
              <a:t>Aranybulla (1222):</a:t>
            </a:r>
            <a:endParaRPr lang="hu-HU" sz="4000" dirty="0"/>
          </a:p>
          <a:p>
            <a:r>
              <a:rPr lang="hu-HU" dirty="0"/>
              <a:t>31 ígéretet tett a nemességnek, például:</a:t>
            </a:r>
          </a:p>
          <a:p>
            <a:pPr lvl="1"/>
            <a:r>
              <a:rPr lang="hu-HU" dirty="0"/>
              <a:t>Adómentesség</a:t>
            </a:r>
          </a:p>
          <a:p>
            <a:pPr lvl="1"/>
            <a:r>
              <a:rPr lang="hu-HU" dirty="0"/>
              <a:t>Ország védelmezése</a:t>
            </a:r>
          </a:p>
          <a:p>
            <a:pPr lvl="1"/>
            <a:r>
              <a:rPr lang="hu-HU" dirty="0"/>
              <a:t>Külföldiek föladományázásának tiltása</a:t>
            </a:r>
          </a:p>
          <a:p>
            <a:pPr lvl="1"/>
            <a:r>
              <a:rPr lang="hu-HU" dirty="0"/>
              <a:t>Király elleni fellépés engedélyezés</a:t>
            </a:r>
          </a:p>
          <a:p>
            <a:pPr marL="457200" lvl="1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4000" i="1" dirty="0"/>
              <a:t>Ősiség törvénye:</a:t>
            </a:r>
          </a:p>
          <a:p>
            <a:r>
              <a:rPr lang="hu-HU" dirty="0"/>
              <a:t>Földbirtok hiányában visszakerül a király tulajdonába.</a:t>
            </a:r>
          </a:p>
        </p:txBody>
      </p:sp>
    </p:spTree>
    <p:extLst>
      <p:ext uri="{BB962C8B-B14F-4D97-AF65-F5344CB8AC3E}">
        <p14:creationId xmlns:p14="http://schemas.microsoft.com/office/powerpoint/2010/main" val="288926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10E7F4-FAD3-48DE-8E30-6F8D305A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IV. Béla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E82710-C6F8-4A5F-86A7-E29A05C5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170"/>
            <a:ext cx="10515600" cy="3142732"/>
          </a:xfrm>
        </p:spPr>
        <p:txBody>
          <a:bodyPr/>
          <a:lstStyle/>
          <a:p>
            <a:r>
              <a:rPr lang="hu-HU" b="1" dirty="0"/>
              <a:t>1230:</a:t>
            </a:r>
            <a:r>
              <a:rPr lang="hu-HU" dirty="0"/>
              <a:t> Szembekerül apjával a birtokadományozás kérdésében.</a:t>
            </a:r>
          </a:p>
          <a:p>
            <a:r>
              <a:rPr lang="hu-HU" b="1" dirty="0"/>
              <a:t>1235: </a:t>
            </a:r>
            <a:r>
              <a:rPr lang="hu-HU" dirty="0"/>
              <a:t>Felülvizsgálja és visszavesz földbirtokokat, ami haragot vált ki a nemességből.</a:t>
            </a:r>
          </a:p>
          <a:p>
            <a:r>
              <a:rPr lang="hu-HU" b="1" dirty="0"/>
              <a:t>1240: </a:t>
            </a:r>
            <a:r>
              <a:rPr lang="hu-HU" dirty="0"/>
              <a:t>tatárjárás előjele, magyar sereg toborzása.</a:t>
            </a:r>
          </a:p>
          <a:p>
            <a:r>
              <a:rPr lang="hu-HU" b="1" dirty="0"/>
              <a:t>Kunok betelepítése </a:t>
            </a:r>
            <a:r>
              <a:rPr lang="hu-HU" dirty="0"/>
              <a:t>a tatárok elleni védekezés kulcseleme.</a:t>
            </a:r>
          </a:p>
        </p:txBody>
      </p:sp>
    </p:spTree>
    <p:extLst>
      <p:ext uri="{BB962C8B-B14F-4D97-AF65-F5344CB8AC3E}">
        <p14:creationId xmlns:p14="http://schemas.microsoft.com/office/powerpoint/2010/main" val="302547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824A33-6262-4DD6-8AC6-992E2879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Tatárjárás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BC3F04-CACA-4C39-A3FA-852F63A3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hu-HU" b="1" dirty="0"/>
              <a:t>IV. Béla: </a:t>
            </a:r>
            <a:r>
              <a:rPr lang="hu-HU" dirty="0"/>
              <a:t>Birtokadományozások szigorú feltételekkel.</a:t>
            </a:r>
          </a:p>
          <a:p>
            <a:r>
              <a:rPr lang="hu-HU" b="1" dirty="0"/>
              <a:t>Nemesek feladata: </a:t>
            </a:r>
            <a:r>
              <a:rPr lang="hu-HU" dirty="0"/>
              <a:t>Kővárak építése, hadseregek felállítása.</a:t>
            </a:r>
          </a:p>
          <a:p>
            <a:r>
              <a:rPr lang="hu-HU" b="1" dirty="0"/>
              <a:t>Városok:</a:t>
            </a:r>
            <a:r>
              <a:rPr lang="hu-HU" dirty="0"/>
              <a:t> Kőfalak építése, adó csak a királynak.</a:t>
            </a:r>
          </a:p>
          <a:p>
            <a:r>
              <a:rPr lang="hu-HU" b="1" dirty="0"/>
              <a:t>Szabad királyi városok: </a:t>
            </a:r>
            <a:r>
              <a:rPr lang="hu-HU" dirty="0"/>
              <a:t>Polgárok által választott </a:t>
            </a:r>
            <a:r>
              <a:rPr lang="hu-HU" dirty="0" err="1"/>
              <a:t>bírák</a:t>
            </a:r>
            <a:r>
              <a:rPr lang="hu-HU" dirty="0"/>
              <a:t>.</a:t>
            </a:r>
          </a:p>
          <a:p>
            <a:r>
              <a:rPr lang="hu-HU" b="1" dirty="0"/>
              <a:t>Földművelés hiánya: </a:t>
            </a:r>
            <a:r>
              <a:rPr lang="hu-HU" dirty="0"/>
              <a:t>Kedvezmények a </a:t>
            </a:r>
            <a:r>
              <a:rPr lang="hu-HU" dirty="0" err="1"/>
              <a:t>betelpüléshez</a:t>
            </a:r>
            <a:r>
              <a:rPr lang="hu-HU" dirty="0"/>
              <a:t>.</a:t>
            </a:r>
          </a:p>
          <a:p>
            <a:r>
              <a:rPr lang="hu-HU" b="1" dirty="0"/>
              <a:t>Kunok újra letelepítése: </a:t>
            </a:r>
            <a:r>
              <a:rPr lang="hu-HU" dirty="0"/>
              <a:t>Nagy lakatlan földterületek biztosítása</a:t>
            </a:r>
          </a:p>
          <a:p>
            <a:r>
              <a:rPr lang="hu-HU" b="1" dirty="0"/>
              <a:t>Tatárjárás Isten büntetéseként felfogva: </a:t>
            </a:r>
            <a:r>
              <a:rPr lang="hu-HU" dirty="0"/>
              <a:t>Margit apácává adása, kolostor építése.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44751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910F55-452E-46E9-8323-99439598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/>
              <a:t>Köszönöm a figyelmet!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A26F0B1-EBF6-4905-B00F-E6B10D395B79}"/>
              </a:ext>
            </a:extLst>
          </p:cNvPr>
          <p:cNvSpPr txBox="1"/>
          <p:nvPr/>
        </p:nvSpPr>
        <p:spPr>
          <a:xfrm>
            <a:off x="480782" y="6075947"/>
            <a:ext cx="24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Borbély Attila</a:t>
            </a:r>
          </a:p>
        </p:txBody>
      </p:sp>
    </p:spTree>
    <p:extLst>
      <p:ext uri="{BB962C8B-B14F-4D97-AF65-F5344CB8AC3E}">
        <p14:creationId xmlns:p14="http://schemas.microsoft.com/office/powerpoint/2010/main" val="199352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192</Words>
  <Application>Microsoft Office PowerPoint</Application>
  <PresentationFormat>Szélesvásznú</PresentationFormat>
  <Paragraphs>30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Office-téma</vt:lpstr>
      <vt:lpstr>Az Aranybulla, a tatárjárás és az ország újjáépítése IV. Béla idején</vt:lpstr>
      <vt:lpstr>Az Aranybulla</vt:lpstr>
      <vt:lpstr>PowerPoint-bemutató</vt:lpstr>
      <vt:lpstr>IV. Béla</vt:lpstr>
      <vt:lpstr>Tatárjárás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60</cp:revision>
  <dcterms:created xsi:type="dcterms:W3CDTF">2024-03-06T08:10:42Z</dcterms:created>
  <dcterms:modified xsi:type="dcterms:W3CDTF">2024-03-06T09:14:46Z</dcterms:modified>
</cp:coreProperties>
</file>