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39C5-FE73-46C3-B930-7D6A7A61F7B2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D956-B663-4569-AB24-534403E0B1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38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04436-06D6-4272-BA78-CF26477F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69D7A80-4331-489A-BF5A-BCAED93BF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F72429-891B-4B82-A722-B7EAD616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2EA0DB-7B69-4D96-BC4D-2B316879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0EC556-D3E6-4BD8-B9E2-A95A321D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76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BBB47F-2AE2-4087-AA15-BCCA8FF9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931043-30FF-4082-8251-05185A6C4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57342B-8C1E-4DAE-AA84-24358AF5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1C7139-33EC-4A35-AAD9-7B8617C2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FB3BF9-ED93-4365-AC9A-D778D111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08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67E289E-CFA9-4850-BE48-BE5515BC2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EB237C9-F99E-4A2F-AF0E-70826A2E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C7D420-299A-4ADB-B415-AC006E86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4396CA-38E3-4568-8B4B-2EF4EB69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0F1711-03AD-4841-956D-4F59BC9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46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05AF1A-9060-4336-821E-C4AD3E17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FD49EA-4D9F-47F3-9956-7BFE9820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E3985F-2FC4-485E-8779-4F302C47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3F7751-4CE4-4713-BF9E-5605DE0C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BF9E6-9E76-4134-A897-A5C4C86C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8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83B434-D874-406A-A892-421C8595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56787B-97F7-4B0C-8245-6512B128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5C8923-965F-49F6-957D-101D770A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C114D0-14D9-4459-A122-74B84311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A8AA1C-C217-4F0C-A9D1-5F1EACAC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62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7DB10-4291-44A9-A726-82E4AE22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34A004-6473-404C-94D4-86EF31796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E0885F6-E550-4199-9664-CCA48838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441179-F1AE-4A95-B9ED-AD827EFB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21F8165-CAEA-482E-A1B9-247F3E3D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DCAB040-B042-4331-ADDD-451763D8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84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F7C7AF-6C61-4952-86C2-CB3955B1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773C96-ADE0-4360-BBE1-C11D0BAF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A8A60F-DA64-4E2B-93CE-04EA1000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472A39E-1335-49B2-A505-00C56F213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81673D8-9343-4A9E-BF2A-00970B215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C5D74BC-64E9-4519-9D44-B6842CC7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CD8A613-2D99-4542-AED8-B2532DA9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9F9D6EA-BC57-4232-870F-D6BA80C7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1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1690BA-3D16-41AC-895E-A1160E87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5F3218A-61A6-478E-BB64-2525B38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25C951-E5C9-4FAB-8926-D3731952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78C2A32-F3B0-49A0-B081-470E2631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598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24380C4-053B-463E-AE35-48008E2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4F46ED1-A276-4535-AC81-F3CC5C0A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AC38B06-7E46-4D00-9F64-22E982A8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61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8D9E67-C584-4762-9081-3A43DC1E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10E0CA-ABD5-4481-B7F4-A55ECFDB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06DAD15-5E32-429E-93C7-96AD3499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11780-3A63-4696-8033-B2DEC36E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72CF5B-1D6E-40F7-BAE0-E0569398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32B38A-9552-4E8A-9EC9-B87C5E4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66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1F004A-B723-447F-B452-02687CFC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D4F6A90-629F-42F6-8F64-84CF32F57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62BD93-2299-4F9C-8751-57C6FBF5E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BE3E1F-D9D9-4408-9395-994070E6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7CD442-6434-467C-B51A-EAB2582B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F4AA7EE-E8AC-4EF6-8E94-2EE138D2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53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BE6B318-AA3C-4DED-BDC4-66399695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BB5672-66BD-4EF5-8897-999703AE3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58D2DE-886A-4B11-A447-06A4E6328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BDB6-353C-4704-ABB4-8EC6CE5AE67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D196B6-853D-471C-AAB3-5BC257EB7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C5D9C1-6DCC-45CE-B904-D57A15FEC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209E-3C6E-429D-8071-F3D445EAB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2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50537-3F99-4F07-9511-1CFEAC07D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dirty="0"/>
              <a:t>Az egyház szerepe a középkori művelődésben és a mindennapokban:</a:t>
            </a:r>
          </a:p>
        </p:txBody>
      </p:sp>
    </p:spTree>
    <p:extLst>
      <p:ext uri="{BB962C8B-B14F-4D97-AF65-F5344CB8AC3E}">
        <p14:creationId xmlns:p14="http://schemas.microsoft.com/office/powerpoint/2010/main" val="161297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9BAED-79E3-44C1-9E78-B0B3859F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Előzmények: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F4987D-857C-427E-BC7D-8C55589B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Nyugatrómai Birodalom összeomlása után germán királyságok alakultak ki, ahol eleinte a pogány hitvilág volt domináns.</a:t>
            </a:r>
          </a:p>
          <a:p>
            <a:r>
              <a:rPr lang="hu-HU" dirty="0"/>
              <a:t>Hittérítő papok hatására és erőszakkal is Európa áttért a kereszténységre.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98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E7BA0A-83F7-4A62-BD25-9F0C5146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egyház jellemzése: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77C777-B148-49C2-B3CB-C2F3CB21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Templomokat a földesurak építtettek, melyek fenntartását a jobbágyok tizedadójából finanszírozták.</a:t>
            </a:r>
          </a:p>
          <a:p>
            <a:r>
              <a:rPr lang="hu-HU" dirty="0"/>
              <a:t>Vasárnaponként kötelező volt a misére járás, azokat, akik elmaradtak, boszorkánynak tartották és gyakran ki is végezték.</a:t>
            </a:r>
          </a:p>
          <a:p>
            <a:r>
              <a:rPr lang="hu-HU" dirty="0"/>
              <a:t>A közéletben a vasárnap és ünnepek munkaszüneti napok voltak, ilyenkor tilos volt dolgozni.</a:t>
            </a:r>
          </a:p>
          <a:p>
            <a:endParaRPr lang="hu-HU" dirty="0"/>
          </a:p>
        </p:txBody>
      </p:sp>
      <p:pic>
        <p:nvPicPr>
          <p:cNvPr id="1026" name="Picture 2" descr="Középkori templomok | Középkori templomok">
            <a:extLst>
              <a:ext uri="{FF2B5EF4-FFF2-40B4-BE49-F238E27FC236}">
                <a16:creationId xmlns:a16="http://schemas.microsoft.com/office/drawing/2014/main" id="{AE38ECA4-D32C-4EDE-BB8A-39AE328D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44157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048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D3FBCA-C8AF-4C35-AB2D-7D9DE403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/>
              <a:t>Az egyházi hierarchia: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C1696C-8DD0-459F-BB23-83BC03AA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plébánosok voltak a legalacsonyabb szinten, akik a falu papjai voltak és számos egyházi szertartást vezényeltek le.</a:t>
            </a:r>
          </a:p>
          <a:p>
            <a:r>
              <a:rPr lang="hu-HU" dirty="0"/>
              <a:t>Főpapok (püspökök, érsekek) felügyelték a plébánosokat, a csúcson pedig a pápa állt Rómában.</a:t>
            </a:r>
          </a:p>
          <a:p>
            <a:endParaRPr lang="hu-HU" dirty="0"/>
          </a:p>
        </p:txBody>
      </p:sp>
      <p:pic>
        <p:nvPicPr>
          <p:cNvPr id="2054" name="Picture 6" descr="9.4.4 A keresztény egyház a kora középkorban - DigiTöri">
            <a:extLst>
              <a:ext uri="{FF2B5EF4-FFF2-40B4-BE49-F238E27FC236}">
                <a16:creationId xmlns:a16="http://schemas.microsoft.com/office/drawing/2014/main" id="{D5A25FAA-0D8F-41E3-BF35-43A43A9A7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4" y="3245819"/>
            <a:ext cx="5486399" cy="338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EE20B6-2EE2-4F51-90C7-3346E2A8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 szerzetesek szerepe: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2D5E0E-2FBB-446E-9D52-88F61018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Zárt közösségekben éltek, ahol munka és imádkozás váltakozott.</a:t>
            </a:r>
          </a:p>
          <a:p>
            <a:r>
              <a:rPr lang="hu-HU" dirty="0"/>
              <a:t>Kolostoraikban kódexeket másoltak, gazdálkodtak és tanulmányozták a tudományokat.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  <p:pic>
        <p:nvPicPr>
          <p:cNvPr id="3078" name="Picture 6" descr="Keresztény szerzetesség – Wikipédia">
            <a:extLst>
              <a:ext uri="{FF2B5EF4-FFF2-40B4-BE49-F238E27FC236}">
                <a16:creationId xmlns:a16="http://schemas.microsoft.com/office/drawing/2014/main" id="{B166876E-B53C-4D27-8D01-9FD457194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190875"/>
            <a:ext cx="3752850" cy="24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409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63155-D010-448F-BD5F-F3834DD0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egyház politikai és jogi szerepvállalása: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8A027E-BB86-4428-8104-61F28A9A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Beleszólt a politikába és saját bírósági rendszert tartott fenn.</a:t>
            </a:r>
          </a:p>
        </p:txBody>
      </p:sp>
    </p:spTree>
    <p:extLst>
      <p:ext uri="{BB962C8B-B14F-4D97-AF65-F5344CB8AC3E}">
        <p14:creationId xmlns:p14="http://schemas.microsoft.com/office/powerpoint/2010/main" val="32841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569D1-FDDC-4B99-A56B-DD084EB6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 szentek és az eretnekek: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785B1D-F10D-4981-9124-5E8140B7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szentek fontos szerepet kaptak az egyházi kultúrában és hitben, míg az eretnekek az egyház által el nem fogadott </a:t>
            </a:r>
            <a:r>
              <a:rPr lang="hu-HU" dirty="0" err="1"/>
              <a:t>nézeteket</a:t>
            </a:r>
            <a:r>
              <a:rPr lang="hu-HU" dirty="0"/>
              <a:t> vallották, és gyakran kivégezték őket.</a:t>
            </a:r>
          </a:p>
        </p:txBody>
      </p:sp>
      <p:pic>
        <p:nvPicPr>
          <p:cNvPr id="4098" name="Picture 2" descr="Az inkvizíció kegyetlen és brutális világa - Töri másképp">
            <a:extLst>
              <a:ext uri="{FF2B5EF4-FFF2-40B4-BE49-F238E27FC236}">
                <a16:creationId xmlns:a16="http://schemas.microsoft.com/office/drawing/2014/main" id="{C8587B8E-6FBE-4C7A-AF04-4DED8CC9B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90850"/>
            <a:ext cx="4748213" cy="27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CEB6A6-7AC2-4F0D-8D85-CE29D994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egyház művészete: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FF6113-2FA6-4177-8060-1FECF9FA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építészetben a gótika és a román stílus volt uralkodó, amelyek különböző stílusjegyekkel rendelkeztek és kifejezték az egyház pompáját vagy védelmi szerepét.</a:t>
            </a:r>
          </a:p>
          <a:p>
            <a:r>
              <a:rPr lang="hu-HU" dirty="0"/>
              <a:t>Az egyház zenéjében is jelentős szerepet játszott, például a gregorián énekstíluson keresztül.</a:t>
            </a:r>
          </a:p>
          <a:p>
            <a:endParaRPr lang="hu-HU" dirty="0"/>
          </a:p>
        </p:txBody>
      </p:sp>
      <p:pic>
        <p:nvPicPr>
          <p:cNvPr id="5122" name="Picture 2" descr="Gótikus építészet Magyarországon – Wikipédia">
            <a:extLst>
              <a:ext uri="{FF2B5EF4-FFF2-40B4-BE49-F238E27FC236}">
                <a16:creationId xmlns:a16="http://schemas.microsoft.com/office/drawing/2014/main" id="{8DB30B23-487F-4A63-BBAA-6DEE9F6B1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05" y="3921125"/>
            <a:ext cx="210026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800 éves a Jáki bazilika, Magyarország leghíresebb román kori temploma |  CsodalatosMagyarorszag.hu">
            <a:extLst>
              <a:ext uri="{FF2B5EF4-FFF2-40B4-BE49-F238E27FC236}">
                <a16:creationId xmlns:a16="http://schemas.microsoft.com/office/drawing/2014/main" id="{8FCD60ED-9F8A-4B62-9639-4489099E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72" y="3921125"/>
            <a:ext cx="4045598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 gregorián ének">
            <a:extLst>
              <a:ext uri="{FF2B5EF4-FFF2-40B4-BE49-F238E27FC236}">
                <a16:creationId xmlns:a16="http://schemas.microsoft.com/office/drawing/2014/main" id="{950398DB-5977-4384-898B-E52B36786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98" y="4001294"/>
            <a:ext cx="3616002" cy="278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4ED9D56-D52F-4A71-9490-253C11E4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</p:spTree>
    <p:extLst>
      <p:ext uri="{BB962C8B-B14F-4D97-AF65-F5344CB8AC3E}">
        <p14:creationId xmlns:p14="http://schemas.microsoft.com/office/powerpoint/2010/main" val="29264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255</Words>
  <Application>Microsoft Office PowerPoint</Application>
  <PresentationFormat>Szélesvásznú</PresentationFormat>
  <Paragraphs>23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Az egyház szerepe a középkori művelődésben és a mindennapokban:</vt:lpstr>
      <vt:lpstr>Előzmények:</vt:lpstr>
      <vt:lpstr>Az egyház jellemzése:</vt:lpstr>
      <vt:lpstr>Az egyházi hierarchia:</vt:lpstr>
      <vt:lpstr>A szerzetesek szerepe:</vt:lpstr>
      <vt:lpstr>Az egyház politikai és jogi szerepvállalása:</vt:lpstr>
      <vt:lpstr>A szentek és az eretnekek:</vt:lpstr>
      <vt:lpstr>Az egyház művészete: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egyház szerepe a középkori művelődésben és a mindennapokban:</dc:title>
  <dc:creator>User</dc:creator>
  <cp:lastModifiedBy>User</cp:lastModifiedBy>
  <cp:revision>4</cp:revision>
  <dcterms:created xsi:type="dcterms:W3CDTF">2024-03-06T08:41:39Z</dcterms:created>
  <dcterms:modified xsi:type="dcterms:W3CDTF">2024-03-07T08:45:21Z</dcterms:modified>
</cp:coreProperties>
</file>