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2883A-393B-4F51-93CF-5E5D93ECD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551D8B-C6F0-416A-9B8B-503145F5B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C505E6-FF97-4C4A-90E2-78ECA7E6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ADEFB4-A8C9-43B0-B3CA-8CE4D31B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B7059C-9E0B-4516-AEDD-67ED8930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825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423D23-9B42-4FF1-A4B4-7D5F64DC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F30F26-F2C5-403F-8982-C0CE544C7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24BD93-0D3F-4AEE-B54F-67E7BF0C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EF66EA-161F-478C-9E6C-423E8F48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971884-D030-4434-9697-0B43A29F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669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56BC4FF-E81F-4168-BAF4-9344DB256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2B0F83F-07C9-480D-808F-8F19B119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BDB6B9-8B62-41E4-81C5-9E6A43B4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FCEB9D-630F-406E-9C2A-6559DDF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78DB4E-9641-418B-9797-67CE8684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30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DB5063-65FA-4DE4-88D4-073B9F42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66F956-05BC-4E1D-9B22-087B9181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64DD27-6AB8-4B55-B513-F2709B2E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CF302F-5DF7-49C1-AAA8-335E1443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5A741A-ED00-4374-B14D-FFDE436B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093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8639F3-AD87-4D7D-920F-A4248F0C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CD2F0E-4530-47C6-B761-0B3F2252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A49F6E-AB22-4BAD-8539-ADEF1C12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FE0E3A-CF20-420D-8F46-5CDAB73C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C76ED1-6B6E-47A8-A0CE-753EF6EA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456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02EDCA-6FBE-464B-AB34-64280B89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10CEC0-57D0-44B3-AE7D-48FEF3C89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42533F1-EA8B-4461-90D1-19D2E822F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2576837-C135-49F5-9FCB-B84EAEB7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08F53F1-063B-419B-84C0-348F320F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A5463-1838-478C-BFE0-7EC5DD54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761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F7D02-F515-404E-8F6B-7AB7D12A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15EE64-F083-4F28-AF0D-495473F7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1F927AD-A3F7-4AF8-84DB-35F7D2CD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803910D-3359-4452-AC10-871DEA97D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BC38725-06B3-4988-8956-98BC0D2F4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F609B59-3EAB-47B9-A376-C9189704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BC135C-C579-4EDF-B130-4CD1BCE3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1FBBCD-C6E3-4414-A5B0-B52EF2B7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1704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5C5776-F2BA-47F3-AD69-6D19410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B80583-ECFF-4E8B-BEF4-284C86D9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07D0FCA-3ACA-4918-854A-64E6331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BB76C96-F983-40F7-8402-743F5F7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175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B815432-8B16-48FD-BFB1-5CB12FD1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F628D2F-A25E-4854-9D2A-00EC32C9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342430-2EEF-4DE1-9604-1C85CE63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552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30D97-8E17-4D69-9E25-1B1C1A17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5DA9E9-1561-43E4-96D8-7571EEB6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855692F-4922-40F8-8462-C2622F8C8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D3E1B5-62EC-455E-B2C5-B89F47AA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615E35-98CB-4924-814B-2DA98592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D5F243-E913-4FA6-AB2F-8AFFB4C4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126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2F60BE-2FE9-46E9-A6ED-F3F07BEE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0BEA1F9-BCC5-44E6-89CD-2520DD043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44B830-7EBB-4B0E-A64A-D2CB24DCC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1B4E8E-C37C-4858-8221-54B1F5AF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1F9629-2CEA-4767-928B-729B98D2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79EB15-7D29-4327-9B0E-47B1798C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026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95D2C45-357B-4EBE-B927-F6C35A07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76F529-89C5-42FA-B3A6-9B90B82F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795656-2F4E-4A8D-BF43-1250199F1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3CB6-5975-441C-BA38-201486B1725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C14210-4DD0-43AF-ADC2-746EB036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CF96C5-B202-4DD7-BEF8-FBDF4074F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2E38-05CB-41AA-9F73-8D9D084433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15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771B12-A632-474E-91CF-01BBA07B1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295" y="1631179"/>
            <a:ext cx="10783410" cy="3595641"/>
          </a:xfrm>
        </p:spPr>
        <p:txBody>
          <a:bodyPr>
            <a:normAutofit/>
          </a:bodyPr>
          <a:lstStyle/>
          <a:p>
            <a:r>
              <a:rPr lang="hu-HU" b="1" dirty="0"/>
              <a:t>Károly Róbert gazdasági reformjai. </a:t>
            </a:r>
            <a:br>
              <a:rPr lang="hu-HU" b="1" dirty="0"/>
            </a:br>
            <a:r>
              <a:rPr lang="hu-HU" b="1" dirty="0"/>
              <a:t>A magyar városfejlődés korai szakasza.</a:t>
            </a:r>
          </a:p>
        </p:txBody>
      </p:sp>
    </p:spTree>
    <p:extLst>
      <p:ext uri="{BB962C8B-B14F-4D97-AF65-F5344CB8AC3E}">
        <p14:creationId xmlns:p14="http://schemas.microsoft.com/office/powerpoint/2010/main" val="2437004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0D835-8B6C-4330-82BA-BE7BDA70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Belpolitika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1A88E-F60B-4A8D-B783-5CBA542B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37" y="2286793"/>
            <a:ext cx="8620125" cy="346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/>
              <a:t>Károly Róbert kiválasztása és trónra lépése:</a:t>
            </a:r>
          </a:p>
          <a:p>
            <a:r>
              <a:rPr lang="hu-HU" dirty="0"/>
              <a:t> kérője közül az Árpád-ház kihalása után.</a:t>
            </a:r>
          </a:p>
          <a:p>
            <a:r>
              <a:rPr lang="hu-HU" dirty="0"/>
              <a:t>Első intézkedései közé tartozott a kiskirályok legyőzése és földjeik újraelosztása.</a:t>
            </a:r>
          </a:p>
        </p:txBody>
      </p:sp>
    </p:spTree>
    <p:extLst>
      <p:ext uri="{BB962C8B-B14F-4D97-AF65-F5344CB8AC3E}">
        <p14:creationId xmlns:p14="http://schemas.microsoft.com/office/powerpoint/2010/main" val="2350594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DC07A5-0E53-479F-B323-C424E588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584199"/>
            <a:ext cx="7010400" cy="568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4000" i="1" dirty="0" err="1"/>
              <a:t>Urbura</a:t>
            </a:r>
            <a:r>
              <a:rPr lang="hu-HU" sz="4000" i="1" dirty="0"/>
              <a:t> (bányabér):</a:t>
            </a:r>
          </a:p>
          <a:p>
            <a:r>
              <a:rPr lang="hu-HU" dirty="0"/>
              <a:t>Károly Róbert megtartotta a bányák tulajdonjogát, ami óriási fellendülést hozott az ország bányászatában.</a:t>
            </a:r>
          </a:p>
          <a:p>
            <a:r>
              <a:rPr lang="hu-HU" dirty="0"/>
              <a:t>Évi 2000 kg aranyat és 1000 kg ezüstöt bányásztak ki.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4000" i="1" dirty="0"/>
              <a:t>Új pénz kibocsájtása:</a:t>
            </a:r>
          </a:p>
          <a:p>
            <a:r>
              <a:rPr lang="hu-HU" dirty="0"/>
              <a:t>Aranyforintot és ezüstdénárt veretett, nemesfémtartalma magas volt, ez fellendítette a kereskedelmet </a:t>
            </a:r>
          </a:p>
        </p:txBody>
      </p:sp>
      <p:pic>
        <p:nvPicPr>
          <p:cNvPr id="1026" name="Picture 2" descr="Károly Róbert aranyforint modern arany utánveret">
            <a:extLst>
              <a:ext uri="{FF2B5EF4-FFF2-40B4-BE49-F238E27FC236}">
                <a16:creationId xmlns:a16="http://schemas.microsoft.com/office/drawing/2014/main" id="{829BEA19-0D48-463B-AAAF-FBD1811C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2290762"/>
            <a:ext cx="4552950" cy="2276475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85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C6D648-C52C-4D7F-BC1B-CE0AF40E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3376"/>
            <a:ext cx="10325101" cy="5304234"/>
          </a:xfrm>
        </p:spPr>
        <p:txBody>
          <a:bodyPr/>
          <a:lstStyle/>
          <a:p>
            <a:pPr marL="0" indent="0">
              <a:buNone/>
            </a:pPr>
            <a:r>
              <a:rPr lang="hu-HU" sz="4000" i="1" dirty="0"/>
              <a:t>Kapuadó:</a:t>
            </a:r>
          </a:p>
          <a:p>
            <a:r>
              <a:rPr lang="hu-HU" dirty="0"/>
              <a:t>Új adóforma, évente 1 aranyforint, minden megrakott szénásszekér után fizetendő.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4000" i="1" dirty="0"/>
              <a:t>Harmincadvám:</a:t>
            </a:r>
          </a:p>
          <a:p>
            <a:r>
              <a:rPr lang="hu-HU" dirty="0"/>
              <a:t>Vám az országba belépő kereskedőknek, a kereskedőknek, a teljes portékájuk 1/30-ad részét tették ki.</a:t>
            </a:r>
          </a:p>
        </p:txBody>
      </p:sp>
      <p:pic>
        <p:nvPicPr>
          <p:cNvPr id="2052" name="Picture 4" descr="6.2 A virágzó középkor Magyarországon - Fogalmak Flashcards | Quizlet">
            <a:extLst>
              <a:ext uri="{FF2B5EF4-FFF2-40B4-BE49-F238E27FC236}">
                <a16:creationId xmlns:a16="http://schemas.microsoft.com/office/drawing/2014/main" id="{1026C4ED-4FAE-4288-832F-5E01D3DC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31" y="4248070"/>
            <a:ext cx="3919538" cy="2276554"/>
          </a:xfrm>
          <a:prstGeom prst="rect">
            <a:avLst/>
          </a:prstGeom>
          <a:noFill/>
          <a:effectLst>
            <a:softEdge rad="304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720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5A14B6-F8F5-426F-AE60-8FBC0340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Külpolitika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15F898-899E-425B-9C90-480D781E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0950"/>
            <a:ext cx="10515600" cy="2851150"/>
          </a:xfrm>
        </p:spPr>
        <p:txBody>
          <a:bodyPr/>
          <a:lstStyle/>
          <a:p>
            <a:pPr marL="0" indent="0">
              <a:buNone/>
            </a:pPr>
            <a:r>
              <a:rPr lang="hu-HU" sz="4000" i="1" dirty="0"/>
              <a:t>Gazdasági szövetség létrehozása:</a:t>
            </a:r>
          </a:p>
          <a:p>
            <a:r>
              <a:rPr lang="hu-HU" dirty="0"/>
              <a:t>Károly Róbert tárgyalásokat folytatott Visegrádon a lengyel és cseh királlyal.</a:t>
            </a:r>
          </a:p>
          <a:p>
            <a:r>
              <a:rPr lang="hu-HU" dirty="0"/>
              <a:t>Megállapodtak egy Bécset elkerülő kereskedelmi útvonal létrehozásában</a:t>
            </a:r>
          </a:p>
        </p:txBody>
      </p:sp>
    </p:spTree>
    <p:extLst>
      <p:ext uri="{BB962C8B-B14F-4D97-AF65-F5344CB8AC3E}">
        <p14:creationId xmlns:p14="http://schemas.microsoft.com/office/powerpoint/2010/main" val="2624248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648EA-9A46-4D24-88A6-B8738056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325"/>
            <a:ext cx="10515600" cy="1908175"/>
          </a:xfrm>
        </p:spPr>
        <p:txBody>
          <a:bodyPr/>
          <a:lstStyle/>
          <a:p>
            <a:pPr marL="0" indent="0">
              <a:buNone/>
            </a:pPr>
            <a:r>
              <a:rPr lang="hu-HU" sz="4000" i="1" dirty="0"/>
              <a:t>Lengyel trón öröklése:</a:t>
            </a:r>
          </a:p>
          <a:p>
            <a:r>
              <a:rPr lang="hu-HU" dirty="0"/>
              <a:t>Ha a lengyel királynak nincs fiú örököse, Károly Róbert fia, Lajos </a:t>
            </a:r>
            <a:r>
              <a:rPr lang="hu-HU" dirty="0" err="1"/>
              <a:t>örökli</a:t>
            </a:r>
            <a:r>
              <a:rPr lang="hu-HU" dirty="0"/>
              <a:t> a trónt.</a:t>
            </a:r>
          </a:p>
        </p:txBody>
      </p:sp>
      <p:pic>
        <p:nvPicPr>
          <p:cNvPr id="3074" name="Picture 2" descr="1326. március 5. - Ezen a napon született Nagy Lajos király - Körkép.sk">
            <a:extLst>
              <a:ext uri="{FF2B5EF4-FFF2-40B4-BE49-F238E27FC236}">
                <a16:creationId xmlns:a16="http://schemas.microsoft.com/office/drawing/2014/main" id="{3833F03B-5DE9-40F1-843E-3ECF15CA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576513"/>
            <a:ext cx="8020050" cy="4010025"/>
          </a:xfrm>
          <a:prstGeom prst="rect">
            <a:avLst/>
          </a:prstGeom>
          <a:noFill/>
          <a:effectLst>
            <a:softEdge rad="368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5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D2BAD6-969E-4544-B17A-687B3D20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magyar városok fajtái: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A73F8B-33F9-4777-A497-0191C2D0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4000" i="1" dirty="0"/>
              <a:t>Szabad királyi városok:</a:t>
            </a:r>
            <a:endParaRPr lang="hu-HU" sz="4000" dirty="0"/>
          </a:p>
          <a:p>
            <a:r>
              <a:rPr lang="hu-HU" dirty="0"/>
              <a:t>Függetlenek, a király kötelékébe tartoznak, rendelkeznek városfallal, évente egyszer adóznak és vásártartási joguk van.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4000" i="1" dirty="0"/>
              <a:t>Mezővárosok:</a:t>
            </a:r>
            <a:endParaRPr lang="hu-HU" sz="4000" dirty="0"/>
          </a:p>
          <a:p>
            <a:r>
              <a:rPr lang="hu-HU" dirty="0"/>
              <a:t>Földesurak által felruházott települések, különböző kiváltságokkal de nem rendelkeznek városfalakkal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7265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A2DE69-9B98-4B4B-901F-30CA0B2F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650"/>
            <a:ext cx="10515600" cy="194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/>
              <a:t>Bányavárosok:</a:t>
            </a:r>
          </a:p>
          <a:p>
            <a:r>
              <a:rPr lang="hu-HU" dirty="0"/>
              <a:t>Az új bányászat miatt létrejött települések, hasonló jogokkal a szabad királyi városokhoz</a:t>
            </a:r>
          </a:p>
        </p:txBody>
      </p:sp>
      <p:pic>
        <p:nvPicPr>
          <p:cNvPr id="4098" name="Picture 2" descr="A bányavárosok térképe [Digitális Képarchívum - DKA-004220]">
            <a:extLst>
              <a:ext uri="{FF2B5EF4-FFF2-40B4-BE49-F238E27FC236}">
                <a16:creationId xmlns:a16="http://schemas.microsoft.com/office/drawing/2014/main" id="{54EF9DBA-8DB5-4CC1-8C60-A5D114A0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19" y="2447925"/>
            <a:ext cx="5643561" cy="4150525"/>
          </a:xfrm>
          <a:prstGeom prst="rect">
            <a:avLst/>
          </a:prstGeom>
          <a:noFill/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74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09A7AD-FD1F-4DBB-AC96-234BAC55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Köszönöm a figyelmet!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6F0B284-013A-4E63-A51A-8263D81E4582}"/>
              </a:ext>
            </a:extLst>
          </p:cNvPr>
          <p:cNvSpPr txBox="1"/>
          <p:nvPr/>
        </p:nvSpPr>
        <p:spPr>
          <a:xfrm>
            <a:off x="506027" y="6024408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Borbély Attila</a:t>
            </a:r>
          </a:p>
        </p:txBody>
      </p:sp>
    </p:spTree>
    <p:extLst>
      <p:ext uri="{BB962C8B-B14F-4D97-AF65-F5344CB8AC3E}">
        <p14:creationId xmlns:p14="http://schemas.microsoft.com/office/powerpoint/2010/main" val="1447666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227</Words>
  <Application>Microsoft Office PowerPoint</Application>
  <PresentationFormat>Szélesvásznú</PresentationFormat>
  <Paragraphs>32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Office-téma</vt:lpstr>
      <vt:lpstr>Károly Róbert gazdasági reformjai.  A magyar városfejlődés korai szakasza.</vt:lpstr>
      <vt:lpstr>Belpolitika</vt:lpstr>
      <vt:lpstr>PowerPoint-bemutató</vt:lpstr>
      <vt:lpstr>PowerPoint-bemutató</vt:lpstr>
      <vt:lpstr>Külpolitika</vt:lpstr>
      <vt:lpstr>PowerPoint-bemutató</vt:lpstr>
      <vt:lpstr>A magyar városok fajtái: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Károly Róbert gazdasági reformjai.  A magyar városfejlődés korai szakasza. </dc:title>
  <dc:creator>User</dc:creator>
  <cp:lastModifiedBy>User</cp:lastModifiedBy>
  <cp:revision>60</cp:revision>
  <dcterms:created xsi:type="dcterms:W3CDTF">2024-03-06T07:02:40Z</dcterms:created>
  <dcterms:modified xsi:type="dcterms:W3CDTF">2024-03-06T08:18:46Z</dcterms:modified>
</cp:coreProperties>
</file>