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BD73A-7A87-4B72-AD12-F79F5C01E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B9EE22-0D58-4F52-A21D-7D0DBD1E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2AE767-E500-4F6C-951B-92848445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780A1-B3B3-4AEA-8A53-849D4418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52E4C4-5126-4BA3-8832-DB70166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52590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35C056-CEAA-44E6-B429-C14A03C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8A66B0-5CD9-477E-A97D-2A9BBA89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E9A4EC-3861-4999-A6E8-EB099976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D07450-90DE-4E46-84C1-0FB3D5D0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9FC4B2-0E65-4706-A8CD-687D84A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65720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B3B2D3-C05B-4A05-94C1-21A3010E7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542AE8-1D10-48E2-A1B3-F1CB341E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3B7BD7-6FDA-465C-9881-5598C88B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B3D1FD-A19B-49A5-A3E5-57983198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9A5F6F-F881-4721-92BE-186E6ABD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74046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CD8B2-A991-4C84-A1D1-B6E715D2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4F2F03-E9D3-4F69-A1A7-909524FE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B3DEEE-179F-44FE-B9AE-46FBCBAB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78601C-36C0-4A5F-9374-F7754C1F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4E3C03-AAA2-4C54-98EF-CC18539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45007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34570-41E4-430D-9489-2D4F1690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C9B5D2-F004-493F-8B41-D2D21A88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B9E030-BCE1-46D6-BD7A-9C7C5AB1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CEC682-74FE-45D7-ABAA-9CCE938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709F6B-C76F-4D0A-A1EC-103969A2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64953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64D259-4778-432A-8228-771473E5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D19066-DC3A-4649-8414-856BC599F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0DE82F-3F48-4761-A111-160FBD39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3D745C-D3F2-4FB8-9FAE-FB7AF375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B9DA3F-3581-432C-875C-258343BF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AFE8D0-C18A-4DDA-BBE4-AAE80862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7497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BEA7E-4846-4F2D-AE3D-36EE960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DDE26A-2BBC-46E3-BE3F-6F1B724E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C5C347-A3BA-4520-A9AD-0AA36718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B71E87-577A-4FCD-A61C-AF0CE1FEB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8A198F-C0D6-45E4-9694-D4EEB05C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52DDBCF-027B-404E-B2BE-73DABDE1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75B4A0B-A175-42E1-BB62-3BFD2362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6565A71-434C-4021-B51E-842205BB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21261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AD9B18-18F6-4BC2-AEF8-F26E04FB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5FE681-EDE1-486D-8B34-A9745F72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0583777-D645-4673-958C-7C9BDDB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51234E-42FB-4609-8A18-FE8188DA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22299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9A5346-F81A-4216-9EB9-8C19FA03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789537E-BD1C-4D7A-B48B-B8181691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5C929F-6AEC-42A9-B25C-FCA79D00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0147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9162D5-B7CE-4CFD-9ACF-077077BB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C74DCF-4F44-4626-ACAF-D5E01848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1BC9A0-0ED9-40C5-B0CE-529BCAA8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44FE81-DFC0-4F9E-9C13-69789231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DF2464-6903-475F-9481-0796AEC3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45BE75-7217-4E6D-AA65-016279E5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72553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70A01F-C91B-4706-BC23-7BE79634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DAFB88F-B848-41C7-8FBA-DF99EC6B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8E2D43-1139-4622-8622-3E2754E5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1EBEE4-5037-4C26-B4DF-302FCA4C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9404FA-B32C-48A9-BEE3-61516FE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C4F882-D27F-4983-86C7-F3F72AC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8717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C33645D-C6BF-4A30-B7E8-5BAF2FC0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0F922C-CCE6-4D4E-A59C-2A3CEA84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38A047-9AAF-4158-9B21-9C5325625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6EF7-FAD5-4E1B-9447-0F0E31C45F0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085F52-FC16-4668-8D5C-196294250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887298-D9A9-4E34-BF5F-512916190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601A-35D3-4BA3-90A8-7236FCCEA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09463-D91D-4C15-88C3-9A3E904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105"/>
            <a:ext cx="9144000" cy="1767790"/>
          </a:xfrm>
        </p:spPr>
        <p:txBody>
          <a:bodyPr/>
          <a:lstStyle/>
          <a:p>
            <a:r>
              <a:rPr lang="hu-HU" b="1" dirty="0"/>
              <a:t>A Reformáció és az Ellenreformáció</a:t>
            </a:r>
          </a:p>
        </p:txBody>
      </p:sp>
    </p:spTree>
    <p:extLst>
      <p:ext uri="{BB962C8B-B14F-4D97-AF65-F5344CB8AC3E}">
        <p14:creationId xmlns:p14="http://schemas.microsoft.com/office/powerpoint/2010/main" val="2918411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AC171-BD52-47E1-9A20-FBB08A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D8A890-A5AE-4333-971E-1A949D70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1415:</a:t>
            </a:r>
            <a:r>
              <a:rPr lang="hu-HU" dirty="0"/>
              <a:t> Husz János mágiahalált hal a konstanzi zsinaton.</a:t>
            </a:r>
          </a:p>
          <a:p>
            <a:r>
              <a:rPr lang="hu-HU" b="1" dirty="0"/>
              <a:t>Búcsúcédulák: </a:t>
            </a:r>
            <a:r>
              <a:rPr lang="hu-HU" dirty="0"/>
              <a:t>Az egyház a Szent Péter-székesegyház építéséhez árult búcsúcédulákból gazdagodott meg.</a:t>
            </a:r>
          </a:p>
        </p:txBody>
      </p:sp>
      <p:pic>
        <p:nvPicPr>
          <p:cNvPr id="1026" name="Picture 2" descr="Búcsúcédula – Wikipédia">
            <a:extLst>
              <a:ext uri="{FF2B5EF4-FFF2-40B4-BE49-F238E27FC236}">
                <a16:creationId xmlns:a16="http://schemas.microsoft.com/office/drawing/2014/main" id="{087EE525-2387-431F-B84E-EAB2142A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2" y="4193940"/>
            <a:ext cx="2818510" cy="1983023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búcsúcédulák és Luther lelkigondozói problémája – nEKEm való">
            <a:extLst>
              <a:ext uri="{FF2B5EF4-FFF2-40B4-BE49-F238E27FC236}">
                <a16:creationId xmlns:a16="http://schemas.microsoft.com/office/drawing/2014/main" id="{D0C3A9ED-D314-44AE-9A3E-7A4061C87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04" y="3741737"/>
            <a:ext cx="4337234" cy="28874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762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27012-1011-4C54-B5AC-B889820D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Reformáció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F7B3C4-8373-4820-A587-4EAE81CB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b="1" dirty="0"/>
              <a:t>Luther Márton (1517): </a:t>
            </a:r>
            <a:r>
              <a:rPr lang="hu-HU" dirty="0"/>
              <a:t>95 tétel kiadása, búcsúcédulák ellen, Biblia fordítása nemzetek nyelvére.</a:t>
            </a:r>
          </a:p>
          <a:p>
            <a:r>
              <a:rPr lang="hu-HU" b="1" dirty="0"/>
              <a:t>1521:</a:t>
            </a:r>
            <a:r>
              <a:rPr lang="hu-HU" dirty="0"/>
              <a:t> </a:t>
            </a:r>
            <a:r>
              <a:rPr lang="hu-HU" dirty="0" err="1"/>
              <a:t>Wormsi</a:t>
            </a:r>
            <a:r>
              <a:rPr lang="hu-HU" dirty="0"/>
              <a:t> zsinat, Luther átkozódik, Wartburg várába zártatja magát.</a:t>
            </a:r>
          </a:p>
        </p:txBody>
      </p:sp>
      <p:pic>
        <p:nvPicPr>
          <p:cNvPr id="2050" name="Picture 2" descr="475 éve halt meg Luther Márton - Jó reggelt!">
            <a:extLst>
              <a:ext uri="{FF2B5EF4-FFF2-40B4-BE49-F238E27FC236}">
                <a16:creationId xmlns:a16="http://schemas.microsoft.com/office/drawing/2014/main" id="{3E3CF3B2-61FB-4B29-A2C3-AFFB4258C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55" y="3626050"/>
            <a:ext cx="5096577" cy="2866825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61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672908-90EC-458F-A29E-1C2883C7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Lutheránus és Kálvinista vallás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CF63F-E403-4467-86D8-1796541E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3543" cy="4873558"/>
          </a:xfrm>
        </p:spPr>
        <p:txBody>
          <a:bodyPr>
            <a:normAutofit/>
          </a:bodyPr>
          <a:lstStyle/>
          <a:p>
            <a:r>
              <a:rPr lang="hu-HU" b="1" dirty="0"/>
              <a:t>Lutheránus:</a:t>
            </a:r>
            <a:r>
              <a:rPr lang="hu-HU" dirty="0"/>
              <a:t> Hit által üdvözülés, a Bibliát saját nyelvükön olvassák.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Kálvinista:</a:t>
            </a:r>
            <a:r>
              <a:rPr lang="hu-HU" dirty="0"/>
              <a:t> Előre rendeltség elve, az élet végén dől el a sorsunk.</a:t>
            </a:r>
          </a:p>
        </p:txBody>
      </p:sp>
      <p:pic>
        <p:nvPicPr>
          <p:cNvPr id="3074" name="Picture 2" descr="Öt perc történelem (43.) - Reformáció — Civilek Infó">
            <a:extLst>
              <a:ext uri="{FF2B5EF4-FFF2-40B4-BE49-F238E27FC236}">
                <a16:creationId xmlns:a16="http://schemas.microsoft.com/office/drawing/2014/main" id="{6F6A8633-C4A5-4451-B0BD-98C178FA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6" y="1956201"/>
            <a:ext cx="7326516" cy="453667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6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C9499-602A-4032-A5E1-1ABFB63C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Barokk stílus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389496-545F-4907-896D-8535AB0E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078" cy="4430796"/>
          </a:xfrm>
        </p:spPr>
        <p:txBody>
          <a:bodyPr>
            <a:normAutofit/>
          </a:bodyPr>
          <a:lstStyle/>
          <a:p>
            <a:r>
              <a:rPr lang="hu-HU" b="1" dirty="0"/>
              <a:t>Cél: </a:t>
            </a:r>
            <a:r>
              <a:rPr lang="hu-HU" dirty="0"/>
              <a:t>Visszatérés a katolikus hithez.</a:t>
            </a:r>
          </a:p>
          <a:p>
            <a:r>
              <a:rPr lang="hu-HU" b="1" dirty="0"/>
              <a:t>Templomok:</a:t>
            </a:r>
            <a:r>
              <a:rPr lang="hu-HU" dirty="0"/>
              <a:t> Aranyozott, túldíszített, díszítés az Amerikából behozott aranyból.</a:t>
            </a:r>
          </a:p>
          <a:p>
            <a:r>
              <a:rPr lang="hu-HU" b="1" dirty="0"/>
              <a:t>Zenében és szobrászatban: </a:t>
            </a:r>
            <a:r>
              <a:rPr lang="hu-HU" dirty="0"/>
              <a:t>Nagy, fényes, díszes alkotások.</a:t>
            </a:r>
          </a:p>
        </p:txBody>
      </p:sp>
      <p:pic>
        <p:nvPicPr>
          <p:cNvPr id="4098" name="Picture 2" descr="A barokk stílus története és ismertetőjegyei – Lakásgenerál.com">
            <a:extLst>
              <a:ext uri="{FF2B5EF4-FFF2-40B4-BE49-F238E27FC236}">
                <a16:creationId xmlns:a16="http://schemas.microsoft.com/office/drawing/2014/main" id="{F5ADCEC1-6927-4EF4-B02C-82A5ED05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43" y="1825625"/>
            <a:ext cx="5775559" cy="3850373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4799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96E79A-EA28-45ED-B837-8512A02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Ellenreformáció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47722-7A0A-45C7-8802-AC3BD5E5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0704"/>
            <a:ext cx="10515600" cy="2226611"/>
          </a:xfrm>
        </p:spPr>
        <p:txBody>
          <a:bodyPr/>
          <a:lstStyle/>
          <a:p>
            <a:r>
              <a:rPr lang="hu-HU" dirty="0"/>
              <a:t>Cél: Reformáció eltörlése, papok nevelése, Jezsuita iskolák, Vulgata fordítás.</a:t>
            </a:r>
          </a:p>
          <a:p>
            <a:r>
              <a:rPr lang="hu-HU" dirty="0"/>
              <a:t>Eszközök: Könyvek betiltása, tudományos eszmék elleni harc, inkvizíció.</a:t>
            </a:r>
          </a:p>
        </p:txBody>
      </p:sp>
    </p:spTree>
    <p:extLst>
      <p:ext uri="{BB962C8B-B14F-4D97-AF65-F5344CB8AC3E}">
        <p14:creationId xmlns:p14="http://schemas.microsoft.com/office/powerpoint/2010/main" val="86156220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0CED8-2530-427A-B742-7D7FE6B6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E1AE571-ACD8-4689-B0F7-BC22050968EA}"/>
              </a:ext>
            </a:extLst>
          </p:cNvPr>
          <p:cNvSpPr txBox="1"/>
          <p:nvPr/>
        </p:nvSpPr>
        <p:spPr>
          <a:xfrm>
            <a:off x="336884" y="6121668"/>
            <a:ext cx="2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7104051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160</Words>
  <Application>Microsoft Office PowerPoint</Application>
  <PresentationFormat>Szélesvásznú</PresentationFormat>
  <Paragraphs>20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Office-téma</vt:lpstr>
      <vt:lpstr>A Reformáció és az Ellenreformáció</vt:lpstr>
      <vt:lpstr>Előzmények</vt:lpstr>
      <vt:lpstr>A Reformáció</vt:lpstr>
      <vt:lpstr>Lutheránus és Kálvinista vallás</vt:lpstr>
      <vt:lpstr>A Barokk stílus</vt:lpstr>
      <vt:lpstr>Az Ellenreformáció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45</cp:revision>
  <dcterms:created xsi:type="dcterms:W3CDTF">2024-03-07T09:31:04Z</dcterms:created>
  <dcterms:modified xsi:type="dcterms:W3CDTF">2024-03-07T09:55:06Z</dcterms:modified>
</cp:coreProperties>
</file>