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48DAE-5076-4148-8F86-D242E0E92F7A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0A09-A4D2-4026-8655-E4AD019455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5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933D11-EBD6-49EC-881F-E1E70857C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931D1F-39BE-4E7B-AE3A-0E9ED05C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846D5-5805-4D84-9C3B-A2C9056C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56C0-05AA-42E2-A414-1719D16EAC1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E7C609-80D2-4AE7-A2BF-1F9BAC5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5148E4-0FB6-4BA6-99CD-92771347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18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9B7C5-F744-47CA-B4EA-5662796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6BE5D3-9B3B-467C-B3DC-7C876951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B7F973-4A09-41F2-B9AD-4725B275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C4E8-B002-4556-A2C4-02D04D70A2A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0E2847-673B-4BAC-A204-4194AACF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D1AE91-3DB9-40E8-9164-CABA1B88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3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6724508-67D8-4F70-8F38-B468B7877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8B6C2CE-5C8B-4A80-BFA3-87208433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BDAA8C-F518-45C6-9A14-A98367B6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0F70-BF9E-4BED-B1E3-5C833893906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23BBDA-03B0-4C17-BF37-7735B1C5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5136EA-C0B9-4CCB-A20F-F11843BC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6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23DE48-CE71-4EA1-A1B0-81A4333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2C0303-03E6-4D8F-B46C-F87F53A7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31D8DC-E69D-4276-ADDD-97F28BB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A36A-5938-4A54-8457-CE19CCABC516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AF16CD-715D-4CCD-B1F8-9A21EDAD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8B1327-7EB0-400F-9F42-6BAC26A7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1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2E201-22D8-4D4E-A27A-3AAB478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4B7C8D-6683-47B0-B434-74ED3F62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FBC4B6-C796-4828-AA89-48DD9AEF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296B-DFE1-42A3-8AC5-708A1C8989D6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806164-174B-4F31-B8D6-D1D4C27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F326E0-69B8-4E56-9CA0-E58C669E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2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814AB0-6974-4CA6-B741-DD7A2E03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36552A-759C-4AAF-BB0D-8D4C5AA4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EA698F-90AC-4891-8210-B7397F0C1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DD5104-354A-4321-A2FD-AC7808C6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968D-CF70-4B4C-9F78-B5A31854E3FC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E5BF2F-06D6-46C8-8DD1-80FCA8D7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308755-DF6B-4A8C-AECF-3E6D89A8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6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16C13-283D-4688-97D1-7AFEA504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B43357-5C55-4AB6-96A7-C21BB259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1AC6B1-9F49-4097-8109-0F410F12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5951C-440B-4005-9FAB-68BE1F33A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D7A1ADB-E705-44CD-A967-81AD6937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875F47B-E341-489C-A3F7-937977D3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91F0-9BB9-4008-A164-C5A63D822C56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8B3106B-0A6F-4371-9D13-EDBF646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E1B49E4-F64B-43C7-BE35-5866D1E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0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083FF-2D7C-4D1A-B9F4-7241AD57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CBD2AE8-89ED-494A-AB5A-AE885469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BC-0D50-422A-84C6-BE782C284DE2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A29417-1751-481D-8180-F15C35AE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C7E10D-3471-44A7-8ACE-B5ED366A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8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55D62D0-4BDD-4D83-B272-B7F56E10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D68E-0280-4EBD-963A-2457E18B6398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CDC440-8955-44BD-9356-CA50107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181752-C6D2-4810-A41F-2255E3FC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4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423FC-37D6-4CAB-BB19-2A3B5F2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5A94B2-0307-4AD6-9DF7-33722068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B6431E-64DA-41A7-87CF-C524DBDB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F12042-F88F-487F-8AAC-EF6C383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98D-90D4-4FE3-AD4C-D69C051ECB10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9095DB-0898-4675-A7E5-7E59E91C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C7BCAD-F504-48BA-A22A-32EB8D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4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538B1-A41A-45BD-B95B-D068F7A4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8D8631-6AB1-45B9-BD18-07E96FC8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D1BBBE-C5B9-482E-AAAB-82CC0F5D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E1A412-8C90-4F0A-ABBF-873F46DF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2DAB-218A-4836-AEBE-764934A2CAF9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4454AB-EA0B-4840-9541-85FD997E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93A9A3-43AE-4ADD-8386-8ACB0773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A32-CA9D-4A96-9290-40A7D9DD92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7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EBE91C4-5235-4D2A-8CF4-08E63574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5C5DBD-864A-428A-9698-FB7DF6C9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868FB0-B05B-4352-9778-8C60A958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C4EC27-C465-4C3F-90BE-56BDE5391280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63ECEC-D724-4715-A58B-F7C8F80FC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5342E-43EF-4E90-AD41-882C141DB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23CA32-CA9D-4A96-9290-40A7D9DD928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5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65712C-E0AC-49E5-BA51-D79AE7F9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826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Demográfiai változások, a nemzetiségi arányok alakulása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72E35C-FBBC-40C7-9BC1-D47EB6A0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19" y="1860471"/>
            <a:ext cx="7091362" cy="4495879"/>
          </a:xfrm>
          <a:prstGeom prst="rect">
            <a:avLst/>
          </a:prstGeom>
        </p:spPr>
      </p:pic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015A46-E71D-4721-A6DF-3963E6D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7702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74650"/>
            <a:ext cx="4381500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Előzmények: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6882"/>
            <a:ext cx="5210175" cy="3424236"/>
          </a:xfrm>
        </p:spPr>
        <p:txBody>
          <a:bodyPr>
            <a:normAutofit/>
          </a:bodyPr>
          <a:lstStyle/>
          <a:p>
            <a:r>
              <a:rPr lang="hu-HU" sz="2000" dirty="0"/>
              <a:t>A folyamatos háborúzásokat megsínylette az ország társadalma és gazdasága</a:t>
            </a:r>
          </a:p>
          <a:p>
            <a:r>
              <a:rPr lang="hu-HU" sz="2000" dirty="0"/>
              <a:t>Az 1711-ben megkötött Szatmári béke véget vetett a Rákóczi-szabadságharcnak</a:t>
            </a:r>
          </a:p>
          <a:p>
            <a:r>
              <a:rPr lang="hu-HU" sz="2000" dirty="0"/>
              <a:t>Megkezdődhetett Magyarország beolvasztása.</a:t>
            </a:r>
          </a:p>
        </p:txBody>
      </p:sp>
      <p:pic>
        <p:nvPicPr>
          <p:cNvPr id="1026" name="Picture 2" descr="Szatmári béke – Wikipédia">
            <a:extLst>
              <a:ext uri="{FF2B5EF4-FFF2-40B4-BE49-F238E27FC236}">
                <a16:creationId xmlns:a16="http://schemas.microsoft.com/office/drawing/2014/main" id="{A70DC49A-EA8E-432A-BB58-532C9656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00213"/>
            <a:ext cx="4286250" cy="31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4CBE54A-12CE-4CEE-915A-320988966E84}"/>
              </a:ext>
            </a:extLst>
          </p:cNvPr>
          <p:cNvSpPr txBox="1"/>
          <p:nvPr/>
        </p:nvSpPr>
        <p:spPr>
          <a:xfrm>
            <a:off x="7239000" y="4996204"/>
            <a:ext cx="4286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Szatmári béke (1711)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778C310-1B28-4526-BAA3-9774FF01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34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374650"/>
            <a:ext cx="6334125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Magyarország helyzete: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4"/>
            <a:ext cx="5210175" cy="5157786"/>
          </a:xfrm>
        </p:spPr>
        <p:txBody>
          <a:bodyPr>
            <a:normAutofit/>
          </a:bodyPr>
          <a:lstStyle/>
          <a:p>
            <a:r>
              <a:rPr lang="hu-HU" sz="2000" dirty="0"/>
              <a:t>1711-ben a trónra III. Károly kerül, aki elkezdi Magyarország újjáépítését</a:t>
            </a:r>
          </a:p>
          <a:p>
            <a:r>
              <a:rPr lang="hu-HU" sz="2000" dirty="0"/>
              <a:t>Eredeti célja, hogy Magyarországot a Habsburg Birodalomba olvassza be, az országot békés úton próbálta vezetni.</a:t>
            </a:r>
          </a:p>
          <a:p>
            <a:r>
              <a:rPr lang="hu-HU" sz="2000" dirty="0"/>
              <a:t>Magyarországon rendi dualizmus zajlott</a:t>
            </a:r>
          </a:p>
          <a:p>
            <a:r>
              <a:rPr lang="hu-HU" sz="2000" dirty="0"/>
              <a:t>A Habsburg-házból került ki az uralkodó, míg a király helyettese a nádor magyar származású volt, viszont hűnek kellett lennie a Habsburg-házhoz</a:t>
            </a:r>
          </a:p>
          <a:p>
            <a:r>
              <a:rPr lang="hu-HU" sz="2000" dirty="0"/>
              <a:t>A külügy, pénzügy és hadügy az uralkodó hatáskörébe tartozott, ami megkönnyítette a döntéshozatalt a Birodalom építése szempontjából az uralkodónak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249513F-86B9-4C3B-9275-7C05BE12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4" y="1733550"/>
            <a:ext cx="4876800" cy="33909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34E6BC-6CB3-4091-A650-690887D42AE8}"/>
              </a:ext>
            </a:extLst>
          </p:cNvPr>
          <p:cNvSpPr txBox="1"/>
          <p:nvPr/>
        </p:nvSpPr>
        <p:spPr>
          <a:xfrm>
            <a:off x="6724649" y="5216510"/>
            <a:ext cx="4286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Rendi dualizmus rendszere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3BC862-8939-4AB9-B5C5-EF906D87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7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374650"/>
            <a:ext cx="6334125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Magyarország helyzete: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4"/>
            <a:ext cx="5210175" cy="5157786"/>
          </a:xfrm>
        </p:spPr>
        <p:txBody>
          <a:bodyPr>
            <a:normAutofit/>
          </a:bodyPr>
          <a:lstStyle/>
          <a:p>
            <a:r>
              <a:rPr lang="hu-HU" sz="2000" dirty="0"/>
              <a:t>Ezenkívül volt az országgyűlés, ami a magyar rendeke alá tartozott, viszont önállóan nem hozhattak törvényeket, csak törvényjavaslatokat nyújthattak be az uralkodónak, aki elbírálta azokat</a:t>
            </a:r>
          </a:p>
          <a:p>
            <a:r>
              <a:rPr lang="hu-HU" sz="2000" dirty="0"/>
              <a:t>A magyar országgyűlés kétkamarás volt, ügymenete lassú és nehézkes volt</a:t>
            </a:r>
          </a:p>
          <a:p>
            <a:r>
              <a:rPr lang="hu-HU" sz="2000" dirty="0"/>
              <a:t>A felsőtáblán a főpapság és az arisztokrácia személyei vettek részt</a:t>
            </a:r>
          </a:p>
          <a:p>
            <a:r>
              <a:rPr lang="hu-HU" sz="2000" dirty="0"/>
              <a:t>Az alsótáblán a káptalanok követei, királyi városok követei, vármegyei követek vettek részt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779A36-76DD-4D37-94AE-F1518FECB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7" y="1258030"/>
            <a:ext cx="4172332" cy="4341939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A48BE1-EEE1-4EED-A320-D239FE41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27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374650"/>
            <a:ext cx="6334125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Népesség kérdése: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4"/>
            <a:ext cx="5210175" cy="5157786"/>
          </a:xfrm>
        </p:spPr>
        <p:txBody>
          <a:bodyPr>
            <a:normAutofit/>
          </a:bodyPr>
          <a:lstStyle/>
          <a:p>
            <a:r>
              <a:rPr lang="hu-HU" sz="2000" dirty="0"/>
              <a:t>A Török Hódoltság idején, főleg a rablógazdálkodásnak köszönhetően az Alföld jelentős része elnéptelenedett</a:t>
            </a:r>
          </a:p>
          <a:p>
            <a:r>
              <a:rPr lang="hu-HU" sz="2000" dirty="0"/>
              <a:t>Emellett jelentős volt a természeti pusztulás, a megműveletlen szántóföldek elvadultak, az erdőket kivágták tüzelőanyagért cserébe, a Kiskunságon megjelent a futóhomok stb.</a:t>
            </a:r>
          </a:p>
          <a:p>
            <a:r>
              <a:rPr lang="hu-HU" sz="2000" dirty="0"/>
              <a:t>A sok hadjárat, járvány és éhínség rengeteg ember halálával járt, míg más európai országok lakossága jelentősen nőtt</a:t>
            </a:r>
          </a:p>
          <a:p>
            <a:endParaRPr lang="hu-HU" sz="20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7A5621-4824-4140-9389-2625909B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68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374650"/>
            <a:ext cx="6334125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Népesség kérdése: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4"/>
            <a:ext cx="5210175" cy="5157786"/>
          </a:xfrm>
        </p:spPr>
        <p:txBody>
          <a:bodyPr>
            <a:normAutofit/>
          </a:bodyPr>
          <a:lstStyle/>
          <a:p>
            <a:r>
              <a:rPr lang="hu-HU" sz="2000" dirty="0"/>
              <a:t>A demográfiai mélypont 1711-ben következett be. Az ezutáni béke korszaka jelentősen segített megnövelni a lakosság létszámát</a:t>
            </a:r>
          </a:p>
          <a:p>
            <a:r>
              <a:rPr lang="hu-HU" sz="2000" dirty="0"/>
              <a:t>Megindult a betelepedés, ide főleg az ország peremterületiről érkeztek jobbágyok</a:t>
            </a:r>
          </a:p>
          <a:p>
            <a:r>
              <a:rPr lang="hu-HU" sz="2000" dirty="0"/>
              <a:t>A belső vándorlásban főleg a magyarok és a szlovákok vettek részt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F1130EB-C5F5-428C-ABC7-0E9C4A51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58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A84BC-FD4F-4224-88D9-6F99612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374650"/>
            <a:ext cx="6334125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Bevándorlás folyamata: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1DF75-896A-44B4-AF16-4065AB0A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4"/>
            <a:ext cx="5210175" cy="5157786"/>
          </a:xfrm>
        </p:spPr>
        <p:txBody>
          <a:bodyPr>
            <a:normAutofit/>
          </a:bodyPr>
          <a:lstStyle/>
          <a:p>
            <a:r>
              <a:rPr lang="hu-HU" sz="2000" dirty="0"/>
              <a:t>A környező területekről települtek be hazánk határmenti területeire a szlovákok, románok, ukránok, szlovének, szerbek, horvátok, bosnyákok</a:t>
            </a:r>
          </a:p>
          <a:p>
            <a:r>
              <a:rPr lang="hu-HU" sz="2000" dirty="0"/>
              <a:t>A harmadik forma a szervezett betelepítés volt, amit az udvar hajtott végre annak érdekében, hogy a birodalom adózóinak számát növelhesse</a:t>
            </a:r>
          </a:p>
          <a:p>
            <a:r>
              <a:rPr lang="hu-HU" sz="2000" dirty="0"/>
              <a:t>Mindezek következtében Magyarország egy sokszínű ország lett, ahol a magyarok kissebségbe kerültek</a:t>
            </a:r>
          </a:p>
          <a:p>
            <a:r>
              <a:rPr lang="hu-HU" sz="2000" dirty="0"/>
              <a:t>(49% magyar – 51% nemzetiség)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3B0851-1694-42BC-947D-9121E3B1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69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415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Demográfiai változások, a nemzetiségi arányok alakulása </vt:lpstr>
      <vt:lpstr>Előzmények:</vt:lpstr>
      <vt:lpstr>Magyarország helyzete:</vt:lpstr>
      <vt:lpstr>Magyarország helyzete:</vt:lpstr>
      <vt:lpstr>Népesség kérdése:</vt:lpstr>
      <vt:lpstr>Népesség kérdése:</vt:lpstr>
      <vt:lpstr>Bevándorlás folyamata: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Demográfiai változások, a nemzetiségi arányok alakulása </dc:title>
  <dc:creator>user</dc:creator>
  <cp:lastModifiedBy>user</cp:lastModifiedBy>
  <cp:revision>12</cp:revision>
  <dcterms:created xsi:type="dcterms:W3CDTF">2024-03-05T11:38:30Z</dcterms:created>
  <dcterms:modified xsi:type="dcterms:W3CDTF">2024-03-07T10:29:37Z</dcterms:modified>
</cp:coreProperties>
</file>