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ADAA-F7FB-49F7-8F91-744B8CCCDC9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B8BDB-F06C-4FA7-8A32-5878743B4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4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6C92F-A2A1-4564-8C81-DEBCF1D2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E33EED-EA09-452F-BA16-B8ADD3B2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7FFCE1-C83D-4F1E-B169-C7506E52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320F-891B-4EE8-AAC2-7107B2C9FCB4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F37D59-494B-4FEC-BF77-0E79BEF2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9C0D00-88C2-4A07-A329-3616C3BC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7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356C9B-436A-403B-AFF8-C95FC6B1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B8F0646-B415-4EDF-A3E6-4130289B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07B71E-FF41-4D97-97D8-B4334A61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49DF-74C3-4321-B211-D7481F80AFB2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DC6E24-121D-4102-BFC8-8D663A7E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83F0BF-811F-43AB-99C4-4AC706C6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3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060BDD-1CEF-4DF4-A6D2-EA6081F67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468477-7730-445C-A476-2B61EB34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E11084-93EA-4161-A293-7B2F6789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A6B-6F97-4A40-A67F-E06A8B078365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8C1E99-66B5-49DC-A18D-07A77320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8AFE66-FBC1-4E9C-ACBE-075B6C29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45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46030C-8C23-45B8-9D1C-BD018B0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2D1714-0F7A-4776-80FE-EAE02EF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931048-5F60-4C05-BA17-673DCB9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584C-6241-47A4-A4D8-124E8F12725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C1133B-0D82-4F2A-8A1C-A3D73CFF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B59D3-1905-44AA-B70F-BE5DC728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6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48F66-AC86-49D4-9E1F-A7F35E3D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7B9A4C-B09C-4543-AA80-9A01FBF6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56B7E4-1EA0-40FA-A223-40068ED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1268-02C7-4005-837A-913783E98863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D1F717-3D30-4F27-AA23-5D6D287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001112-AB33-433B-AD89-40874CA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28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D72571-8786-4482-9D03-6C3549E3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F72D51-F4B7-4B98-B1B4-A17C4E64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056A3D-E617-4A33-B20C-23FD2560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9E9BE3B-CF09-4F8D-B836-0BFBDD84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9CD2-1B2F-40BB-AE74-7DD0506F2F44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1A708C-C850-4549-A2A7-B68ECF9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5C883C-1EAC-4C59-AF66-F823F2B3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8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36FF9-864E-40FB-82F6-1E2660B7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F8B31-A42D-404D-B471-C4EC397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CF3E18-C752-4A45-AFC4-C1D1B522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771B6F-06FF-4046-87EA-5BBF05A54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F8BF01-D782-4972-AFD7-DFA3BEF4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13C1ED-21D3-4CAC-BFF3-59C812FA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2617-0104-4A0B-8BE6-58E62775D718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D650F22-5521-483A-B5C3-1F3BA517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F6C252F-0C8B-47A2-9508-4FD796DF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4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FE444-B3A8-4B5C-9142-B2A281C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83F6AFD-7AB4-4B58-A583-A56A399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A3F3-055C-4CEA-AE13-3D40A70AD228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316A1A4-6E6F-482A-9A32-615718B8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F3380D-CFFB-4004-A204-873473A3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01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074FE40-3A8F-4A37-BAB7-AECE2D9B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8743-2607-4130-A244-570CD4E9BB8A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BFEE18-78C8-4DD8-BAD7-7BE687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9DE968-13F9-4721-9CA5-CAE75ADD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2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EF2EDA-0AB5-4E8E-91E0-1563F4A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A17F34-EDD9-43EA-B621-C6FE3F2C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99B3B5-37F8-4D4A-9931-68A72BC7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79EBE89-219E-4DD1-BC99-9017A216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74AB-E00F-4843-B326-4E281B95D342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9C97E3-9FBA-4239-A778-BAAEF7C2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2317FE-C9E1-4B58-92B2-D76B6274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7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CC9E5-09B8-400F-B413-4E52BA92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AA3FA7A-EB37-4C99-AFF0-BE0FF4238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EDC118-289B-4B2D-A0C1-20EF3DA3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B4CB44-2C1E-46BD-ABCB-0A0CF81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8563-9402-41D5-8686-9F0801267CDC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DEC4D8-DCC0-4A1A-9B6D-2BF0790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1FBEA2-DAA1-446F-87C9-FA58EEBB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547-BA1B-47DC-9AC5-1AC40583BD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82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C59FD4E-96EE-4AE5-B707-D9F48AB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61617-B731-4F33-9309-23760498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ABD76C-8B41-46A4-AB64-05C809A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C76108-7CAC-4F19-A001-C0E1805E633A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CE3EBA-059D-4342-8DCE-7FE4E8A59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AA00C9-0C4B-491A-82B3-17BC1E24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0E2547-BA1B-47DC-9AC5-1AC40583BD4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886BF8-D8C5-41B8-ACD7-8E66ACF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9787"/>
            <a:ext cx="12192000" cy="2638425"/>
          </a:xfrm>
        </p:spPr>
        <p:txBody>
          <a:bodyPr>
            <a:normAutofit/>
          </a:bodyPr>
          <a:lstStyle/>
          <a:p>
            <a:r>
              <a:rPr lang="hu-HU" b="1" i="1" dirty="0"/>
              <a:t>Mária Terézia és II. József reformjai</a:t>
            </a:r>
            <a:br>
              <a:rPr lang="hu-HU" dirty="0"/>
            </a:b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DB79C2-C6ED-4A8D-AA88-6B854A12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2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572C5-7D0E-4F74-9166-968B003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CF69B-1622-4D79-9A2F-D43E4634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524"/>
            <a:ext cx="5600700" cy="5070475"/>
          </a:xfrm>
        </p:spPr>
        <p:txBody>
          <a:bodyPr>
            <a:normAutofit/>
          </a:bodyPr>
          <a:lstStyle/>
          <a:p>
            <a:r>
              <a:rPr lang="hu-HU" sz="2000" dirty="0"/>
              <a:t>III. Károlynak nem született fiúgyermeke, ezért 1723-ban elfogadtatta a nőági öröklődést, a Pragmatica </a:t>
            </a:r>
            <a:r>
              <a:rPr lang="hu-HU" sz="2000" dirty="0" err="1"/>
              <a:t>Sanctio</a:t>
            </a:r>
            <a:r>
              <a:rPr lang="hu-HU" sz="2000" dirty="0"/>
              <a:t>-t</a:t>
            </a:r>
          </a:p>
          <a:p>
            <a:r>
              <a:rPr lang="hu-HU" sz="2000" dirty="0"/>
              <a:t>Ez lehetővé tette, hogy a következő uralkodó lánya, Mária Terézia legyen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04C5A6-97BB-4DC2-BC29-1A160807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56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572C5-7D0E-4F74-9166-968B003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CF69B-1622-4D79-9A2F-D43E4634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524"/>
            <a:ext cx="5600700" cy="5070475"/>
          </a:xfrm>
        </p:spPr>
        <p:txBody>
          <a:bodyPr>
            <a:normAutofit/>
          </a:bodyPr>
          <a:lstStyle/>
          <a:p>
            <a:r>
              <a:rPr lang="hu-HU" sz="2000" dirty="0"/>
              <a:t>1740-ben meghalt III. Károly, ezért lánya Mária Terézia lett az osztrák császár és magyar király</a:t>
            </a:r>
          </a:p>
          <a:p>
            <a:r>
              <a:rPr lang="hu-HU" sz="2000" dirty="0"/>
              <a:t>A környező országok is igényt tartottak a trónra, így megkezdődött az örökösödési háború</a:t>
            </a:r>
          </a:p>
          <a:p>
            <a:r>
              <a:rPr lang="hu-HU" sz="2000" dirty="0"/>
              <a:t>A poroszok elfoglalták Sziléziát, a Bajorok pedig Felső-Ausztriát és Csehországot akarták</a:t>
            </a:r>
          </a:p>
          <a:p>
            <a:r>
              <a:rPr lang="hu-HU" sz="2000" dirty="0"/>
              <a:t>Mária Terézia a magyar rendekhez fordult, akik a birodalom mellé álltak</a:t>
            </a:r>
          </a:p>
          <a:p>
            <a:r>
              <a:rPr lang="hu-HU" sz="2000" dirty="0"/>
              <a:t>a tettükért cserébe megerősítést kaptak arról, hogy a nemesek adómentesek fognak maradni</a:t>
            </a:r>
          </a:p>
        </p:txBody>
      </p:sp>
      <p:pic>
        <p:nvPicPr>
          <p:cNvPr id="1026" name="Picture 2" descr="Mária Terézia magyar királynő – Wikipédia">
            <a:extLst>
              <a:ext uri="{FF2B5EF4-FFF2-40B4-BE49-F238E27FC236}">
                <a16:creationId xmlns:a16="http://schemas.microsoft.com/office/drawing/2014/main" id="{7030B663-6F40-44FC-B708-E4C7C1EF5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26" y="1266369"/>
            <a:ext cx="3431174" cy="43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7D9A5D3-1908-49EA-ACC2-D24EA4C84C3D}"/>
              </a:ext>
            </a:extLst>
          </p:cNvPr>
          <p:cNvSpPr txBox="1"/>
          <p:nvPr/>
        </p:nvSpPr>
        <p:spPr>
          <a:xfrm>
            <a:off x="7427327" y="5876925"/>
            <a:ext cx="3431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Mária Terézia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0437F8-1816-46DE-B0E3-37F9CD73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5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572C5-7D0E-4F74-9166-968B003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Mária Terézia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CF69B-1622-4D79-9A2F-D43E4634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524"/>
            <a:ext cx="5753100" cy="5070475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Később azonban áttért a rendeleti kormányzásra, ami azt jelentette, hogy kihagyta az országgyűlést a rendeletek meghozatalából</a:t>
            </a:r>
          </a:p>
          <a:p>
            <a:r>
              <a:rPr lang="hu-HU" sz="2000" dirty="0"/>
              <a:t>Első rendelete a vámrendelet volt (külön vámot kellett fizetni a magyar és osztrák határ átlépésénél)</a:t>
            </a:r>
          </a:p>
          <a:p>
            <a:r>
              <a:rPr lang="hu-HU" sz="2000" dirty="0"/>
              <a:t>Erre azért volt szükség, hogy a magyar termékeket a birodalmon belül tartsák</a:t>
            </a:r>
          </a:p>
          <a:p>
            <a:r>
              <a:rPr lang="hu-HU" sz="2000" dirty="0"/>
              <a:t>Második rendelete az Urbárium rendelet, ami a robotmunka szabályozása volt. </a:t>
            </a:r>
          </a:p>
          <a:p>
            <a:r>
              <a:rPr lang="hu-HU" sz="2000" dirty="0"/>
              <a:t>Maximálisan heti 2 nap kézi vagy 1 nap igás robotot engedélyezett hetente</a:t>
            </a:r>
          </a:p>
          <a:p>
            <a:r>
              <a:rPr lang="hu-HU" sz="2000" dirty="0"/>
              <a:t>Harmadik rendelete az oktatási rendelet volt (minden 6 és 12 év közötti gyermeket kötelező iskolába járatni)</a:t>
            </a:r>
          </a:p>
        </p:txBody>
      </p:sp>
      <p:pic>
        <p:nvPicPr>
          <p:cNvPr id="4098" name="Picture 2" descr="Mária Terézia felvilágosult intézkedése">
            <a:extLst>
              <a:ext uri="{FF2B5EF4-FFF2-40B4-BE49-F238E27FC236}">
                <a16:creationId xmlns:a16="http://schemas.microsoft.com/office/drawing/2014/main" id="{3B8D79F7-2C71-4BD6-9484-3573842B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2" y="1323975"/>
            <a:ext cx="4876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303870A-A0BF-4060-A739-8DDAAEBA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10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572C5-7D0E-4F74-9166-968B003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II. József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CF69B-1622-4D79-9A2F-D43E4634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524"/>
            <a:ext cx="5610225" cy="5070475"/>
          </a:xfrm>
        </p:spPr>
        <p:txBody>
          <a:bodyPr>
            <a:normAutofit/>
          </a:bodyPr>
          <a:lstStyle/>
          <a:p>
            <a:r>
              <a:rPr lang="hu-HU" sz="2000" dirty="0"/>
              <a:t>1770-től kezdve társuralkodóként uralkodott Mária Terézia mellett</a:t>
            </a:r>
          </a:p>
          <a:p>
            <a:r>
              <a:rPr lang="hu-HU" sz="2000" dirty="0"/>
              <a:t>Amikor 1780-ban meghalt Mária Terézia úgy döntött, hogy nem koronáztatja meg magát magyar királlyá, hogy a magyar törvények ne nehezítsék munkáját</a:t>
            </a:r>
          </a:p>
          <a:p>
            <a:r>
              <a:rPr lang="hu-HU" sz="2000" dirty="0"/>
              <a:t>Uralmát jozefinizmusnak nevezzük, ami az uralkodására jellemző felvilágosult abszolutizmus</a:t>
            </a:r>
          </a:p>
          <a:p>
            <a:r>
              <a:rPr lang="hu-HU" sz="2000" dirty="0"/>
              <a:t>Élete során több mint 6000 rendeletet hozott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16849F0-7F6E-4CF2-8FFC-99F7DAD527B1}"/>
              </a:ext>
            </a:extLst>
          </p:cNvPr>
          <p:cNvSpPr txBox="1"/>
          <p:nvPr/>
        </p:nvSpPr>
        <p:spPr>
          <a:xfrm>
            <a:off x="7427326" y="5591175"/>
            <a:ext cx="3431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II. József</a:t>
            </a:r>
          </a:p>
        </p:txBody>
      </p:sp>
      <p:pic>
        <p:nvPicPr>
          <p:cNvPr id="3074" name="Picture 2" descr="II. József magyar király – Wikipédia">
            <a:extLst>
              <a:ext uri="{FF2B5EF4-FFF2-40B4-BE49-F238E27FC236}">
                <a16:creationId xmlns:a16="http://schemas.microsoft.com/office/drawing/2014/main" id="{354FD453-B7C0-47ED-85B5-25DB9AA4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26" y="734110"/>
            <a:ext cx="3431174" cy="471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1FE59D-2DAC-40D1-940F-019BCD89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2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572C5-7D0E-4F74-9166-968B003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II. József rendeletei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CF69B-1622-4D79-9A2F-D43E4634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7524"/>
            <a:ext cx="5610225" cy="5070475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A központisági rendelet, amivel bevezették a hivatalokba a német nyelv használatát. Ez a hivatalokra, oktatásra és törvénykezésre terjedt ki</a:t>
            </a:r>
          </a:p>
          <a:p>
            <a:r>
              <a:rPr lang="hu-HU" sz="2000" dirty="0"/>
              <a:t>A jobbágyrendelet kimondja a jobbágyság megszűnését, azaz a jobbágyságból parasztság lett</a:t>
            </a:r>
          </a:p>
          <a:p>
            <a:r>
              <a:rPr lang="hu-HU" sz="2000" dirty="0"/>
              <a:t>A türelmi rendelet egyrészt vallási türelmet biztosított a protestánsoknak. Másfelől kimondta, hogy azokat a szerzetesrendeket, amik a társadalom szempontjából nem végeznek hasznos tevékenységet, meg kell szüntetni</a:t>
            </a:r>
          </a:p>
          <a:p>
            <a:r>
              <a:rPr lang="hu-HU" sz="2000" dirty="0"/>
              <a:t>1789-ben azonban egy hadjárat közben halálos sebet kap, és halálos ágyán egy tollvonással visszavonta az összes rendeletét, kivéve a Jobbágy és Türelmi rendeletet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6FCDFC5-B10B-4DA4-A07C-C05583CE9324}"/>
              </a:ext>
            </a:extLst>
          </p:cNvPr>
          <p:cNvSpPr txBox="1"/>
          <p:nvPr/>
        </p:nvSpPr>
        <p:spPr>
          <a:xfrm>
            <a:off x="7591423" y="5497404"/>
            <a:ext cx="335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II. József elrendeli a koronának Bécsbe szállítását.</a:t>
            </a:r>
          </a:p>
        </p:txBody>
      </p:sp>
      <p:pic>
        <p:nvPicPr>
          <p:cNvPr id="2050" name="Picture 2" descr="https://static-cdn.arcanum.com/nfo-resources/magyarnemzettortenete_pic/magyarnemzettortenete/szb-04-229kicsi.jpg">
            <a:extLst>
              <a:ext uri="{FF2B5EF4-FFF2-40B4-BE49-F238E27FC236}">
                <a16:creationId xmlns:a16="http://schemas.microsoft.com/office/drawing/2014/main" id="{06E1F20C-099C-4C42-B713-E7B8BE26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037431"/>
            <a:ext cx="3352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14880F-11F2-4439-A3C9-22471246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75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406</Words>
  <Application>Microsoft Office PowerPoint</Application>
  <PresentationFormat>Szélesvásznú</PresentationFormat>
  <Paragraphs>36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Mária Terézia és II. József reformjai </vt:lpstr>
      <vt:lpstr>Előzmények</vt:lpstr>
      <vt:lpstr>Mária Terézia</vt:lpstr>
      <vt:lpstr>Mária Terézia</vt:lpstr>
      <vt:lpstr>II. József</vt:lpstr>
      <vt:lpstr>II. József rendeletei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Mária Terézia és II. József reformjai </dc:title>
  <dc:creator>user</dc:creator>
  <cp:lastModifiedBy>user</cp:lastModifiedBy>
  <cp:revision>12</cp:revision>
  <dcterms:created xsi:type="dcterms:W3CDTF">2024-03-06T08:31:28Z</dcterms:created>
  <dcterms:modified xsi:type="dcterms:W3CDTF">2024-03-07T10:29:21Z</dcterms:modified>
</cp:coreProperties>
</file>