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0D419-0D3A-4BD1-A06D-31BEED36A3A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7AA3-819E-4AB3-92CF-2EE98CAEE3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8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A247C-991E-4328-963A-1BFA9B50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3A76F7-49B8-4C02-86B9-D57A623D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ECDC57-84CF-4852-8682-E0124A4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2B65-8BCA-4FF4-91AF-428127834DC7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24259-AFB3-4AA7-B385-CF986391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DDA692-08E6-43B6-95EE-77438B1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7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B6E53-1BA4-45DA-9885-ED8BA4D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4C896B7-CBC6-4197-8A5F-40A95D96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E29820-EA5C-4979-9B9C-6B565CE1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2B95-5EB8-4729-A11F-A4F072286F4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4C989F-0CDC-4B47-BE50-2ED4D8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BF3770-2FEB-4AE4-89C4-421FEDF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2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E0C81E-B6A5-4CC9-BCE2-1407B87C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4FBB86-9AFB-40DE-8BBE-5B7E4E340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484A7-C498-4790-9B4C-813E9ABF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A5A8-E86F-4E2B-82CB-EFFD34C3040E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3F69C-AB9C-4977-8DFF-5FE1326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536894-CEEA-462F-AC70-911AAF08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3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0EF583-AD31-41F7-9449-08C5597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B321D-CE3D-45C6-8236-18C7CF0F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F77782-A0FE-4EFC-BB7E-44A2E9C7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FAFA-8407-4243-9CE4-F2758EC95C68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4C87AE-7219-4B61-8848-AA344183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2CAB4C-5BF4-4947-B87E-9FBB81D4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3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2348D-5C33-4433-B037-4BED78EA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B3DA71-380C-404E-9173-D2EDD929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45F31F-F02D-417F-A0FB-3FEFA6F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590-C0AE-4C50-A29E-7BC6A046A46B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CD4C78-0894-4E8C-B747-36631395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DB508C-0383-41F0-BD1D-4F6EFDF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97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69E8F-6371-46A0-8FD6-AE9F876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17063E-8159-413A-9F39-0E45F614F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EBAD59-1747-4D39-979D-80090F75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46A73-A401-4499-A3D2-C9FAC092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5F3E-134F-4F78-91EF-9C75B3BC8F7E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FD7F504-1DAE-45D7-8E41-3845E41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52048C-B796-4866-BB80-8B83C63C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A2ADF-94C5-47B7-A40C-5B5D5FDC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993A43-2B7B-48C3-93B3-D634F02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EB4299-6D0E-4054-987E-A396D9806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027E91-9AB6-441F-820E-54E025599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95F16C1-AC54-4C85-8028-26337B62A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E2BA90-DCAC-4130-9F6C-79179196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E992-987C-4C40-8148-B3110FA5CE92}" type="datetime1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DBDFE57-6801-4E09-AF18-5BC359E2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B49C07-CA89-4666-BEE2-1D4E687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60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EB907D-EDFC-4A12-8E56-C646CC72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83A072A-06EC-4227-8D20-01DD6580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0C7-076F-4174-8873-84ED207E319F}" type="datetime1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75DCFF5-02AE-45D2-8C79-869E9D42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E3D0D2-2E6C-4590-BD4C-F761C68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950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582B727-D142-4709-8894-33923EF9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F426-A831-4363-AFDC-C1669CF6D50A}" type="datetime1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9E093A4-5B58-4C81-8D45-3A010EB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CFB0D2-6C8B-44B4-AF95-D9A34C8E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41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92886D-A7EF-4412-A481-07528BC3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95EB37-1ED7-4CF6-8F95-804178E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D12748C-BD45-4DFA-B6F9-777A1F46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F6B0A9-C1A0-417F-A447-CCCAE7AB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D5A2-F40D-443C-8AE3-77402D6027C0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1A4AFF-F2A6-48E2-A7F6-80386C36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659031-74D8-4BB0-BD98-8E8F65F3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2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0A80B-DB89-4BC5-903F-175117B3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99B0BEE-1B13-4308-8FCE-1E5D27E98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E4FEFF-BA13-42CC-82E4-82F0019B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A8E342-B3FE-495A-A20C-1A60BE4C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F93-75D3-4A1C-971F-0FC77DBD232D}" type="datetime1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DCF98C-4E64-45EA-8BC3-EF70A897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5D3842-B872-49DE-A6C6-6585DE7D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1F04-2468-40DF-81D2-256E447205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31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71BD7B-5682-4026-BC2A-5FBD8C6E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46F84F-A349-4EEA-A077-105E74CE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659309-9F56-44F9-9689-39A792A2F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AC44C38-ABFA-4B9F-ADB9-F997958CB9D1}" type="datetime1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5CDCC0-A62A-4289-BDFB-5D336727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/>
              <a:t>Készítette: Csordás Bence, Fekete Ákos András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40EE35-F361-4223-91C8-8918AF1B9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CB1F04-2468-40DF-81D2-256E4472058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20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08619-AB07-487E-8198-BCEF4703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7350"/>
            <a:ext cx="12192000" cy="3228975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A korszak főbb eszmeáramlatainak jellemzői források alapján A legfontosabb állam- és alkotmányjogi fogalmak 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CF129F3-928B-420C-A375-BFD2B959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4135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4"/>
            <a:ext cx="6096000" cy="5051425"/>
          </a:xfrm>
        </p:spPr>
        <p:txBody>
          <a:bodyPr>
            <a:normAutofit/>
          </a:bodyPr>
          <a:lstStyle/>
          <a:p>
            <a:r>
              <a:rPr lang="hu-HU" sz="3000" dirty="0"/>
              <a:t>A XIX. században létrejött eszmerendszerek a felvilágosodásra vezethetők vissza</a:t>
            </a:r>
          </a:p>
          <a:p>
            <a:r>
              <a:rPr lang="hu-HU" sz="3000" dirty="0"/>
              <a:t>Ezeket aztán később a francia forradalom és az ipari forradalom is előrébb lendítette</a:t>
            </a:r>
          </a:p>
        </p:txBody>
      </p:sp>
      <p:pic>
        <p:nvPicPr>
          <p:cNvPr id="1026" name="Picture 2" descr="Politikai alapfogalmak | tortenelemcikkek.hu">
            <a:extLst>
              <a:ext uri="{FF2B5EF4-FFF2-40B4-BE49-F238E27FC236}">
                <a16:creationId xmlns:a16="http://schemas.microsoft.com/office/drawing/2014/main" id="{8CD3D9EF-D02E-43B1-9194-B13EF101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1619250"/>
            <a:ext cx="4572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431F53A-1585-49D9-ABEC-B59B511D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49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Liberalizmus főbb alapvető értékei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4"/>
            <a:ext cx="6096000" cy="5051425"/>
          </a:xfrm>
        </p:spPr>
        <p:txBody>
          <a:bodyPr>
            <a:normAutofit/>
          </a:bodyPr>
          <a:lstStyle/>
          <a:p>
            <a:r>
              <a:rPr lang="hu-HU" sz="3000" dirty="0"/>
              <a:t>Jelentése: „szabadság-elvűség”</a:t>
            </a:r>
          </a:p>
          <a:p>
            <a:r>
              <a:rPr lang="hu-HU" dirty="0"/>
              <a:t>Polgári szabadságjogok (sajtó-, vallás-, gyülekezési-, szólásszabadság)</a:t>
            </a:r>
          </a:p>
          <a:p>
            <a:r>
              <a:rPr lang="hu-HU" dirty="0"/>
              <a:t>Alkotmányos polgári rendszer</a:t>
            </a:r>
          </a:p>
          <a:p>
            <a:r>
              <a:rPr lang="hu-HU" dirty="0"/>
              <a:t>Korlátozás nélküli szabad verseny</a:t>
            </a:r>
          </a:p>
          <a:p>
            <a:r>
              <a:rPr lang="hu-HU" dirty="0"/>
              <a:t>Parlamentarizmus, népképviselet</a:t>
            </a:r>
            <a:endParaRPr lang="hu-HU" sz="3000" dirty="0"/>
          </a:p>
        </p:txBody>
      </p:sp>
      <p:pic>
        <p:nvPicPr>
          <p:cNvPr id="2050" name="Picture 2" descr="https://upload.wikimedia.org/wikipedia/commons/thumb/7/7d/Adamsmithout.jpg/200px-Adamsmithout.jpg">
            <a:extLst>
              <a:ext uri="{FF2B5EF4-FFF2-40B4-BE49-F238E27FC236}">
                <a16:creationId xmlns:a16="http://schemas.microsoft.com/office/drawing/2014/main" id="{3FCBFBBC-365B-4EC2-ABB1-0E32827E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700213"/>
            <a:ext cx="2781300" cy="32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B7A4577-118A-42DB-8B7F-5084819E2C7E}"/>
              </a:ext>
            </a:extLst>
          </p:cNvPr>
          <p:cNvSpPr txBox="1"/>
          <p:nvPr/>
        </p:nvSpPr>
        <p:spPr>
          <a:xfrm>
            <a:off x="7691438" y="5157787"/>
            <a:ext cx="4010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Adam Smith mellszobra, akit a gazdasági liberalizmus </a:t>
            </a:r>
            <a:r>
              <a:rPr lang="hu-HU" sz="1500" i="1" dirty="0" err="1">
                <a:latin typeface="Arial" panose="020B0604020202020204" pitchFamily="34" charset="0"/>
                <a:cs typeface="Arial" panose="020B0604020202020204" pitchFamily="34" charset="0"/>
              </a:rPr>
              <a:t>atyjának</a:t>
            </a:r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 tartanak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C0BCC9-E605-49CB-A625-B8AD76E3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465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Nacionalizmus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4"/>
            <a:ext cx="6096000" cy="5051425"/>
          </a:xfrm>
        </p:spPr>
        <p:txBody>
          <a:bodyPr>
            <a:normAutofit/>
          </a:bodyPr>
          <a:lstStyle/>
          <a:p>
            <a:r>
              <a:rPr lang="es-ES" sz="3000" dirty="0"/>
              <a:t>A szó eredete a náció = nemzet szóból ered</a:t>
            </a:r>
            <a:endParaRPr lang="hu-HU" sz="3000" dirty="0"/>
          </a:p>
          <a:p>
            <a:r>
              <a:rPr lang="hu-HU" sz="3000" dirty="0"/>
              <a:t>Fő eleme a vallási és társadalmi különbségeken átívelő nemzeti érzés</a:t>
            </a:r>
          </a:p>
          <a:p>
            <a:r>
              <a:rPr lang="hu-HU" sz="3000" dirty="0"/>
              <a:t>Az összetartozás kifejezéséhez gyakran szimbólumokat használ, például zászlót és címert</a:t>
            </a:r>
          </a:p>
          <a:p>
            <a:r>
              <a:rPr lang="hu-HU" sz="3000" dirty="0"/>
              <a:t>Legfőbb célja a nemzetállam megalkotása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15209A5-D85E-4D13-A6DA-A6AA1962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24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Konzervativizmus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4"/>
            <a:ext cx="6096000" cy="5051425"/>
          </a:xfrm>
        </p:spPr>
        <p:txBody>
          <a:bodyPr>
            <a:normAutofit/>
          </a:bodyPr>
          <a:lstStyle/>
          <a:p>
            <a:r>
              <a:rPr lang="hu-HU" dirty="0"/>
              <a:t>Ezt is a francia forradalom indította útjára</a:t>
            </a:r>
          </a:p>
          <a:p>
            <a:r>
              <a:rPr lang="hu-HU" sz="3000" dirty="0"/>
              <a:t>A forradalmi terror, vallásellenesség, régi értékek lerombolása miatt elutasították a forradalmi változtatások szükségességét</a:t>
            </a:r>
          </a:p>
          <a:p>
            <a:r>
              <a:rPr lang="hu-HU" sz="3000" dirty="0"/>
              <a:t>Hagyományokra építést és a fokozatos fejlődést tűzte ki célul, valamint támogatta az alkotmányosság eszméjét 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D5AC756-B9BA-4B4F-BFA8-50E49C68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49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Szocializmus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4"/>
            <a:ext cx="6096000" cy="5051425"/>
          </a:xfrm>
        </p:spPr>
        <p:txBody>
          <a:bodyPr>
            <a:normAutofit/>
          </a:bodyPr>
          <a:lstStyle/>
          <a:p>
            <a:r>
              <a:rPr lang="hu-HU" sz="3000" dirty="0"/>
              <a:t>A munkásosztály életkörülményei sok emberben részvétet váltott ki és emlékeztett, hogy hova vezethet egy nagyobb társadalmi robbanás</a:t>
            </a:r>
          </a:p>
          <a:p>
            <a:r>
              <a:rPr lang="hu-HU" sz="3000" dirty="0"/>
              <a:t>A probléma megoldását az egyén és magántulajdon visszaszorításában látták és előtérbe helyezték volna a közösséget</a:t>
            </a:r>
          </a:p>
        </p:txBody>
      </p:sp>
      <p:pic>
        <p:nvPicPr>
          <p:cNvPr id="3074" name="Picture 2" descr="Dióhéjban: mi a szocializmus? - Munkások Újsága">
            <a:extLst>
              <a:ext uri="{FF2B5EF4-FFF2-40B4-BE49-F238E27FC236}">
                <a16:creationId xmlns:a16="http://schemas.microsoft.com/office/drawing/2014/main" id="{3E203184-B4AA-4203-8A57-3E0C4371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1419225"/>
            <a:ext cx="3619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474272-66E6-4B66-A5D0-8E8983DC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22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7465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Marxizmus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4"/>
            <a:ext cx="6096000" cy="5051425"/>
          </a:xfrm>
        </p:spPr>
        <p:txBody>
          <a:bodyPr>
            <a:normAutofit/>
          </a:bodyPr>
          <a:lstStyle/>
          <a:p>
            <a:r>
              <a:rPr lang="hu-HU" sz="2000" dirty="0"/>
              <a:t>Karl Marx és Friedrich Engels által kidolgozott politikai irányzat a marxizmus, amit szocialista alapokra helyeztek</a:t>
            </a:r>
          </a:p>
          <a:p>
            <a:r>
              <a:rPr lang="hu-HU" sz="2000" dirty="0"/>
              <a:t>Két osztály harcának eredménye a gazdagok és nincstelenek között</a:t>
            </a:r>
          </a:p>
          <a:p>
            <a:r>
              <a:rPr lang="hu-HU" sz="2000" dirty="0"/>
              <a:t>mivel nem létezett magántulajdon, és annak megjelenése után a gazdagok egyre jobban kizsákmányolják a szegényeket (proletárok)</a:t>
            </a:r>
          </a:p>
          <a:p>
            <a:r>
              <a:rPr lang="hu-HU" sz="2000" dirty="0"/>
              <a:t>Szerinte a legfejlettebb gazdaságú országokban egy véres proletárforradalom fog kitörni</a:t>
            </a:r>
          </a:p>
          <a:p>
            <a:r>
              <a:rPr lang="hu-HU" sz="2000" dirty="0"/>
              <a:t>Ilyenkor a proletárok (nincstelenek) mindaddig diktatúrát fognak fenntartani, amíg a magántulajdon teljesen meg nem szűnik</a:t>
            </a:r>
          </a:p>
          <a:p>
            <a:r>
              <a:rPr lang="hu-HU" sz="2000" dirty="0"/>
              <a:t>Végül megszületik a kommunizmus, ahol nem lesz magántulajdon, mindenki a közért cselekszik </a:t>
            </a:r>
          </a:p>
        </p:txBody>
      </p:sp>
      <p:pic>
        <p:nvPicPr>
          <p:cNvPr id="4098" name="Picture 2" descr="https://upload.wikimedia.org/wikipedia/commons/thumb/f/fc/Karl_Marx.jpg/220px-Karl_Marx.jpg">
            <a:extLst>
              <a:ext uri="{FF2B5EF4-FFF2-40B4-BE49-F238E27FC236}">
                <a16:creationId xmlns:a16="http://schemas.microsoft.com/office/drawing/2014/main" id="{1D8C9845-F6DE-48CD-989E-1BAFA9533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552402"/>
            <a:ext cx="3200400" cy="375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203458-AE9F-4057-BD2C-71271CD6824D}"/>
              </a:ext>
            </a:extLst>
          </p:cNvPr>
          <p:cNvSpPr txBox="1"/>
          <p:nvPr/>
        </p:nvSpPr>
        <p:spPr>
          <a:xfrm>
            <a:off x="7224713" y="5510212"/>
            <a:ext cx="40100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i="1" dirty="0">
                <a:latin typeface="Arial" panose="020B0604020202020204" pitchFamily="34" charset="0"/>
                <a:cs typeface="Arial" panose="020B0604020202020204" pitchFamily="34" charset="0"/>
              </a:rPr>
              <a:t>Karl Max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BB6A00-A3AE-4915-BC20-C74B5BF8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00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D7E7-8225-4871-B946-2BF6198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dirty="0"/>
              <a:t>Állam- és alkotmányos 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EF1C4B-C0AE-44DF-A246-389F8772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6575"/>
            <a:ext cx="12192000" cy="5051425"/>
          </a:xfrm>
        </p:spPr>
        <p:txBody>
          <a:bodyPr>
            <a:normAutofit/>
          </a:bodyPr>
          <a:lstStyle/>
          <a:p>
            <a:r>
              <a:rPr lang="hu-HU" sz="2000" dirty="0"/>
              <a:t>Az </a:t>
            </a:r>
            <a:r>
              <a:rPr lang="hu-HU" sz="2000" b="1" dirty="0"/>
              <a:t>alkotmány</a:t>
            </a:r>
            <a:r>
              <a:rPr lang="hu-HU" sz="2000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r>
              <a:rPr lang="hu-HU" sz="2000" dirty="0"/>
              <a:t>A </a:t>
            </a:r>
            <a:r>
              <a:rPr lang="hu-HU" sz="2000" b="1" dirty="0"/>
              <a:t>parlamentarizmus</a:t>
            </a:r>
            <a:r>
              <a:rPr lang="hu-HU" sz="2000" dirty="0"/>
              <a:t> egy olyan államforma, ami három tényezőn alapszik, államfő, végrehajtó hatalom és a parlament.</a:t>
            </a:r>
          </a:p>
          <a:p>
            <a:r>
              <a:rPr lang="hu-HU" sz="2000" dirty="0"/>
              <a:t>A </a:t>
            </a:r>
            <a:r>
              <a:rPr lang="hu-HU" sz="2000" b="1" dirty="0"/>
              <a:t>parlament</a:t>
            </a:r>
            <a:r>
              <a:rPr lang="hu-HU" sz="2000" dirty="0"/>
              <a:t> egy törvényhozó hatalom, ami több feladatot is ellát. Ilyen feladat a törvényhozás, alaptörvény megalkotás, végrehajtó hatalom felügyelete stb.</a:t>
            </a:r>
          </a:p>
          <a:p>
            <a:r>
              <a:rPr lang="hu-HU" sz="2000" dirty="0"/>
              <a:t>Egy </a:t>
            </a:r>
            <a:r>
              <a:rPr lang="hu-HU" sz="2000" b="1" dirty="0"/>
              <a:t>képviseleti rendszerben </a:t>
            </a:r>
            <a:r>
              <a:rPr lang="hu-HU" sz="2000" dirty="0"/>
              <a:t>a nép által közvetlen vagy közvetve megválasztott képviselők kerülnek be a parlamentbe (törvényhozó hatalomba) és ott képviselik a csoport érdekeit stb.</a:t>
            </a:r>
          </a:p>
          <a:p>
            <a:r>
              <a:rPr lang="hu-HU" sz="2000" dirty="0"/>
              <a:t>A </a:t>
            </a:r>
            <a:r>
              <a:rPr lang="hu-HU" sz="2000" b="1" dirty="0"/>
              <a:t>választójog</a:t>
            </a:r>
            <a:r>
              <a:rPr lang="hu-HU" sz="2000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r>
              <a:rPr lang="hu-HU" sz="2000" dirty="0"/>
              <a:t>A </a:t>
            </a:r>
            <a:r>
              <a:rPr lang="hu-HU" sz="2000" b="1" dirty="0"/>
              <a:t>hatalommegosztás</a:t>
            </a:r>
            <a:r>
              <a:rPr lang="hu-HU" sz="2000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  <a:p>
            <a:endParaRPr lang="hu-HU" sz="20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96B5059-31B7-4590-A699-F38756EA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Készítette: Csordás Bence, Fekete Ákos András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772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513</Words>
  <Application>Microsoft Office PowerPoint</Application>
  <PresentationFormat>Szélesvásznú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Office-téma</vt:lpstr>
      <vt:lpstr>A korszak főbb eszmeáramlatainak jellemzői források alapján A legfontosabb állam- és alkotmányjogi fogalmak </vt:lpstr>
      <vt:lpstr>Előzmények</vt:lpstr>
      <vt:lpstr>Liberalizmus főbb alapvető értékei</vt:lpstr>
      <vt:lpstr>Nacionalizmus</vt:lpstr>
      <vt:lpstr>Konzervativizmus</vt:lpstr>
      <vt:lpstr>Szocializmus</vt:lpstr>
      <vt:lpstr>Marxizmus</vt:lpstr>
      <vt:lpstr>Állam- és alkotmányos fogalmak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korszak főbb eszmeáramlatainak jellemzői források alapján A legfontosabb állam- és alkotmányjogi fogalmak </dc:title>
  <dc:creator>user</dc:creator>
  <cp:lastModifiedBy>user</cp:lastModifiedBy>
  <cp:revision>14</cp:revision>
  <dcterms:created xsi:type="dcterms:W3CDTF">2024-03-06T09:04:27Z</dcterms:created>
  <dcterms:modified xsi:type="dcterms:W3CDTF">2024-03-07T10:29:11Z</dcterms:modified>
</cp:coreProperties>
</file>