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C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DF61B-70A7-4065-B2AE-A0F4308B8DEB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BB50D-4A15-4860-A04C-B03467683B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0154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7D9EE2-6BB7-43C9-918C-2AA8E5ABB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81835F7-A2EF-4987-9D17-A4369531C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C6B7A25-7ADE-450A-BF1A-4BA5686F7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C8BA5-2B11-46D4-8C1A-07525DD5E3DD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D0E9848-0325-4F79-9D65-570CCAE3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D400FA5-0931-44B6-B3FC-4067DBEF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EAEC-43DE-464B-B1D4-5E842D2D8B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786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F7F6AB-4B84-4A52-8F25-13C6D2AC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B389167-BD61-4A9C-9372-98C13CF09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4D60196-D71D-4283-8743-5E24751BF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F825-F9FC-4FE1-A547-1BA62E0F3125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51F7DB0-6438-4F34-8362-61A400E1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C20DDAA-D658-4DAB-B12A-3BD487A65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EAEC-43DE-464B-B1D4-5E842D2D8B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899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BAB41DA-BFCF-442A-A4C2-6561FBECB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E71EF6A-30AC-4903-8755-5C0551CF1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6B585E-B541-400E-8DEE-0243F6C7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FA7B-41C9-4FF6-980E-5520774949B7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2A7FC2C-324E-492D-8D25-20B15434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D35F33D-5919-47B8-BEA4-427FF3A8D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EAEC-43DE-464B-B1D4-5E842D2D8B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883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11742F-22FA-4EC0-A154-C82375EE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38112D-F2D7-449C-AA35-7F0434F6A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AE3F91E-EBBD-49D6-A9D3-4F77D67B5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9ECC-81B5-4866-A790-C534C1607045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7AAB02D-0615-4516-81D9-2150C7AD9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6AF6BC8-4AAA-4E72-9B51-C4D6371B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EAEC-43DE-464B-B1D4-5E842D2D8B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698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A96C0A-286C-4357-805D-8EACC971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D1308BE-9963-4307-9734-31698D3FF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D085BC3-5B8D-4B8D-B3DE-E372E6A5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1B51-3A73-4045-A698-0315FA708C15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4F850FE-A9A6-4FF3-8214-63FA4C55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C665F23-3B3B-437A-86EB-2B650F33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EAEC-43DE-464B-B1D4-5E842D2D8B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450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D20DA1-A5AA-4253-A978-BDB11B6B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070F7F-0FFD-43EC-AD1C-6AF73D458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E85A1BE-595F-4C3D-A8FB-A4106E5F5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5E57DD6-5969-4342-B62D-37FBC8B9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5682-74D3-4F7E-8911-6B60811DD726}" type="datetime1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F95CB45-9DF8-426D-8903-262213C2F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5255EE6-A3AB-4E12-B8D2-AFC9D3D9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EAEC-43DE-464B-B1D4-5E842D2D8B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191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C82865-59E4-4C1B-B60C-B750945CC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B17B02F-6B0F-412D-B05D-CAAE26A61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2622949-040B-4929-AFB3-D2E7EB2AE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4A8159D-DB70-41C1-A5B3-D1DD38609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E4FF594-911F-4811-9D4E-BE1091734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93AE740-9A21-41B3-B5C2-FDFBC9C9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933B-08C2-4D3E-A6FC-5E04CBA1EC14}" type="datetime1">
              <a:rPr lang="hu-HU" smtClean="0"/>
              <a:t>2024. 03. 07.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BAD9350-F245-4A3F-A579-F84D3E35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53D8A76-9B1D-4FE7-9B30-6401FE30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EAEC-43DE-464B-B1D4-5E842D2D8B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959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1039AE-259D-4A08-B1FE-41D1A6FF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441235E-8063-4BD6-A37D-96DC19E9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8FAA-0420-4F2E-8D33-F8C39DF4C719}" type="datetime1">
              <a:rPr lang="hu-HU" smtClean="0"/>
              <a:t>2024. 03. 07.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2A3AF6A-D990-4CD0-B2FD-DE79EBF8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82232C9-A396-4B5E-9257-F6FE56251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EAEC-43DE-464B-B1D4-5E842D2D8B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051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AD867DD-3972-4252-BE12-468DD3AE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EBD5-0A65-45B3-AE3A-F434A1539E97}" type="datetime1">
              <a:rPr lang="hu-HU" smtClean="0"/>
              <a:t>2024. 03. 07.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4D9168A9-198E-4BC4-98F7-62D52248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5D0C1FA-4B48-45B3-B7F0-171D48BF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EAEC-43DE-464B-B1D4-5E842D2D8B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182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44DC09-074C-4DFE-9AE2-01FD19BE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2E5855C-0F5A-4B9A-AF1D-98E750CAC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566361D-E991-420A-9633-91A1A2C16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8F3EC90-8637-404C-A2F6-F2219995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2F7C-363E-46DB-86E0-FF2195CAFC22}" type="datetime1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FE540F3-0EEB-46ED-9926-44FDFA58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16D34E2-0705-4E70-8CA6-D5391FFF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EAEC-43DE-464B-B1D4-5E842D2D8B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865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D18E4B-7218-4DDE-959C-D35DCF2F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06BC0A6-8B91-4348-B4AE-C14EAB501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800DB76-038C-42E6-9945-AC025EEC0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5B626F6-41F2-4925-851E-DC6BCC78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3C76-78AD-44F3-9B65-C49D472E809C}" type="datetime1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A43F3CD-D6ED-4CD3-84A4-6C9CF7982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7D3F33A-09CF-4B14-8EFF-48D71CC6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EAEC-43DE-464B-B1D4-5E842D2D8B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2985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C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A21E835-D11B-469C-A36B-604CFEA3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FD62894-74F7-4E97-8CE7-4B1B41EAA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16DF47A-E5AE-4739-B68D-3791DB0B1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6866E49-5002-4807-8FB3-B1EFB526B49B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69D3230-208A-46B9-A1C9-384EE7645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9FFD3FD-F3E6-4204-9139-C4E6BCE74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E63EAEC-43DE-464B-B1D4-5E842D2D8B26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251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249D2C-C4FB-44DC-AC4A-CA453E04C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4838"/>
            <a:ext cx="9144000" cy="2630488"/>
          </a:xfrm>
        </p:spPr>
        <p:txBody>
          <a:bodyPr>
            <a:normAutofit/>
          </a:bodyPr>
          <a:lstStyle/>
          <a:p>
            <a:r>
              <a:rPr lang="hu-HU" b="1" dirty="0"/>
              <a:t>Az ipari forradalom legjelentősebb területei és néhány találmánya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D409C02-29A8-4749-8AC7-C98F1D83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689897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779B17-0CFE-437F-9BB4-A64EE5B9B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500062"/>
            <a:ext cx="10515600" cy="1325563"/>
          </a:xfrm>
        </p:spPr>
        <p:txBody>
          <a:bodyPr>
            <a:normAutofit/>
          </a:bodyPr>
          <a:lstStyle/>
          <a:p>
            <a:r>
              <a:rPr lang="hu-HU" sz="4000" dirty="0"/>
              <a:t>Az ipari forradalom kezdetének okai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9DBDD0C-BF2C-4C3B-A79E-86D3B014F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6600"/>
            <a:ext cx="6257925" cy="4851400"/>
          </a:xfrm>
        </p:spPr>
        <p:txBody>
          <a:bodyPr>
            <a:normAutofit lnSpcReduction="10000"/>
          </a:bodyPr>
          <a:lstStyle/>
          <a:p>
            <a:r>
              <a:rPr lang="hu-HU" sz="2000" dirty="0"/>
              <a:t>A XVIII. század közepén Angliában jelentős változások történtek, amelyek megváltoztatták annak történetét</a:t>
            </a:r>
          </a:p>
          <a:p>
            <a:r>
              <a:rPr lang="hu-HU" sz="2000" dirty="0"/>
              <a:t>szigetország révén védve volt a külső támadásoktól, a politika nem befolyásolta a gazdaság fejlődését, és rengeteg ásványkinccsel rendelkezett </a:t>
            </a:r>
          </a:p>
          <a:p>
            <a:r>
              <a:rPr lang="hu-HU" sz="2000" dirty="0"/>
              <a:t>A változások először a mezőgazdaságot érintik, ugyanis elkezdik bekeríteni a legelőket így egy csomó mezőgazdaságban dolgozó ember munka nélkül maradt</a:t>
            </a:r>
          </a:p>
          <a:p>
            <a:r>
              <a:rPr lang="hu-HU" sz="2000" dirty="0"/>
              <a:t>rengeteg embert arra késztet, hogy városokba költözzön, így a városok létszáma ugrásszerűen megnőtt</a:t>
            </a:r>
          </a:p>
          <a:p>
            <a:r>
              <a:rPr lang="hu-HU" sz="2000" dirty="0"/>
              <a:t>A városokban alakultak ki a gyárak elődjei, a manufaktúrák</a:t>
            </a:r>
          </a:p>
        </p:txBody>
      </p:sp>
      <p:pic>
        <p:nvPicPr>
          <p:cNvPr id="5122" name="Picture 2" descr="Történelem: Az első ipari forradalom">
            <a:extLst>
              <a:ext uri="{FF2B5EF4-FFF2-40B4-BE49-F238E27FC236}">
                <a16:creationId xmlns:a16="http://schemas.microsoft.com/office/drawing/2014/main" id="{65098EC8-76A0-402F-9CDE-F1EFB7E1D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4" y="2012063"/>
            <a:ext cx="4848225" cy="302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C1225450-0FE8-4DAA-AB82-2B75BB0E52AC}"/>
              </a:ext>
            </a:extLst>
          </p:cNvPr>
          <p:cNvSpPr txBox="1"/>
          <p:nvPr/>
        </p:nvSpPr>
        <p:spPr>
          <a:xfrm>
            <a:off x="7043736" y="5218814"/>
            <a:ext cx="45339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500" i="1" dirty="0">
                <a:latin typeface="Arial" panose="020B0604020202020204" pitchFamily="34" charset="0"/>
                <a:cs typeface="Arial" panose="020B0604020202020204" pitchFamily="34" charset="0"/>
              </a:rPr>
              <a:t>Akkori gyár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29A522A-4417-42B3-AB8D-367C3F097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8125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779B17-0CFE-437F-9BB4-A64EE5B9B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500062"/>
            <a:ext cx="10515600" cy="1325563"/>
          </a:xfrm>
        </p:spPr>
        <p:txBody>
          <a:bodyPr>
            <a:normAutofit/>
          </a:bodyPr>
          <a:lstStyle/>
          <a:p>
            <a:r>
              <a:rPr lang="hu-HU" sz="4000" dirty="0"/>
              <a:t>Az első ipari forradalom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9DBDD0C-BF2C-4C3B-A79E-86D3B014F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6600"/>
            <a:ext cx="6257925" cy="4851400"/>
          </a:xfrm>
        </p:spPr>
        <p:txBody>
          <a:bodyPr>
            <a:normAutofit/>
          </a:bodyPr>
          <a:lstStyle/>
          <a:p>
            <a:r>
              <a:rPr lang="hu-HU" sz="2000" dirty="0"/>
              <a:t>1769-ben James Watt feltalálta a gőzgépet</a:t>
            </a:r>
          </a:p>
          <a:p>
            <a:r>
              <a:rPr lang="hu-HU" sz="2000" dirty="0"/>
              <a:t>A gép működtetéséhez szén elégetésére volt szükség</a:t>
            </a:r>
          </a:p>
          <a:p>
            <a:r>
              <a:rPr lang="hu-HU" sz="2000" dirty="0"/>
              <a:t>főleg a bányászatban, kohászatban, közlekedésben használták</a:t>
            </a:r>
          </a:p>
          <a:p>
            <a:r>
              <a:rPr lang="hu-HU" sz="2000" dirty="0"/>
              <a:t>1780-ban John Kay repülő vetélőt terveztett a szövőszékhez, ezzel beindítva a textilipar fejlődését</a:t>
            </a:r>
          </a:p>
          <a:p>
            <a:r>
              <a:rPr lang="hu-HU" sz="2000" dirty="0"/>
              <a:t>1807-ben Fulton megépíttette az első gőzhajót</a:t>
            </a:r>
          </a:p>
          <a:p>
            <a:r>
              <a:rPr lang="hu-HU" sz="2000" dirty="0"/>
              <a:t>1815-ben Stephenson az első gőzmozdonyt</a:t>
            </a:r>
          </a:p>
        </p:txBody>
      </p:sp>
      <p:pic>
        <p:nvPicPr>
          <p:cNvPr id="4098" name="Picture 2" descr="James Watt gőzgépe | Agytörő">
            <a:extLst>
              <a:ext uri="{FF2B5EF4-FFF2-40B4-BE49-F238E27FC236}">
                <a16:creationId xmlns:a16="http://schemas.microsoft.com/office/drawing/2014/main" id="{58104245-9952-4301-8625-00299FCF5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073484"/>
            <a:ext cx="4816475" cy="271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37F45015-DFBB-45DB-96B5-5C3136E20FA7}"/>
              </a:ext>
            </a:extLst>
          </p:cNvPr>
          <p:cNvSpPr txBox="1"/>
          <p:nvPr/>
        </p:nvSpPr>
        <p:spPr>
          <a:xfrm>
            <a:off x="6999287" y="5032375"/>
            <a:ext cx="45339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500" i="1" dirty="0">
                <a:latin typeface="Arial" panose="020B0604020202020204" pitchFamily="34" charset="0"/>
                <a:cs typeface="Arial" panose="020B0604020202020204" pitchFamily="34" charset="0"/>
              </a:rPr>
              <a:t>Gőzgép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E98D817-389F-4794-9292-9BD293D0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7497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779B17-0CFE-437F-9BB4-A64EE5B9B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500062"/>
            <a:ext cx="10515600" cy="1325563"/>
          </a:xfrm>
        </p:spPr>
        <p:txBody>
          <a:bodyPr>
            <a:normAutofit/>
          </a:bodyPr>
          <a:lstStyle/>
          <a:p>
            <a:r>
              <a:rPr lang="hu-HU" sz="4000" dirty="0"/>
              <a:t>Az ipari forradalom hatásai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9DBDD0C-BF2C-4C3B-A79E-86D3B014F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6600"/>
            <a:ext cx="6257925" cy="4851400"/>
          </a:xfrm>
        </p:spPr>
        <p:txBody>
          <a:bodyPr>
            <a:normAutofit/>
          </a:bodyPr>
          <a:lstStyle/>
          <a:p>
            <a:r>
              <a:rPr lang="hu-HU" sz="2000" dirty="0"/>
              <a:t>A sok modernizálás miatt felgyorsul a világ menete</a:t>
            </a:r>
          </a:p>
          <a:p>
            <a:r>
              <a:rPr lang="hu-HU" sz="2000" dirty="0"/>
              <a:t>A közlekedés és a szállítás felgyorsul a gőzmozdony és a gőzhajó hatására</a:t>
            </a:r>
          </a:p>
          <a:p>
            <a:r>
              <a:rPr lang="hu-HU" sz="2000" dirty="0"/>
              <a:t>A vadkapitalizmus gyermekmunkásokat alkalmaz, akiket kevesebb fizetségért dolgoztatnak, mint a felnőtteket</a:t>
            </a:r>
          </a:p>
          <a:p>
            <a:r>
              <a:rPr lang="hu-HU" sz="2000" dirty="0"/>
              <a:t>Rengetegen maradtak munka nélkül ezért kialakulnak a városokra jellemző nyomornegyedek, a bűnözés, az alkoholizmus, a prostitúció</a:t>
            </a:r>
          </a:p>
          <a:p>
            <a:r>
              <a:rPr lang="hu-HU" sz="2000" dirty="0"/>
              <a:t>az ipari forradalom idején a környezetvédelem nem volt lényeges ezért óriási volt a környezetszennyezés. Londonban például óriási szmog alakult ki, aminek következtében új betegségek jelentek meg a városokban (</a:t>
            </a:r>
            <a:r>
              <a:rPr lang="hu-HU" sz="2000" dirty="0" err="1"/>
              <a:t>pl</a:t>
            </a:r>
            <a:r>
              <a:rPr lang="hu-HU" sz="2000" dirty="0"/>
              <a:t>: angol-láz,  TBC)</a:t>
            </a:r>
          </a:p>
          <a:p>
            <a:endParaRPr lang="hu-HU" sz="2000" dirty="0"/>
          </a:p>
        </p:txBody>
      </p:sp>
      <p:pic>
        <p:nvPicPr>
          <p:cNvPr id="3074" name="Picture 2" descr="Gyerekmunka egykor és most. Fotók a múlt század elejéről és tények a  jelenből - Nők Lapja">
            <a:extLst>
              <a:ext uri="{FF2B5EF4-FFF2-40B4-BE49-F238E27FC236}">
                <a16:creationId xmlns:a16="http://schemas.microsoft.com/office/drawing/2014/main" id="{717B4B17-3377-447C-A59B-89A7E858B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247" y="1707356"/>
            <a:ext cx="4489027" cy="344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BE802472-DC38-4607-9AE6-AA60E7B2A8B9}"/>
              </a:ext>
            </a:extLst>
          </p:cNvPr>
          <p:cNvSpPr txBox="1"/>
          <p:nvPr/>
        </p:nvSpPr>
        <p:spPr>
          <a:xfrm>
            <a:off x="6832810" y="5404191"/>
            <a:ext cx="45339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500" i="1" dirty="0">
                <a:latin typeface="Arial" panose="020B0604020202020204" pitchFamily="34" charset="0"/>
                <a:cs typeface="Arial" panose="020B0604020202020204" pitchFamily="34" charset="0"/>
              </a:rPr>
              <a:t>Gyermekmunkások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A52BCEA-3B0B-422C-8853-255B8C52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8856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779B17-0CFE-437F-9BB4-A64EE5B9B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500062"/>
            <a:ext cx="10515600" cy="1325563"/>
          </a:xfrm>
        </p:spPr>
        <p:txBody>
          <a:bodyPr>
            <a:normAutofit/>
          </a:bodyPr>
          <a:lstStyle/>
          <a:p>
            <a:r>
              <a:rPr lang="hu-HU" sz="4000" dirty="0"/>
              <a:t>Az ipari forradalom hatásai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9DBDD0C-BF2C-4C3B-A79E-86D3B014F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6600"/>
            <a:ext cx="6257925" cy="4851400"/>
          </a:xfrm>
        </p:spPr>
        <p:txBody>
          <a:bodyPr>
            <a:normAutofit/>
          </a:bodyPr>
          <a:lstStyle/>
          <a:p>
            <a:r>
              <a:rPr lang="hu-HU" sz="2000" dirty="0"/>
              <a:t>A XIX. század közepére a munkásoknak elegük lett a munkakörülményekből és mozgalmakat szerveztek (sztrájk)</a:t>
            </a:r>
          </a:p>
          <a:p>
            <a:r>
              <a:rPr lang="hu-HU" sz="2000" dirty="0"/>
              <a:t>Végül a munkásmozgalmak hatására pár szabályozást vezettek be. Ilyen volt a gyermekmunka visszaszorítása a munkaidő maximalizálása napi 14 órában, munkakörülmények javítása, a vasárnapi pihenőnap bevezetése, a május 1-jei munkaszüneti nap és az általános titkos választójog bevezetése</a:t>
            </a:r>
          </a:p>
          <a:p>
            <a:r>
              <a:rPr lang="hu-HU" sz="2000" dirty="0"/>
              <a:t>kezdtek megjelenni Angliában a nagy futball csapatok</a:t>
            </a:r>
          </a:p>
        </p:txBody>
      </p:sp>
      <p:pic>
        <p:nvPicPr>
          <p:cNvPr id="2050" name="Picture 2" descr="Sztrájk – Wikipédia">
            <a:extLst>
              <a:ext uri="{FF2B5EF4-FFF2-40B4-BE49-F238E27FC236}">
                <a16:creationId xmlns:a16="http://schemas.microsoft.com/office/drawing/2014/main" id="{6C1958ED-659D-4F85-9785-6E4EF6875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1825625"/>
            <a:ext cx="5157788" cy="327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5410A00E-9000-4023-BD7E-EBF768CF482C}"/>
              </a:ext>
            </a:extLst>
          </p:cNvPr>
          <p:cNvSpPr txBox="1"/>
          <p:nvPr/>
        </p:nvSpPr>
        <p:spPr>
          <a:xfrm>
            <a:off x="6969919" y="5270841"/>
            <a:ext cx="45339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500" i="1" dirty="0">
                <a:latin typeface="Arial" panose="020B0604020202020204" pitchFamily="34" charset="0"/>
                <a:cs typeface="Arial" panose="020B0604020202020204" pitchFamily="34" charset="0"/>
              </a:rPr>
              <a:t>„Sztrájk” (Munkácsy Mihály)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9DAEBD9-406C-4138-97E3-8FA402B4A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5688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779B17-0CFE-437F-9BB4-A64EE5B9B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500062"/>
            <a:ext cx="10515600" cy="1325563"/>
          </a:xfrm>
        </p:spPr>
        <p:txBody>
          <a:bodyPr>
            <a:normAutofit/>
          </a:bodyPr>
          <a:lstStyle/>
          <a:p>
            <a:r>
              <a:rPr lang="hu-HU" sz="4000" dirty="0"/>
              <a:t>A második ipari forradalom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9DBDD0C-BF2C-4C3B-A79E-86D3B014F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6600"/>
            <a:ext cx="6257925" cy="4851400"/>
          </a:xfrm>
        </p:spPr>
        <p:txBody>
          <a:bodyPr>
            <a:normAutofit/>
          </a:bodyPr>
          <a:lstStyle/>
          <a:p>
            <a:r>
              <a:rPr lang="hu-HU" sz="2000" dirty="0"/>
              <a:t>Az 1860-as években indult el</a:t>
            </a:r>
          </a:p>
          <a:p>
            <a:r>
              <a:rPr lang="hu-HU" sz="2000" dirty="0"/>
              <a:t>főleg a fizika és kémia terén történtek újítások</a:t>
            </a:r>
          </a:p>
          <a:p>
            <a:r>
              <a:rPr lang="hu-HU" sz="2000" dirty="0"/>
              <a:t>A fizikával az acélipar (német), a robbanómotor, az elektromosság és a repülés fejlődött</a:t>
            </a:r>
          </a:p>
          <a:p>
            <a:r>
              <a:rPr lang="hu-HU" sz="2000" dirty="0"/>
              <a:t>A kémiával a vegyipar, műanyag, robbanóanyag, műtrágya, gyógyszeripar, filmgyártás</a:t>
            </a:r>
          </a:p>
          <a:p>
            <a:r>
              <a:rPr lang="hu-HU" sz="2000" dirty="0"/>
              <a:t>Nagy előrelépést jelentett, hogy megjelentek a tőkés befektetők</a:t>
            </a:r>
          </a:p>
          <a:p>
            <a:r>
              <a:rPr lang="fr-FR" sz="2000" dirty="0"/>
              <a:t>Edison</a:t>
            </a:r>
            <a:r>
              <a:rPr lang="hu-HU" sz="2000" dirty="0"/>
              <a:t> feltalálta</a:t>
            </a:r>
            <a:r>
              <a:rPr lang="fr-FR" sz="2000" dirty="0"/>
              <a:t> a gramofont és a villanykörtét</a:t>
            </a:r>
            <a:r>
              <a:rPr lang="hu-HU" sz="2000" dirty="0"/>
              <a:t>, Jedlik Ányos a dinamót és a szódavizet</a:t>
            </a:r>
          </a:p>
          <a:p>
            <a:r>
              <a:rPr lang="en-US" sz="2000" dirty="0"/>
              <a:t>a Wright </a:t>
            </a:r>
            <a:r>
              <a:rPr lang="en-US" sz="2000" dirty="0" err="1"/>
              <a:t>testvérek</a:t>
            </a:r>
            <a:r>
              <a:rPr lang="en-US" sz="2000" dirty="0"/>
              <a:t> </a:t>
            </a:r>
            <a:r>
              <a:rPr lang="en-US" sz="2000" dirty="0" err="1"/>
              <a:t>pedig</a:t>
            </a:r>
            <a:r>
              <a:rPr lang="en-US" sz="2000" dirty="0"/>
              <a:t> a </a:t>
            </a:r>
            <a:r>
              <a:rPr lang="en-US" sz="2000" dirty="0" err="1"/>
              <a:t>repülőgépe</a:t>
            </a:r>
            <a:r>
              <a:rPr lang="hu-HU" sz="2000" dirty="0"/>
              <a:t>t</a:t>
            </a:r>
          </a:p>
          <a:p>
            <a:r>
              <a:rPr lang="hu-HU" sz="2000" dirty="0"/>
              <a:t>Puskás Tivadar pedig a telefonhírmondót</a:t>
            </a:r>
          </a:p>
        </p:txBody>
      </p:sp>
      <p:pic>
        <p:nvPicPr>
          <p:cNvPr id="1026" name="Picture 2" descr="Wright fivérek | Agytörő">
            <a:extLst>
              <a:ext uri="{FF2B5EF4-FFF2-40B4-BE49-F238E27FC236}">
                <a16:creationId xmlns:a16="http://schemas.microsoft.com/office/drawing/2014/main" id="{D919CAEE-365F-4640-B37F-C7E997978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0" y="2153840"/>
            <a:ext cx="4533900" cy="255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52FD3C09-954C-4717-8A49-8BCC5E80AC14}"/>
              </a:ext>
            </a:extLst>
          </p:cNvPr>
          <p:cNvSpPr txBox="1"/>
          <p:nvPr/>
        </p:nvSpPr>
        <p:spPr>
          <a:xfrm>
            <a:off x="6724650" y="4870791"/>
            <a:ext cx="45339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500" i="1" dirty="0">
                <a:latin typeface="Arial" panose="020B0604020202020204" pitchFamily="34" charset="0"/>
                <a:cs typeface="Arial" panose="020B0604020202020204" pitchFamily="34" charset="0"/>
              </a:rPr>
              <a:t>Wright testvérek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4C6525B-E987-43A9-B4C2-8B4D527F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7821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779B17-0CFE-437F-9BB4-A64EE5B9B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500062"/>
            <a:ext cx="10515600" cy="1325563"/>
          </a:xfrm>
        </p:spPr>
        <p:txBody>
          <a:bodyPr>
            <a:normAutofit/>
          </a:bodyPr>
          <a:lstStyle/>
          <a:p>
            <a:r>
              <a:rPr lang="hu-HU" sz="4000" dirty="0"/>
              <a:t>Jelentősebb létrejött monopóliumok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9DBDD0C-BF2C-4C3B-A79E-86D3B014F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6600"/>
            <a:ext cx="6257925" cy="4851400"/>
          </a:xfrm>
        </p:spPr>
        <p:txBody>
          <a:bodyPr>
            <a:normAutofit/>
          </a:bodyPr>
          <a:lstStyle/>
          <a:p>
            <a:r>
              <a:rPr lang="hu-HU" sz="2000" dirty="0"/>
              <a:t>A kartell akkor jön létre, amikor a vállalatok megegyeznek egymással a piac és az árak felosztásáról. Ilyen módon nem jön létre verseny a vásárló kegyeiért, ezért a törvény tiltja a kartell létrehozását.</a:t>
            </a:r>
          </a:p>
          <a:p>
            <a:r>
              <a:rPr lang="hu-HU" sz="2000" dirty="0"/>
              <a:t>A szindikátus különböző profilú cégek összefogását jelenti egy bizonyos termék megalkotása érdekében. (pl.: autók esetén)</a:t>
            </a:r>
          </a:p>
          <a:p>
            <a:r>
              <a:rPr lang="hu-HU" sz="2000" dirty="0"/>
              <a:t>A konszern egy bank irányítása alatt létrejött vállalat</a:t>
            </a:r>
          </a:p>
          <a:p>
            <a:r>
              <a:rPr lang="hu-HU" sz="2000" dirty="0"/>
              <a:t>A tröszt pedig egy-egy vezető vállalat összeolvadásakor jön létre, és ez a folyamat részvényfelvásárlás útján jön létre.</a:t>
            </a:r>
          </a:p>
          <a:p>
            <a:endParaRPr lang="hu-HU" sz="200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E729926-7581-444F-B058-C79B200EC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2036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541</Words>
  <Application>Microsoft Office PowerPoint</Application>
  <PresentationFormat>Szélesvásznú</PresentationFormat>
  <Paragraphs>50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Office-téma</vt:lpstr>
      <vt:lpstr>Az ipari forradalom legjelentősebb területei és néhány találmánya</vt:lpstr>
      <vt:lpstr>Az ipari forradalom kezdetének okai</vt:lpstr>
      <vt:lpstr>Az első ipari forradalom</vt:lpstr>
      <vt:lpstr>Az ipari forradalom hatásai</vt:lpstr>
      <vt:lpstr>Az ipari forradalom hatásai</vt:lpstr>
      <vt:lpstr>A második ipari forradalom</vt:lpstr>
      <vt:lpstr>Jelentősebb létrejött monopóliumok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ipari forradalom legjelentősebb területei és néhány találmánya</dc:title>
  <dc:creator>user</dc:creator>
  <cp:lastModifiedBy>user</cp:lastModifiedBy>
  <cp:revision>12</cp:revision>
  <dcterms:created xsi:type="dcterms:W3CDTF">2024-03-07T07:30:30Z</dcterms:created>
  <dcterms:modified xsi:type="dcterms:W3CDTF">2024-03-07T10:29:00Z</dcterms:modified>
</cp:coreProperties>
</file>