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21014-E6CD-4A09-952E-D1C70C2390A7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E0009-BA25-4390-B3E2-007E4F7B65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8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49583A-6504-4E00-8719-1617ED468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DD8153B-7161-4F7F-B736-93A5E77F5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497CFB-6B09-48F0-88DB-24DF8498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9F63-CA11-426F-A91B-751B7B4C6E6C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D959577-A9C9-4FC3-8512-E39C16C6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Készitette: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1B3FDD-3C44-42F0-825C-0200478B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33D5-0989-498F-A0B6-3A1FBD1DDB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927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60DA68-5A02-40CE-B34F-139755DD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D8656AE-2C82-4A31-BE23-1F0D245B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B6EBDD-59F3-4094-83B7-B93E5315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1307-6BBA-466D-8F4E-E4381CD1623A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AADE60-9CF7-45EC-BA16-67B2B527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Készitette: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AEAB4B-C963-48E6-ABEE-EB65E461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33D5-0989-498F-A0B6-3A1FBD1DDB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62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A892A79-A7C9-4F66-BF05-36B6D25CD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250A50A-689D-4120-AD1B-730A55CE9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58DEAF-3D71-457C-AF3D-2BCAB1D4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8CA-F118-4CC1-9120-BA3DCB44FC1F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DE083A-0600-4378-A7E6-E82791A9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Készitette: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A0D760-F54E-4A77-86F1-FB3BED7A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33D5-0989-498F-A0B6-3A1FBD1DDB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58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846B1-05E2-4AD4-A75B-CA427C15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912101-47ED-478D-B2CC-31300B103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D89437-35B5-4539-AEAF-B8384925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DBEF-BCA8-41DD-833E-F72A1B06ADC5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5C6159-6814-4B85-9278-31A4955D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Készitette: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0B875C-C644-4588-9704-DAFFF9AA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33D5-0989-498F-A0B6-3A1FBD1DDB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542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3C6415-5223-4EC7-AF0C-5654CE0C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A7A0CA5-7EB7-4FE9-AB78-54DEBF066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11766BC-11A0-4781-B808-F7C1C345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2E93-ACBC-4619-96D7-53C981B59F4A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0C19FC-B0C7-4BA3-9FAF-E9DDDC81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Készitette: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8E8AFB-6379-45EB-966F-BF07D419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33D5-0989-498F-A0B6-3A1FBD1DDB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498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2D99BD-1D52-4FB3-B224-59032568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641A2F-EE27-4327-9EE9-0450A78BA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63019C4-0D06-4C9C-8E08-2E0281119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873A184-D060-40B5-8DC1-37001A2F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A116-75D7-4966-AFF4-0937B4006F23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06CCE77-200C-435D-8717-95E6E49D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Készitette: Csordás Bence, 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D242215-6A0F-489C-9FC1-DFECAA56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33D5-0989-498F-A0B6-3A1FBD1DDB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74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A89ACA-6366-4A93-8000-8F6AB9FC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F5DBF1A-9002-48B7-ADA6-64528E6F0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D5D14C9-17DC-4409-9738-DBF40575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A751A02-BF1A-4619-AD45-4EC485AA9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F3043F8-9D30-44D7-BF7B-AE1513E43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C70EC20-41A3-4BDF-BC0F-6B4A5F67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9BD1-031C-4278-A2EC-8E3D5C925C98}" type="datetime1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1F880D5-5FC8-47EA-9D1D-236307FE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Készitette: Csordás Bence, Fekete Ákos András</a:t>
            </a:r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A55F86C-1728-4F68-BD05-A1249D9E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33D5-0989-498F-A0B6-3A1FBD1DDB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832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D7CAC-3EAE-45B5-BA9D-45BE4789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BFEDA7-6891-4364-960C-1E4E90AA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24CB-CC63-432D-BFD2-8E51A7A1FE41}" type="datetime1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E56CFE6-75BB-4F96-BD07-C6C312E2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Készitette: Csordás Bence, Fekete Ákos András</a:t>
            </a:r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D705ABE-87B2-4BE0-8C1A-E225EE68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33D5-0989-498F-A0B6-3A1FBD1DDB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71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5DA7647-EC75-4B58-A00E-F9A17FCC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8536-94AB-4F34-A4A0-2EC4E7BA5D8C}" type="datetime1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7C7B3A9-CB97-4016-B44D-C6AC3150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Készitette: Csordás Bence, Fekete Ákos András</a:t>
            </a:r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966EE2A-5A08-477E-B818-877408BB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33D5-0989-498F-A0B6-3A1FBD1DDB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721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3EAE6C-97D1-4FD2-A24B-91AA09F3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0A4E0E-E151-4B77-A79B-DB0EC1248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374A1EC-E962-436A-A78F-F124D3D1C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29E645D-901C-4089-BA9A-1E356357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493B-8699-468A-8894-72B5FDE8A62A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D9788F2-AE6B-44D3-AAF7-E4BBCED1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Készitette: Csordás Bence, 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8176047-C37E-4F7D-9540-6AC14367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33D5-0989-498F-A0B6-3A1FBD1DDB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559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9D60B1-AC0F-4915-B626-4955DF4A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92B4B0D-8092-404F-9FF1-455EFAC58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D4CFEB-6D95-4E0B-83EA-3797880FF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10188C1-4F3E-4F49-AE57-044CFB24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26C7-0E4A-4A2E-B6BD-8762DCA77DC7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8BA1E4-BE25-4CBA-8E53-D2B294EB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Készitette: Csordás Bence, 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0D602FD-5B31-4F52-A89D-EEF7EC5B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33D5-0989-498F-A0B6-3A1FBD1DDB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74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932B75D-E579-4021-9D55-0BE92D57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8372922-9B4B-43C1-AFC6-D916D3E05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D7EC00E-429D-46BE-9982-89F3D6483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234A18C-E55C-4097-BE0F-CDC837844B87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600E1F-64F1-4B3C-B41A-ACB5AB833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/>
              <a:t>Készitette: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9FE1F4-7D25-4940-9E96-A0E94BB37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A333D5-0989-498F-A0B6-3A1FBD1DDB7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215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72F249-E43A-4647-9D59-7A6963C0A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hu-HU" b="1" dirty="0"/>
              <a:t>A Reformkor fő kérdései, Kossuth és Széchenyi fő programja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FDFB34C-D4A7-424D-88A8-7F02C992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Készitette: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56279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519D2A-CB91-45A0-A715-DA0CF756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336550"/>
            <a:ext cx="558165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12AD70-D734-4EA7-84F0-448F891FB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4188"/>
            <a:ext cx="5791200" cy="5103812"/>
          </a:xfrm>
        </p:spPr>
        <p:txBody>
          <a:bodyPr>
            <a:normAutofit/>
          </a:bodyPr>
          <a:lstStyle/>
          <a:p>
            <a:r>
              <a:rPr lang="hu-HU" sz="2000" dirty="0"/>
              <a:t>I. Ferenc 13 éven keresztül nem hívja össze az országgyűlést egészen 1825-ig</a:t>
            </a:r>
          </a:p>
          <a:p>
            <a:r>
              <a:rPr lang="hu-HU" sz="2000" dirty="0"/>
              <a:t>Végül az 1825-1848 közötti időszakban 5db úgynevezett Reformországgyűlés lett rendezve</a:t>
            </a:r>
          </a:p>
          <a:p>
            <a:r>
              <a:rPr lang="hu-HU" sz="2000" dirty="0"/>
              <a:t>Általánosságban elmondható, hogy a Reformkor nagy gazdasági és kulturális fellendülést eredményeztett, viszont politikai reformok terén az osztrák kormányzás nem volt hajlandó változásokat engedélyezni</a:t>
            </a:r>
          </a:p>
          <a:p>
            <a:r>
              <a:rPr lang="hu-HU" sz="2000" dirty="0"/>
              <a:t>Egy jelentős javaslat lett elfogadva a VI. Reformországgyűlésen, amikoris Magyarországon a hivatalos államnyelv a magyar lett, ezzel azt eredményezve, hogy hivatali ügyeket magyar nyelven lehessen intézni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4573400-9728-4B72-8DC1-995FF277F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32" y="2105819"/>
            <a:ext cx="3969543" cy="264636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E0CE49C-2DD5-40F2-A073-70ED2E11F5FB}"/>
              </a:ext>
            </a:extLst>
          </p:cNvPr>
          <p:cNvSpPr txBox="1"/>
          <p:nvPr/>
        </p:nvSpPr>
        <p:spPr>
          <a:xfrm>
            <a:off x="7260432" y="4837837"/>
            <a:ext cx="3924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00" i="1" dirty="0">
                <a:latin typeface="Arial" panose="020B0604020202020204" pitchFamily="34" charset="0"/>
                <a:cs typeface="Arial" panose="020B0604020202020204" pitchFamily="34" charset="0"/>
              </a:rPr>
              <a:t>I. Ferenc</a:t>
            </a: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E2425D7F-C07C-4FF7-BDF4-48187322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Készitette: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1814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519D2A-CB91-45A0-A715-DA0CF756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336550"/>
            <a:ext cx="558165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Gróf Széchenyi István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12AD70-D734-4EA7-84F0-448F891FB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4188"/>
            <a:ext cx="5791200" cy="5103812"/>
          </a:xfrm>
        </p:spPr>
        <p:txBody>
          <a:bodyPr>
            <a:normAutofit/>
          </a:bodyPr>
          <a:lstStyle/>
          <a:p>
            <a:r>
              <a:rPr lang="hu-HU" sz="2000" dirty="0"/>
              <a:t>Gazdag magyar főúri családban született, apja gróf Széchényi István, aki a Magyar Nemzeti Múzeum és az Országos Széchényi Könyvtár megalakulásában játszott szerepet</a:t>
            </a:r>
          </a:p>
          <a:p>
            <a:r>
              <a:rPr lang="hu-HU" sz="2000" dirty="0"/>
              <a:t>1825 november 3-án magyar nyelven mondott felszólalást és 1 évi jövedelmét felajánlotta egy magyar tudóstársaság megalapítására, és később a közélet fejlesztését tűzte ki célul magának</a:t>
            </a:r>
          </a:p>
          <a:p>
            <a:r>
              <a:rPr lang="hu-HU" sz="2000" dirty="0"/>
              <a:t>Gyakorlati és szellemi alkotásai közül pár a Lánchíd felépítése, az MTA megalapítása, Kaszinó Pesten, a Hitel és a </a:t>
            </a:r>
            <a:r>
              <a:rPr lang="hu-HU" sz="2000" dirty="0" err="1"/>
              <a:t>Lovakrul</a:t>
            </a:r>
            <a:r>
              <a:rPr lang="hu-HU" sz="2000" dirty="0"/>
              <a:t> című könyv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A1212DB-8172-4177-A576-3A8AA9417A32}"/>
              </a:ext>
            </a:extLst>
          </p:cNvPr>
          <p:cNvSpPr txBox="1"/>
          <p:nvPr/>
        </p:nvSpPr>
        <p:spPr>
          <a:xfrm>
            <a:off x="7260431" y="5323612"/>
            <a:ext cx="3924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00" i="1" dirty="0">
                <a:latin typeface="Arial" panose="020B0604020202020204" pitchFamily="34" charset="0"/>
                <a:cs typeface="Arial" panose="020B0604020202020204" pitchFamily="34" charset="0"/>
              </a:rPr>
              <a:t>Széchenyi István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6A9706B-8606-43B2-BA3A-8647D704A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068" y="1596281"/>
            <a:ext cx="2867025" cy="3665437"/>
          </a:xfrm>
          <a:prstGeom prst="rect">
            <a:avLst/>
          </a:prstGeom>
        </p:spPr>
      </p:pic>
      <p:sp>
        <p:nvSpPr>
          <p:cNvPr id="7" name="Élőláb helye 6">
            <a:extLst>
              <a:ext uri="{FF2B5EF4-FFF2-40B4-BE49-F238E27FC236}">
                <a16:creationId xmlns:a16="http://schemas.microsoft.com/office/drawing/2014/main" id="{A7163753-0EF2-4E5B-961A-1829A306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Készitette: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223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519D2A-CB91-45A0-A715-DA0CF756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336550"/>
            <a:ext cx="558165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Jobbágyfelszabadítás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12AD70-D734-4EA7-84F0-448F891FB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2174"/>
            <a:ext cx="5791200" cy="4695825"/>
          </a:xfrm>
        </p:spPr>
        <p:txBody>
          <a:bodyPr>
            <a:normAutofit/>
          </a:bodyPr>
          <a:lstStyle/>
          <a:p>
            <a:r>
              <a:rPr lang="hu-HU" sz="2000" dirty="0"/>
              <a:t>Önkéntes örökváltság (Széchenyi javaslata) aminek értelmében a jobbágy pénzért cserébe megválthatja saját szabadságát. Ez azonban azért leheltelen mert a jobbágyoknak lett volna vagyon ennek megvalósítására.</a:t>
            </a:r>
          </a:p>
          <a:p>
            <a:r>
              <a:rPr lang="hu-HU" sz="2000" dirty="0"/>
              <a:t>Kötelező örökváltság (Kossuth javaslata) aminek értelmében kötelező módon kellett volna a jobbágyokat leszabadítani és ezek után az állam fizetett volna a földesúrnak a felszabadult jobbágyok után.</a:t>
            </a:r>
          </a:p>
          <a:p>
            <a:r>
              <a:rPr lang="hu-HU" sz="2000" dirty="0"/>
              <a:t>Azonnali felszabadtás (Táncsics javaslata) aminek értelmében az összes jobbágy felszabadult volna és értük senkinek nem kellett volna fizetni.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0F8AC20-6CFB-45F3-A0E2-434A701DB713}"/>
              </a:ext>
            </a:extLst>
          </p:cNvPr>
          <p:cNvSpPr txBox="1"/>
          <p:nvPr/>
        </p:nvSpPr>
        <p:spPr>
          <a:xfrm>
            <a:off x="104775" y="1200448"/>
            <a:ext cx="6124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1832 és 36 között zajlott a második Reformországgyűlés, aminek fő kérdése a jobbágyfelszabadítás volt. Végül három javaslat született az ügyben: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E64B2576-2E1A-4846-BED6-ACD562EB15EF}"/>
              </a:ext>
            </a:extLst>
          </p:cNvPr>
          <p:cNvCxnSpPr/>
          <p:nvPr/>
        </p:nvCxnSpPr>
        <p:spPr>
          <a:xfrm>
            <a:off x="5791200" y="3552825"/>
            <a:ext cx="15906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3D1CE45A-8210-4251-A742-DF175149713B}"/>
              </a:ext>
            </a:extLst>
          </p:cNvPr>
          <p:cNvSpPr txBox="1"/>
          <p:nvPr/>
        </p:nvSpPr>
        <p:spPr>
          <a:xfrm>
            <a:off x="7581900" y="2675662"/>
            <a:ext cx="392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1835-ben V. Ferdinánd került a trónra és Metternich herceg lett a nem hivatalos államfő. A kérdést végül nem sikerül eldönteni mert 1836-ban erőszakosan feloszlatják az Országgyűlést</a:t>
            </a:r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6D0E458-4154-4B94-B81C-53200529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Készitette: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376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519D2A-CB91-45A0-A715-DA0CF756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336550"/>
            <a:ext cx="558165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Kossuth Lajos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12AD70-D734-4EA7-84F0-448F891FB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4188"/>
            <a:ext cx="5791200" cy="5103812"/>
          </a:xfrm>
        </p:spPr>
        <p:txBody>
          <a:bodyPr>
            <a:normAutofit/>
          </a:bodyPr>
          <a:lstStyle/>
          <a:p>
            <a:r>
              <a:rPr lang="hu-HU" sz="2000" dirty="0"/>
              <a:t>Kisnemesi családban született</a:t>
            </a:r>
          </a:p>
          <a:p>
            <a:r>
              <a:rPr lang="hu-HU" sz="2000" dirty="0"/>
              <a:t>1832-ben hivatásból jelent meg az Országgyűlésen, mivel hivatalnok volt. Itt fedezte fel, hogy a cenzúra miatt az ország nem tud semmiről, ami Pozsonyban történik ezért napilapot alapít, hogy tudósíthasson</a:t>
            </a:r>
          </a:p>
          <a:p>
            <a:r>
              <a:rPr lang="hu-HU" sz="2000" dirty="0"/>
              <a:t>1836-ban cenzúravétség miatt börtönbe is kerül</a:t>
            </a:r>
          </a:p>
          <a:p>
            <a:r>
              <a:rPr lang="hu-HU" sz="2000" dirty="0"/>
              <a:t>1840-ben a Pesti Hírlaphoz kerül és politikai napilapot csinál belőle</a:t>
            </a:r>
          </a:p>
          <a:p>
            <a:r>
              <a:rPr lang="hu-HU" sz="2000" dirty="0"/>
              <a:t>Kossuth szerint magyar termékek védelme érdekében védővámot kéne kivetni a cseh és osztrák árukra</a:t>
            </a:r>
          </a:p>
        </p:txBody>
      </p:sp>
      <p:pic>
        <p:nvPicPr>
          <p:cNvPr id="1026" name="Picture 2" descr="Kossuth Lajos idézetek">
            <a:extLst>
              <a:ext uri="{FF2B5EF4-FFF2-40B4-BE49-F238E27FC236}">
                <a16:creationId xmlns:a16="http://schemas.microsoft.com/office/drawing/2014/main" id="{BF248A1F-FD17-4CAA-93A7-EB12BA30A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286" y="1619250"/>
            <a:ext cx="2659327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A47C8326-3302-4059-9211-AB03443ACE1A}"/>
              </a:ext>
            </a:extLst>
          </p:cNvPr>
          <p:cNvSpPr txBox="1"/>
          <p:nvPr/>
        </p:nvSpPr>
        <p:spPr>
          <a:xfrm>
            <a:off x="7323799" y="5409337"/>
            <a:ext cx="3924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00" i="1" dirty="0">
                <a:latin typeface="Arial" panose="020B0604020202020204" pitchFamily="34" charset="0"/>
                <a:cs typeface="Arial" panose="020B0604020202020204" pitchFamily="34" charset="0"/>
              </a:rPr>
              <a:t>Kossuth Lajos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BA0229D-65F2-4AED-9A28-69E282EC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Készitette: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0657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519D2A-CB91-45A0-A715-DA0CF756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175" y="127000"/>
            <a:ext cx="5581650" cy="1325563"/>
          </a:xfrm>
        </p:spPr>
        <p:txBody>
          <a:bodyPr>
            <a:normAutofit/>
          </a:bodyPr>
          <a:lstStyle/>
          <a:p>
            <a:pPr algn="ctr"/>
            <a:r>
              <a:rPr lang="hu-HU" sz="4000" dirty="0"/>
              <a:t>A vita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6997747-9BDD-46AD-85FC-0A1214C4FAD3}"/>
              </a:ext>
            </a:extLst>
          </p:cNvPr>
          <p:cNvSpPr txBox="1"/>
          <p:nvPr/>
        </p:nvSpPr>
        <p:spPr>
          <a:xfrm>
            <a:off x="3448051" y="1129397"/>
            <a:ext cx="550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Végül nézetei miatt szembe is kerül Széchenyivel és vita alakul ki kettejük között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1CB2D84-1053-44BE-8D74-93E57DE3A4FF}"/>
              </a:ext>
            </a:extLst>
          </p:cNvPr>
          <p:cNvSpPr txBox="1"/>
          <p:nvPr/>
        </p:nvSpPr>
        <p:spPr>
          <a:xfrm>
            <a:off x="114300" y="2454960"/>
            <a:ext cx="577215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>
                <a:latin typeface="Arial" panose="020B0604020202020204" pitchFamily="34" charset="0"/>
                <a:cs typeface="Arial" panose="020B0604020202020204" pitchFamily="34" charset="0"/>
              </a:rPr>
              <a:t>Széchenyi szerint ugyanis a reformokat békésen, tárgyalások útján, a Habsburgokkal karöltve kell végrehajtani, Kossuth elvei azonban túlságosan radikálisak és azoknak az egyetlen kimenete csak is kizárólag háború lehet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FD98D7D-5C6D-4806-AFF3-628D8B2EAAD2}"/>
              </a:ext>
            </a:extLst>
          </p:cNvPr>
          <p:cNvSpPr txBox="1"/>
          <p:nvPr/>
        </p:nvSpPr>
        <p:spPr>
          <a:xfrm>
            <a:off x="6200775" y="2454960"/>
            <a:ext cx="57721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500" dirty="0">
                <a:latin typeface="Arial" panose="020B0604020202020204" pitchFamily="34" charset="0"/>
                <a:cs typeface="Arial" panose="020B0604020202020204" pitchFamily="34" charset="0"/>
              </a:rPr>
              <a:t>1844-ben Védegyletet alapított, aminek tagjai kijelentették, hogy 6 éven keresztül csak magyar termékeket fognak vásárolni még ha drágábbak vagy rosszabb minőségűek is mint a külföldiek.</a:t>
            </a:r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44A665D1-A2B3-4860-8DB5-5BE0923F8D56}"/>
              </a:ext>
            </a:extLst>
          </p:cNvPr>
          <p:cNvCxnSpPr>
            <a:cxnSpLocks/>
          </p:cNvCxnSpPr>
          <p:nvPr/>
        </p:nvCxnSpPr>
        <p:spPr>
          <a:xfrm>
            <a:off x="5600700" y="3429000"/>
            <a:ext cx="885825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Élőláb helye 13">
            <a:extLst>
              <a:ext uri="{FF2B5EF4-FFF2-40B4-BE49-F238E27FC236}">
                <a16:creationId xmlns:a16="http://schemas.microsoft.com/office/drawing/2014/main" id="{771CBA87-42C3-4B21-B9AF-B8AC3A46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Készitette: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0663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495</Words>
  <Application>Microsoft Office PowerPoint</Application>
  <PresentationFormat>Szélesvásznú</PresentationFormat>
  <Paragraphs>35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Office-téma</vt:lpstr>
      <vt:lpstr>A Reformkor fő kérdései, Kossuth és Széchenyi fő programja</vt:lpstr>
      <vt:lpstr>Előzmények</vt:lpstr>
      <vt:lpstr>Gróf Széchenyi István</vt:lpstr>
      <vt:lpstr>Jobbágyfelszabadítás</vt:lpstr>
      <vt:lpstr>Kossuth Lajos</vt:lpstr>
      <vt:lpstr>A vita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Reformkor fő kérdései, Kossuth és Széchenyi fő programja</dc:title>
  <dc:creator>user</dc:creator>
  <cp:lastModifiedBy>user</cp:lastModifiedBy>
  <cp:revision>4</cp:revision>
  <dcterms:created xsi:type="dcterms:W3CDTF">2024-03-07T11:26:46Z</dcterms:created>
  <dcterms:modified xsi:type="dcterms:W3CDTF">2024-03-07T11:41:13Z</dcterms:modified>
</cp:coreProperties>
</file>