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8ABA8-E696-43DC-995B-B6E4D3A8780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2E130-D485-43E7-82BE-91B58CBC22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441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51D03-9D7B-474D-A56A-89AF7FDD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04BB72-79E7-4AE3-AF72-BFDC46A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B1D654-88D5-49C9-994B-186C3426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317C-6895-4A14-9213-3809B082F78B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DEC526-FBBE-46C3-9762-08BDBF14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F1B2C8-02A2-4D44-800D-C06100FC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1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3FEDDB-33F0-442F-95D8-35D92AD2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3F94752-D79E-409F-816C-43D53910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58F44B-D982-4166-9CA1-D9AFED96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681-CD0C-425D-9FFE-D88F2914A9E2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609F27-AA5F-405B-859E-D54BDDE9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981024-5184-434D-80C4-0F461072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58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C706C02-6E8A-4817-8088-E92B263DD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A9E0E66-A843-4667-BE96-89F03D842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E99371-A9F8-46F0-ABD4-AEDB299B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7BA-AA2D-41D4-8F9B-E07A81DF206B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AB6589-FD71-4DB7-B7D4-BDEC8947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3CAED7-200A-4EAC-A9AB-59DA1239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73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E2363F-166E-45B1-84C4-62C4EE1C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86FC7D-71F1-4692-A86F-7C25FD3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10FF0B-271A-4F56-977A-D44C9BBA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538-781A-46FA-B06E-93C2E22DA408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A7ED2D-1D98-4D6C-A0C9-E7650F1F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439B3B-3CCE-4A92-A211-34892D45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17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9840C4-18F2-47B0-A18F-C64D27BD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A39A2F-E511-4AA9-BD8A-ED1F32E4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DBFFBF-0492-4621-80D1-C37AE2D0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831B-69BF-4E68-B16D-2A726DABCC20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10A5C7-2486-4ED2-BE49-A0723B36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46AF50-A7BC-4942-BA3C-F6777A0B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26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9C908-D6A8-47BE-B874-67E2CFDF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FEEAEE-FCC1-4C42-9EFB-32B6FF1B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3356AF-CC0B-47A8-A34E-365601BCD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5B4073E-0519-4B64-81D5-0F3C5C7B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4F7D-170E-4989-AB9B-E57F50CC89D2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8817F6-0461-4C92-ACDD-B8EF67C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E977B4-07E5-4C75-8BFD-3AD03DB6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510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464EEE-EC48-4E6E-837C-148189A7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25D377-1254-4EDA-B2DA-086502D3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75FCB4D-EF93-4989-9AFE-4B2CFB12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AF9FAF5-A3E5-411C-98B8-4F11D7A99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B34547F-50C8-4E20-A1E2-40DF8B3F3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E3F9FDF-3FF9-48EB-BB5E-71DC0FA5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819A-B59F-4F88-A363-86FF4BD0ECAE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1A9ED39-5E28-45D4-A399-4D803706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944C100-55C8-4A79-93AF-8C9288AD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2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7830F-4D0B-4078-8BA0-20717BFA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0579532-00B6-448F-BEF3-A8D989C2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4F2C-7405-4045-97F2-14CDEFC3D7AD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8124547-A065-4599-BB90-F7384E27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CF8801D-7E8C-40EC-9537-A0E6D14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8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5E62FC0-2650-42F4-9233-CD3CB4B3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40E0-915E-4559-9A40-05CB6B6EA171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43A1A2B-8104-4A2F-B63E-31AFCD94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59136B-C47A-40B1-8725-626028AD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438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8CBB33-1D3A-4685-8D4D-DAE64431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7B98BF-45C5-4BAF-9235-B1133E77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2322A7-BDD5-426C-A8E7-54016805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3ED95A-DB64-4487-9320-647684CD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01CD-5185-4C83-A77E-38DDB44D6F09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FF695F6-CB65-43B1-8337-8377C845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77E1BF-70B7-4678-867F-9F59BBA3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53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E844EE-38AA-4872-AC42-FD04FC9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F79BBB1-A3C8-4101-8016-49E9D97B9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A8FB7C-6580-45F7-BABE-984A3BFF9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06C8DBC-9D29-4F60-A143-D65744DD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F076-BF30-4B0C-AB37-298EAD147FE5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D55F3E-FF5E-4C4E-A04D-4F3374E7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3A1C01E-C10B-4551-8307-BE2A60C7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07E2-C367-4D99-ADA5-3CE018F9B4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12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7830E9-259C-4F61-A217-C1AA00C3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821D50-ED96-4D41-B227-9F82D7836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548D4D-B542-4B36-9B18-3BFF145E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85A09B-FD62-48D1-A6B5-AF0B22E42139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96484F-AA0B-4131-9E31-73A68F41C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67F82E-6B02-4724-900D-841FA7ACA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41E07E2-C367-4D99-ADA5-3CE018F9B45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97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0002EE-8CD7-4628-A7BC-FBB78D416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dirty="0"/>
              <a:t>A pesti forradalom eseményei. Az áprilisi törvények.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A7CBC1-3048-4227-B88D-FBCFA666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0180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E661E-02D0-43B9-9B0D-84405C74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31800"/>
            <a:ext cx="59055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8B5861-911B-4F28-B4D8-3AB818ED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362"/>
            <a:ext cx="6096000" cy="5100637"/>
          </a:xfrm>
        </p:spPr>
        <p:txBody>
          <a:bodyPr>
            <a:normAutofit/>
          </a:bodyPr>
          <a:lstStyle/>
          <a:p>
            <a:r>
              <a:rPr lang="hu-HU" sz="2000" dirty="0"/>
              <a:t>1847-48-ban megtartották az utolsó rendi országgyűlést</a:t>
            </a:r>
          </a:p>
          <a:p>
            <a:r>
              <a:rPr lang="hu-HU" sz="2000" dirty="0"/>
              <a:t>1848. március 13. Kitört a bécsi forradalom és elűzik Metternich herceget</a:t>
            </a:r>
          </a:p>
          <a:p>
            <a:r>
              <a:rPr lang="hu-HU" sz="2000" dirty="0"/>
              <a:t>A sikeres bécsi forradalom híre eljut Pestre, ahol a radikálisok a cselekvés mellett döntenek</a:t>
            </a:r>
          </a:p>
        </p:txBody>
      </p:sp>
      <p:pic>
        <p:nvPicPr>
          <p:cNvPr id="2050" name="Picture 2" descr="Az utolsó rendi országgyűlés fordulópontjai - Ujkor.hu">
            <a:extLst>
              <a:ext uri="{FF2B5EF4-FFF2-40B4-BE49-F238E27FC236}">
                <a16:creationId xmlns:a16="http://schemas.microsoft.com/office/drawing/2014/main" id="{5934D76B-B053-4034-827A-FCE5AC778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094581"/>
            <a:ext cx="5257800" cy="364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8A82AF4A-9EF2-49E0-A437-80AA7A38FFD4}"/>
              </a:ext>
            </a:extLst>
          </p:cNvPr>
          <p:cNvSpPr txBox="1">
            <a:spLocks/>
          </p:cNvSpPr>
          <p:nvPr/>
        </p:nvSpPr>
        <p:spPr>
          <a:xfrm>
            <a:off x="7646924" y="5019675"/>
            <a:ext cx="2809875" cy="56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hu-HU" sz="1500" i="1" dirty="0"/>
              <a:t>Utolsó rendi országgyűlés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66C454-8611-47DA-B53D-E785C443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21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E661E-02D0-43B9-9B0D-84405C74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31800"/>
            <a:ext cx="649605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március 15-ei forradalom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8B5861-911B-4F28-B4D8-3AB818ED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362"/>
            <a:ext cx="6096000" cy="5100637"/>
          </a:xfrm>
        </p:spPr>
        <p:txBody>
          <a:bodyPr>
            <a:normAutofit/>
          </a:bodyPr>
          <a:lstStyle/>
          <a:p>
            <a:r>
              <a:rPr lang="en-US" sz="2000" dirty="0"/>
              <a:t>7:00-kor a </a:t>
            </a:r>
            <a:r>
              <a:rPr lang="en-US" sz="2000" dirty="0" err="1"/>
              <a:t>Pilvax-kávéházban</a:t>
            </a:r>
            <a:r>
              <a:rPr lang="en-US" sz="2000" dirty="0"/>
              <a:t> </a:t>
            </a:r>
            <a:r>
              <a:rPr lang="en-US" sz="2000" dirty="0" err="1"/>
              <a:t>találkoznak</a:t>
            </a:r>
            <a:r>
              <a:rPr lang="en-US" sz="2000" dirty="0"/>
              <a:t>, </a:t>
            </a:r>
            <a:r>
              <a:rPr lang="en-US" sz="2000" dirty="0" err="1"/>
              <a:t>itt</a:t>
            </a:r>
            <a:r>
              <a:rPr lang="en-US" sz="2000" dirty="0"/>
              <a:t> </a:t>
            </a:r>
            <a:r>
              <a:rPr lang="en-US" sz="2000" dirty="0" err="1"/>
              <a:t>elmondják</a:t>
            </a:r>
            <a:r>
              <a:rPr lang="en-US" sz="2000" dirty="0"/>
              <a:t> a </a:t>
            </a:r>
            <a:r>
              <a:rPr lang="en-US" sz="2000" dirty="0" err="1"/>
              <a:t>Nemzeti</a:t>
            </a:r>
            <a:r>
              <a:rPr lang="en-US" sz="2000" dirty="0"/>
              <a:t> </a:t>
            </a:r>
            <a:r>
              <a:rPr lang="en-US" sz="2000" dirty="0" err="1"/>
              <a:t>Dalt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a 12 </a:t>
            </a:r>
            <a:r>
              <a:rPr lang="en-US" sz="2000" dirty="0" err="1"/>
              <a:t>Pontot</a:t>
            </a:r>
            <a:r>
              <a:rPr lang="en-US" sz="2000" dirty="0"/>
              <a:t> is</a:t>
            </a:r>
            <a:endParaRPr lang="hu-HU" sz="2000" dirty="0"/>
          </a:p>
          <a:p>
            <a:r>
              <a:rPr lang="hu-HU" sz="2000" dirty="0"/>
              <a:t>9:00-kor a Landerer-nyomdában kinyomtatják a 12 Pontot és a Nemzeti Dalt</a:t>
            </a:r>
          </a:p>
          <a:p>
            <a:r>
              <a:rPr lang="hu-HU" sz="2000" dirty="0"/>
              <a:t>10:00 és 12:00 között a Múzeum kertbe mentek gyűlésezni, ahol 10 ezer fős tömeg gyűlt össze</a:t>
            </a:r>
          </a:p>
          <a:p>
            <a:r>
              <a:rPr lang="hu-HU" sz="2000" dirty="0"/>
              <a:t>15:00-kor elviszik a 12 Pontot a városházára, ahol a nádor és a tanács átveszi a petíciót</a:t>
            </a:r>
          </a:p>
          <a:p>
            <a:r>
              <a:rPr lang="hu-HU" sz="2000" dirty="0"/>
              <a:t>Ezután a tömeg Budára vonul, hogy kiszabadítsák Táncsics Mihályt a börtönből</a:t>
            </a:r>
          </a:p>
          <a:p>
            <a:r>
              <a:rPr lang="hu-HU" sz="2000" dirty="0"/>
              <a:t>Végül esete, a Nemzeti Színház a Bánk Bánt játszotta a közönségnek.</a:t>
            </a:r>
          </a:p>
          <a:p>
            <a:r>
              <a:rPr lang="hu-HU" sz="2000" dirty="0"/>
              <a:t>Az események tekintetében kijelenthető, hogy a pesti forradalom vér nélkül zajlott le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0F065A-907B-4AFE-99FA-B4B8AB415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162175"/>
            <a:ext cx="4063874" cy="2533650"/>
          </a:xfrm>
          <a:prstGeom prst="rect">
            <a:avLst/>
          </a:prstGeo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E0945FC4-3D6B-4639-835E-58B77FD9AC43}"/>
              </a:ext>
            </a:extLst>
          </p:cNvPr>
          <p:cNvSpPr txBox="1">
            <a:spLocks/>
          </p:cNvSpPr>
          <p:nvPr/>
        </p:nvSpPr>
        <p:spPr>
          <a:xfrm>
            <a:off x="7646924" y="5019675"/>
            <a:ext cx="2809875" cy="56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hu-HU" sz="1500" i="1" dirty="0"/>
              <a:t>Pilvax-kávéház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39D7FC99-FC3E-4469-9DAB-664EF6F1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107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E661E-02D0-43B9-9B0D-84405C74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31800"/>
            <a:ext cx="649605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Az áprilisi törvények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8B5861-911B-4F28-B4D8-3AB818ED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362"/>
            <a:ext cx="6096000" cy="5100637"/>
          </a:xfrm>
        </p:spPr>
        <p:txBody>
          <a:bodyPr>
            <a:normAutofit/>
          </a:bodyPr>
          <a:lstStyle/>
          <a:p>
            <a:r>
              <a:rPr lang="hu-HU" sz="2000" dirty="0"/>
              <a:t>Kossuth Lajos 1848 március 16-án a Habsburg Birodalom összes tartománya számára önálló kormányzási jogot kért</a:t>
            </a:r>
          </a:p>
          <a:p>
            <a:r>
              <a:rPr lang="hu-HU" sz="2000" dirty="0"/>
              <a:t>1848. április 11-én V. Ferdinánd szentesíti az összes beadott törvényjavaslatot</a:t>
            </a:r>
          </a:p>
          <a:p>
            <a:r>
              <a:rPr lang="hu-HU" sz="2000" dirty="0"/>
              <a:t>Ezután megalakul az első felelős magyar kormány gr. Batthyány Lajos miniszterelnökségével</a:t>
            </a:r>
          </a:p>
          <a:p>
            <a:r>
              <a:rPr lang="hu-HU" sz="2000" dirty="0"/>
              <a:t>Az ő feladatuk az áprilisi törvények betartatása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4C8ECB-993E-40C0-A102-C73293FB7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37" y="2126352"/>
            <a:ext cx="3328988" cy="2605295"/>
          </a:xfrm>
          <a:prstGeom prst="rect">
            <a:avLst/>
          </a:prstGeo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9383E588-9098-436B-8098-EDA003C9781B}"/>
              </a:ext>
            </a:extLst>
          </p:cNvPr>
          <p:cNvSpPr txBox="1">
            <a:spLocks/>
          </p:cNvSpPr>
          <p:nvPr/>
        </p:nvSpPr>
        <p:spPr>
          <a:xfrm>
            <a:off x="7608093" y="4867275"/>
            <a:ext cx="2809875" cy="56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hu-HU" sz="1500" i="1" dirty="0"/>
              <a:t>Batthyány Lajos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466BBBB4-8209-44C5-A808-C0C052A3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6243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E661E-02D0-43B9-9B0D-84405C74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31800"/>
            <a:ext cx="649605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szabadságharc 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8B5861-911B-4F28-B4D8-3AB818ED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362"/>
            <a:ext cx="6096000" cy="5100637"/>
          </a:xfrm>
        </p:spPr>
        <p:txBody>
          <a:bodyPr>
            <a:normAutofit lnSpcReduction="10000"/>
          </a:bodyPr>
          <a:lstStyle/>
          <a:p>
            <a:r>
              <a:rPr lang="hu-HU" sz="2000" dirty="0"/>
              <a:t>A kormány elkezdte szervezni a Honvédséget, a földosztást … de nem foglalkozott a nemzetiségi kérdéssel, ezért a nemzetiségek a szabadságharc ellen fordultak</a:t>
            </a:r>
          </a:p>
          <a:p>
            <a:r>
              <a:rPr lang="hu-HU" sz="2000" dirty="0"/>
              <a:t>1848. szeptember 11-én Jellasics (horvát) megtámadta Magyarországot</a:t>
            </a:r>
          </a:p>
          <a:p>
            <a:r>
              <a:rPr lang="hu-HU" sz="2000" dirty="0"/>
              <a:t>A Batthyány-kormány lemondott és az OHB (Országos Hadügyvédelmi Bizottság) hadba szólított a haza védelmének érdekében</a:t>
            </a:r>
          </a:p>
          <a:p>
            <a:r>
              <a:rPr lang="hu-HU" sz="2000" dirty="0"/>
              <a:t>848. szeptember 29. a pákozdi győztes csata Jellasics felett</a:t>
            </a:r>
          </a:p>
          <a:p>
            <a:r>
              <a:rPr lang="hu-HU" sz="2000" dirty="0"/>
              <a:t>1848 december 2-én Ferenc József kerül a trónra és bejelenti, hogy a magyarok lázadók és le fogja verni a magyar forradalmat</a:t>
            </a:r>
          </a:p>
          <a:p>
            <a:r>
              <a:rPr lang="hu-HU" sz="2000" dirty="0"/>
              <a:t>Az osztrák támadások elől az OHB Pestről Debrecenbe költözik át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493ECF-1528-4A3B-8B8D-E59AAA5B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2076318"/>
            <a:ext cx="3962400" cy="2705363"/>
          </a:xfrm>
          <a:prstGeom prst="rect">
            <a:avLst/>
          </a:prstGeo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7FB611CB-2E56-4397-B563-AC15205F197A}"/>
              </a:ext>
            </a:extLst>
          </p:cNvPr>
          <p:cNvSpPr txBox="1">
            <a:spLocks/>
          </p:cNvSpPr>
          <p:nvPr/>
        </p:nvSpPr>
        <p:spPr>
          <a:xfrm>
            <a:off x="7608093" y="4867275"/>
            <a:ext cx="2809875" cy="56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hu-HU" sz="1500" i="1" dirty="0"/>
              <a:t>Jellasics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FEF49929-4BCC-4D8A-ABA6-B56C59C5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914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E661E-02D0-43B9-9B0D-84405C74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31800"/>
            <a:ext cx="649605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szabadságharc 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8B5861-911B-4F28-B4D8-3AB818ED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362"/>
            <a:ext cx="6096000" cy="5100637"/>
          </a:xfrm>
        </p:spPr>
        <p:txBody>
          <a:bodyPr>
            <a:normAutofit/>
          </a:bodyPr>
          <a:lstStyle/>
          <a:p>
            <a:r>
              <a:rPr lang="hu-HU" sz="2000" dirty="0"/>
              <a:t>Bem József, Erdély felszabadítója 1849-re kiűzi az osztrákokat Erdélyből</a:t>
            </a:r>
          </a:p>
          <a:p>
            <a:r>
              <a:rPr lang="hu-HU" sz="2000" dirty="0"/>
              <a:t>1849. március 9-én a kápolnai csata hatására kiadták az Olmützi-alkotmányt</a:t>
            </a:r>
          </a:p>
          <a:p>
            <a:r>
              <a:rPr lang="hu-HU" sz="2000" dirty="0"/>
              <a:t>1849 április és májusában megindul a „Dicsőséges tavaszi hadjárat”</a:t>
            </a:r>
          </a:p>
          <a:p>
            <a:r>
              <a:rPr lang="hu-HU" sz="2000" dirty="0"/>
              <a:t>1849 április 14-én Debrecenben kimondják a Habsburg-ház trónfosztását és kormányzó-elnök lett Kossuth Lajos. Ez a Függetlenségi Nyilatkozat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0E9DBF-6BC4-46E5-B9D1-F22BA02F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2026443"/>
            <a:ext cx="4242559" cy="2805113"/>
          </a:xfrm>
          <a:prstGeom prst="rect">
            <a:avLst/>
          </a:prstGeo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8A6F23CE-3FD5-48FB-82B1-1A67CE7C63AA}"/>
              </a:ext>
            </a:extLst>
          </p:cNvPr>
          <p:cNvSpPr txBox="1">
            <a:spLocks/>
          </p:cNvSpPr>
          <p:nvPr/>
        </p:nvSpPr>
        <p:spPr>
          <a:xfrm>
            <a:off x="7608093" y="4867275"/>
            <a:ext cx="2809875" cy="56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hu-HU" sz="1500" i="1" dirty="0"/>
              <a:t>Kápolnai csata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9E582865-C080-465D-85C0-6EAC640A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748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E661E-02D0-43B9-9B0D-84405C74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31800"/>
            <a:ext cx="794385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Az orosz beavatkozás és vereség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8B5861-911B-4F28-B4D8-3AB818ED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362"/>
            <a:ext cx="6096000" cy="5100637"/>
          </a:xfrm>
        </p:spPr>
        <p:txBody>
          <a:bodyPr>
            <a:normAutofit/>
          </a:bodyPr>
          <a:lstStyle/>
          <a:p>
            <a:r>
              <a:rPr lang="hu-HU" sz="2000" dirty="0"/>
              <a:t>1849 május I. Miklós cár bejelenti, hogy segítséget nyújt az osztrákoknak, a Szent Szövetség nevében</a:t>
            </a:r>
          </a:p>
          <a:p>
            <a:r>
              <a:rPr lang="hu-HU" sz="2000" dirty="0"/>
              <a:t>1849 júliusában Bem József seregeit felőrölik az oroszok</a:t>
            </a:r>
          </a:p>
          <a:p>
            <a:r>
              <a:rPr lang="hu-HU" sz="2000" dirty="0"/>
              <a:t>1949 augusztusában Kossuth Lajos lemond és Görgey Artúr teljhatalmú diktátor lett</a:t>
            </a:r>
          </a:p>
          <a:p>
            <a:r>
              <a:rPr lang="hu-HU" sz="2000" dirty="0"/>
              <a:t>1849 augusztus 13-án Világosnál a magyar hadsereg leteszi a fegyvert az oroszok előtt</a:t>
            </a:r>
          </a:p>
        </p:txBody>
      </p:sp>
      <p:pic>
        <p:nvPicPr>
          <p:cNvPr id="1026" name="Picture 2" descr="Élet+Stílus: Görgei 170 éve tette le a fegyvert Világosnál, és azt remélte,  a győztesek csak őt végzik ki | hvg.hu">
            <a:extLst>
              <a:ext uri="{FF2B5EF4-FFF2-40B4-BE49-F238E27FC236}">
                <a16:creationId xmlns:a16="http://schemas.microsoft.com/office/drawing/2014/main" id="{EB516450-F2DA-4BD0-96B3-B3752656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2331243"/>
            <a:ext cx="4058373" cy="219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D039E928-F57A-4DAD-8EF2-93FDEEA730C5}"/>
              </a:ext>
            </a:extLst>
          </p:cNvPr>
          <p:cNvSpPr txBox="1">
            <a:spLocks/>
          </p:cNvSpPr>
          <p:nvPr/>
        </p:nvSpPr>
        <p:spPr>
          <a:xfrm>
            <a:off x="7648936" y="4705350"/>
            <a:ext cx="2809875" cy="56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hu-HU" sz="1500" i="1" dirty="0"/>
              <a:t>Világosi fegyverletétel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BC85535-C7EE-4982-B4DA-633CEA3C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607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467</Words>
  <Application>Microsoft Office PowerPoint</Application>
  <PresentationFormat>Szélesvásznú</PresentationFormat>
  <Paragraphs>48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Office-téma</vt:lpstr>
      <vt:lpstr>A pesti forradalom eseményei. Az áprilisi törvények.</vt:lpstr>
      <vt:lpstr>Előzmények</vt:lpstr>
      <vt:lpstr>A március 15-ei forradalom</vt:lpstr>
      <vt:lpstr>Az áprilisi törvények</vt:lpstr>
      <vt:lpstr>A szabadságharc alakulása</vt:lpstr>
      <vt:lpstr>A szabadságharc alakulása</vt:lpstr>
      <vt:lpstr>Az orosz beavatkozás és vereség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pesti forradalom eseményei. Az áprilisi törvények.</dc:title>
  <dc:creator>user</dc:creator>
  <cp:lastModifiedBy>user</cp:lastModifiedBy>
  <cp:revision>8</cp:revision>
  <dcterms:created xsi:type="dcterms:W3CDTF">2024-03-07T12:03:37Z</dcterms:created>
  <dcterms:modified xsi:type="dcterms:W3CDTF">2024-03-07T12:09:38Z</dcterms:modified>
</cp:coreProperties>
</file>