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8" r:id="rId5"/>
    <p:sldId id="269" r:id="rId6"/>
    <p:sldId id="275" r:id="rId7"/>
    <p:sldId id="267" r:id="rId8"/>
    <p:sldId id="265" r:id="rId9"/>
    <p:sldId id="270" r:id="rId10"/>
    <p:sldId id="272" r:id="rId11"/>
    <p:sldId id="271"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8/4/2025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586B75A-687E-405C-8A0B-8D00578BA2C3}" type="datetimeFigureOut">
              <a:rPr lang="en-US" dirty="0"/>
              <a:pPr/>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8/4/2025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8/4/2025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8/4/2025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8/4/2025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F6E2C9B-5FA2-460D-9BE7-B0812FC2A6FF}" type="datetimeFigureOut">
              <a:rPr lang="en-US" dirty="0"/>
              <a:t>8/4/2025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8/4/2025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8/4/2025</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1"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r" defTabSz="914400" rtl="1"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r" defTabSz="914400" rtl="1"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r" defTabSz="914400" rtl="1"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r" defTabSz="914400" rtl="1"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r" defTabSz="914400" rtl="1"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r" defTabSz="914400" rtl="1"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r" defTabSz="914400" rtl="1"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r" defTabSz="914400" rtl="1"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r" defTabSz="914400" rtl="1"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BCFC14-4B7E-4DFD-55BC-982EFAD8029E}"/>
              </a:ext>
            </a:extLst>
          </p:cNvPr>
          <p:cNvSpPr>
            <a:spLocks noGrp="1"/>
          </p:cNvSpPr>
          <p:nvPr>
            <p:ph type="ctrTitle"/>
          </p:nvPr>
        </p:nvSpPr>
        <p:spPr/>
        <p:txBody>
          <a:bodyPr/>
          <a:lstStyle/>
          <a:p>
            <a:pPr algn="r"/>
            <a:r>
              <a:rPr lang="he-IL" dirty="0"/>
              <a:t>קורס אנליסט נתונים</a:t>
            </a:r>
          </a:p>
        </p:txBody>
      </p:sp>
      <p:sp>
        <p:nvSpPr>
          <p:cNvPr id="3" name="כותרת משנה 2">
            <a:extLst>
              <a:ext uri="{FF2B5EF4-FFF2-40B4-BE49-F238E27FC236}">
                <a16:creationId xmlns:a16="http://schemas.microsoft.com/office/drawing/2014/main" id="{DA22DB4B-2B98-A8A5-675D-E94CBEEE310A}"/>
              </a:ext>
            </a:extLst>
          </p:cNvPr>
          <p:cNvSpPr>
            <a:spLocks noGrp="1"/>
          </p:cNvSpPr>
          <p:nvPr>
            <p:ph type="subTitle" idx="1"/>
          </p:nvPr>
        </p:nvSpPr>
        <p:spPr>
          <a:xfrm>
            <a:off x="2053860" y="4441613"/>
            <a:ext cx="9228201" cy="1645920"/>
          </a:xfrm>
        </p:spPr>
        <p:txBody>
          <a:bodyPr>
            <a:normAutofit lnSpcReduction="10000"/>
          </a:bodyPr>
          <a:lstStyle/>
          <a:p>
            <a:pPr algn="r"/>
            <a:r>
              <a:rPr lang="he-IL" dirty="0"/>
              <a:t>מגישים:</a:t>
            </a:r>
          </a:p>
          <a:p>
            <a:pPr algn="r"/>
            <a:r>
              <a:rPr lang="he-IL" dirty="0"/>
              <a:t>אורפז דוד 316527910</a:t>
            </a:r>
          </a:p>
          <a:p>
            <a:pPr algn="r"/>
            <a:r>
              <a:rPr lang="he-IL" dirty="0"/>
              <a:t>אלון </a:t>
            </a:r>
            <a:r>
              <a:rPr lang="he-IL" dirty="0" err="1"/>
              <a:t>רוברמן</a:t>
            </a:r>
            <a:r>
              <a:rPr lang="he-IL" dirty="0"/>
              <a:t> 315159772   </a:t>
            </a:r>
          </a:p>
        </p:txBody>
      </p:sp>
    </p:spTree>
    <p:extLst>
      <p:ext uri="{BB962C8B-B14F-4D97-AF65-F5344CB8AC3E}">
        <p14:creationId xmlns:p14="http://schemas.microsoft.com/office/powerpoint/2010/main" val="158871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EEC0D4-C5C5-36D8-2F84-7C3FEAD59D87}"/>
              </a:ext>
            </a:extLst>
          </p:cNvPr>
          <p:cNvSpPr>
            <a:spLocks noGrp="1"/>
          </p:cNvSpPr>
          <p:nvPr>
            <p:ph type="title"/>
          </p:nvPr>
        </p:nvSpPr>
        <p:spPr>
          <a:xfrm>
            <a:off x="8290901" y="321625"/>
            <a:ext cx="3383280" cy="534535"/>
          </a:xfrm>
        </p:spPr>
        <p:txBody>
          <a:bodyPr/>
          <a:lstStyle/>
          <a:p>
            <a:pPr algn="ctr"/>
            <a:r>
              <a:rPr lang="he-IL" sz="2400" dirty="0"/>
              <a:t>בחירת מספר </a:t>
            </a:r>
            <a:r>
              <a:rPr lang="he-IL" sz="2400" dirty="0" err="1"/>
              <a:t>הקלאסטרים</a:t>
            </a:r>
            <a:endParaRPr lang="he-IL" sz="2400" dirty="0"/>
          </a:p>
        </p:txBody>
      </p:sp>
      <p:sp>
        <p:nvSpPr>
          <p:cNvPr id="8" name="תיבת טקסט 7">
            <a:extLst>
              <a:ext uri="{FF2B5EF4-FFF2-40B4-BE49-F238E27FC236}">
                <a16:creationId xmlns:a16="http://schemas.microsoft.com/office/drawing/2014/main" id="{8CD4C3C7-91B3-D005-DB33-83600C4D9CA9}"/>
              </a:ext>
            </a:extLst>
          </p:cNvPr>
          <p:cNvSpPr txBox="1"/>
          <p:nvPr/>
        </p:nvSpPr>
        <p:spPr>
          <a:xfrm>
            <a:off x="7688826" y="1076632"/>
            <a:ext cx="4385187" cy="5324535"/>
          </a:xfrm>
          <a:prstGeom prst="rect">
            <a:avLst/>
          </a:prstGeom>
          <a:noFill/>
        </p:spPr>
        <p:txBody>
          <a:bodyPr wrap="square" rtlCol="1">
            <a:spAutoFit/>
          </a:bodyPr>
          <a:lstStyle/>
          <a:p>
            <a:pPr algn="r"/>
            <a:r>
              <a:rPr lang="he-IL" sz="2000" b="1" dirty="0"/>
              <a:t>פירוש </a:t>
            </a:r>
            <a:r>
              <a:rPr lang="he-IL" sz="2000" b="1" dirty="0" err="1"/>
              <a:t>הקלאסטרים</a:t>
            </a:r>
            <a:endParaRPr lang="he-IL" sz="2000" b="1" dirty="0"/>
          </a:p>
          <a:p>
            <a:pPr algn="r"/>
            <a:r>
              <a:rPr lang="he-IL" sz="2000" b="1" dirty="0" err="1"/>
              <a:t>קלאסטר</a:t>
            </a:r>
            <a:r>
              <a:rPr lang="he-IL" sz="2000" b="1" dirty="0"/>
              <a:t> 0 – מעורבות גבוהה מאוד</a:t>
            </a:r>
            <a:endParaRPr lang="he-IL" sz="2000" dirty="0"/>
          </a:p>
          <a:p>
            <a:pPr algn="r"/>
            <a:r>
              <a:rPr lang="he-IL" sz="2000" dirty="0"/>
              <a:t>זמן צפייה גבוה מאוד, שיעור השלמה כמעט מלא.</a:t>
            </a:r>
          </a:p>
          <a:p>
            <a:pPr algn="r"/>
            <a:r>
              <a:rPr lang="he-IL" sz="2000" dirty="0"/>
              <a:t>משתמשים נאמנים מאוד, בעלי פוטנציאל גבוה </a:t>
            </a:r>
          </a:p>
          <a:p>
            <a:pPr algn="r"/>
            <a:r>
              <a:rPr lang="he-IL" sz="2000" dirty="0"/>
              <a:t>ל־           .      </a:t>
            </a:r>
            <a:r>
              <a:rPr lang="en-US" sz="2000" dirty="0"/>
              <a:t>  </a:t>
            </a:r>
          </a:p>
          <a:p>
            <a:pPr algn="r"/>
            <a:r>
              <a:rPr lang="he-IL" sz="2000" b="1" dirty="0" err="1"/>
              <a:t>קלאסטר</a:t>
            </a:r>
            <a:r>
              <a:rPr lang="he-IL" sz="2000" b="1" dirty="0"/>
              <a:t> 1 – מעורבות גבוהה</a:t>
            </a:r>
            <a:endParaRPr lang="he-IL" sz="2000" dirty="0"/>
          </a:p>
          <a:p>
            <a:pPr algn="r"/>
            <a:r>
              <a:rPr lang="he-IL" sz="2000" dirty="0"/>
              <a:t>זמן צפייה גבוה, שיעור השלמה גבוה.</a:t>
            </a:r>
          </a:p>
          <a:p>
            <a:pPr algn="r"/>
            <a:r>
              <a:rPr lang="he-IL" sz="2000" dirty="0"/>
              <a:t>משתמשים פעילים עם אפשרות לשדרוג רמת המעורבות.</a:t>
            </a:r>
          </a:p>
          <a:p>
            <a:pPr algn="r"/>
            <a:r>
              <a:rPr lang="he-IL" sz="2000" b="1" dirty="0" err="1"/>
              <a:t>קלאסטר</a:t>
            </a:r>
            <a:r>
              <a:rPr lang="he-IL" sz="2000" b="1" dirty="0"/>
              <a:t> 2 – מעורבות בינונית</a:t>
            </a:r>
            <a:endParaRPr lang="he-IL" sz="2000" dirty="0"/>
          </a:p>
          <a:p>
            <a:pPr algn="r"/>
            <a:r>
              <a:rPr lang="he-IL" sz="2000" dirty="0"/>
              <a:t>זמן צפייה בינוני, שיעור השלמה </a:t>
            </a:r>
            <a:r>
              <a:rPr lang="he-IL" sz="2000" dirty="0" err="1"/>
              <a:t>בינוני־גבוה</a:t>
            </a:r>
            <a:r>
              <a:rPr lang="he-IL" sz="2000" dirty="0"/>
              <a:t>.</a:t>
            </a:r>
          </a:p>
          <a:p>
            <a:pPr algn="r"/>
            <a:r>
              <a:rPr lang="he-IL" sz="2000" dirty="0"/>
              <a:t>קהל יעד להמרה למעורבות גבוהה באמצעות תכנים מותאמים.</a:t>
            </a:r>
          </a:p>
          <a:p>
            <a:pPr algn="r"/>
            <a:r>
              <a:rPr lang="he-IL" sz="2000" b="1" dirty="0" err="1"/>
              <a:t>קלאסטר</a:t>
            </a:r>
            <a:r>
              <a:rPr lang="he-IL" sz="2000" b="1" dirty="0"/>
              <a:t> 3 – מעורבות נמוכה</a:t>
            </a:r>
            <a:endParaRPr lang="he-IL" sz="2000" dirty="0"/>
          </a:p>
          <a:p>
            <a:pPr algn="r"/>
            <a:r>
              <a:rPr lang="he-IL" sz="2000" dirty="0"/>
              <a:t>זמן צפייה נמוך, שיעור השלמה </a:t>
            </a:r>
            <a:r>
              <a:rPr lang="he-IL" sz="2000" dirty="0" err="1"/>
              <a:t>נמוך־בינוני</a:t>
            </a:r>
            <a:r>
              <a:rPr lang="he-IL" sz="2000" dirty="0"/>
              <a:t>.</a:t>
            </a:r>
          </a:p>
          <a:p>
            <a:pPr algn="r"/>
            <a:r>
              <a:rPr lang="he-IL" sz="2000" dirty="0"/>
              <a:t>קהל שנדרש לטיפול בשיפור חוויית הצפייה והפחתת בעיות טכניות.</a:t>
            </a:r>
          </a:p>
        </p:txBody>
      </p:sp>
      <p:pic>
        <p:nvPicPr>
          <p:cNvPr id="6" name="תמונה 5">
            <a:extLst>
              <a:ext uri="{FF2B5EF4-FFF2-40B4-BE49-F238E27FC236}">
                <a16:creationId xmlns:a16="http://schemas.microsoft.com/office/drawing/2014/main" id="{F96AA36A-D40D-618A-DA0E-9CA9A1FE4128}"/>
              </a:ext>
            </a:extLst>
          </p:cNvPr>
          <p:cNvPicPr>
            <a:picLocks noChangeAspect="1"/>
          </p:cNvPicPr>
          <p:nvPr/>
        </p:nvPicPr>
        <p:blipFill>
          <a:blip r:embed="rId2"/>
          <a:srcRect l="3632" r="6089"/>
          <a:stretch>
            <a:fillRect/>
          </a:stretch>
        </p:blipFill>
        <p:spPr>
          <a:xfrm>
            <a:off x="0" y="856160"/>
            <a:ext cx="7620000" cy="4925208"/>
          </a:xfrm>
          <a:prstGeom prst="rect">
            <a:avLst/>
          </a:prstGeom>
        </p:spPr>
      </p:pic>
      <p:pic>
        <p:nvPicPr>
          <p:cNvPr id="7" name="תמונה 6">
            <a:extLst>
              <a:ext uri="{FF2B5EF4-FFF2-40B4-BE49-F238E27FC236}">
                <a16:creationId xmlns:a16="http://schemas.microsoft.com/office/drawing/2014/main" id="{1BD48105-96E0-86E4-59C1-E51005B7C726}"/>
              </a:ext>
            </a:extLst>
          </p:cNvPr>
          <p:cNvPicPr>
            <a:picLocks noChangeAspect="1"/>
          </p:cNvPicPr>
          <p:nvPr/>
        </p:nvPicPr>
        <p:blipFill>
          <a:blip r:embed="rId3"/>
          <a:stretch>
            <a:fillRect/>
          </a:stretch>
        </p:blipFill>
        <p:spPr>
          <a:xfrm>
            <a:off x="10951228" y="2246353"/>
            <a:ext cx="908383" cy="536494"/>
          </a:xfrm>
          <a:prstGeom prst="rect">
            <a:avLst/>
          </a:prstGeom>
        </p:spPr>
      </p:pic>
    </p:spTree>
    <p:extLst>
      <p:ext uri="{BB962C8B-B14F-4D97-AF65-F5344CB8AC3E}">
        <p14:creationId xmlns:p14="http://schemas.microsoft.com/office/powerpoint/2010/main" val="214141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16481A71-3531-A8B5-5E39-AE37EE335437}"/>
              </a:ext>
            </a:extLst>
          </p:cNvPr>
          <p:cNvPicPr>
            <a:picLocks noChangeAspect="1"/>
          </p:cNvPicPr>
          <p:nvPr/>
        </p:nvPicPr>
        <p:blipFill>
          <a:blip r:embed="rId2"/>
          <a:srcRect l="1682" r="2199"/>
          <a:stretch>
            <a:fillRect/>
          </a:stretch>
        </p:blipFill>
        <p:spPr>
          <a:xfrm>
            <a:off x="0" y="634084"/>
            <a:ext cx="7580671" cy="5589831"/>
          </a:xfrm>
          <a:prstGeom prst="rect">
            <a:avLst/>
          </a:prstGeom>
        </p:spPr>
      </p:pic>
      <p:sp>
        <p:nvSpPr>
          <p:cNvPr id="7" name="תיבת טקסט 6">
            <a:extLst>
              <a:ext uri="{FF2B5EF4-FFF2-40B4-BE49-F238E27FC236}">
                <a16:creationId xmlns:a16="http://schemas.microsoft.com/office/drawing/2014/main" id="{B1347D7A-2DBF-9CAB-8D00-8B1EC8060BAE}"/>
              </a:ext>
            </a:extLst>
          </p:cNvPr>
          <p:cNvSpPr txBox="1"/>
          <p:nvPr/>
        </p:nvSpPr>
        <p:spPr>
          <a:xfrm>
            <a:off x="8121446" y="162137"/>
            <a:ext cx="3785418" cy="3477875"/>
          </a:xfrm>
          <a:prstGeom prst="rect">
            <a:avLst/>
          </a:prstGeom>
          <a:noFill/>
        </p:spPr>
        <p:txBody>
          <a:bodyPr wrap="square" rtlCol="1">
            <a:spAutoFit/>
          </a:bodyPr>
          <a:lstStyle/>
          <a:p>
            <a:pPr algn="r"/>
            <a:r>
              <a:rPr lang="he-IL" sz="2000" b="1" dirty="0"/>
              <a:t>תובנות עסקיות</a:t>
            </a:r>
          </a:p>
          <a:p>
            <a:pPr algn="r"/>
            <a:r>
              <a:rPr lang="he-IL" sz="2000" dirty="0"/>
              <a:t>קיימת הבחנה ברורה בין משתמשים בעלי מעורבות גבוהה לבין נמוכה.</a:t>
            </a:r>
          </a:p>
          <a:p>
            <a:pPr algn="r"/>
            <a:r>
              <a:rPr lang="he-IL" sz="2000" dirty="0" err="1"/>
              <a:t>קלאסטרים</a:t>
            </a:r>
            <a:r>
              <a:rPr lang="he-IL" sz="2000" dirty="0"/>
              <a:t> 0–1 מהווים את בסיס ההכנסות המרכזי – יש למקד בהם פעולות שימור.</a:t>
            </a:r>
          </a:p>
          <a:p>
            <a:pPr algn="r"/>
            <a:r>
              <a:rPr lang="he-IL" sz="2000" dirty="0" err="1"/>
              <a:t>קלאסטר</a:t>
            </a:r>
            <a:r>
              <a:rPr lang="he-IL" sz="2000" dirty="0"/>
              <a:t> 2 מהווה פוטנציאל צמיחה – השקעה בתוכן רלוונטי תוכל לשדרג את המעורבות.</a:t>
            </a:r>
          </a:p>
          <a:p>
            <a:pPr algn="r"/>
            <a:r>
              <a:rPr lang="he-IL" sz="2000" dirty="0" err="1"/>
              <a:t>קלאסטר</a:t>
            </a:r>
            <a:r>
              <a:rPr lang="he-IL" sz="2000" dirty="0"/>
              <a:t> 3 נמצא בסיכון נטישה – יש לזהות סיבות (טכניות/תוכן) ולטפל בהן.</a:t>
            </a:r>
          </a:p>
        </p:txBody>
      </p:sp>
      <p:sp>
        <p:nvSpPr>
          <p:cNvPr id="11" name="תיבת טקסט 10">
            <a:extLst>
              <a:ext uri="{FF2B5EF4-FFF2-40B4-BE49-F238E27FC236}">
                <a16:creationId xmlns:a16="http://schemas.microsoft.com/office/drawing/2014/main" id="{F06CDF6A-2C2E-C9A8-3C9F-A8FF9F987299}"/>
              </a:ext>
            </a:extLst>
          </p:cNvPr>
          <p:cNvSpPr txBox="1"/>
          <p:nvPr/>
        </p:nvSpPr>
        <p:spPr>
          <a:xfrm>
            <a:off x="7728155" y="3640012"/>
            <a:ext cx="4247536" cy="2554545"/>
          </a:xfrm>
          <a:prstGeom prst="rect">
            <a:avLst/>
          </a:prstGeom>
          <a:noFill/>
        </p:spPr>
        <p:txBody>
          <a:bodyPr wrap="square">
            <a:spAutoFit/>
          </a:bodyPr>
          <a:lstStyle/>
          <a:p>
            <a:pPr algn="r">
              <a:buNone/>
            </a:pPr>
            <a:r>
              <a:rPr lang="he-IL" sz="2000" b="1" dirty="0">
                <a:cs typeface="+mj-cs"/>
              </a:rPr>
              <a:t>המלצות</a:t>
            </a:r>
          </a:p>
          <a:p>
            <a:pPr algn="r">
              <a:buNone/>
            </a:pPr>
            <a:r>
              <a:rPr lang="he-IL" sz="2000" b="1" dirty="0"/>
              <a:t>שימור לקוחות</a:t>
            </a:r>
            <a:r>
              <a:rPr lang="he-IL" sz="2000" dirty="0"/>
              <a:t> – קמפיינים ממוקדים </a:t>
            </a:r>
            <a:r>
              <a:rPr lang="he-IL" sz="2000" dirty="0" err="1"/>
              <a:t>ל־קלאסטרים</a:t>
            </a:r>
            <a:r>
              <a:rPr lang="he-IL" sz="2000" dirty="0"/>
              <a:t> 0–1.</a:t>
            </a:r>
          </a:p>
          <a:p>
            <a:pPr algn="r">
              <a:buNone/>
            </a:pPr>
            <a:r>
              <a:rPr lang="he-IL" sz="2000" b="1" dirty="0"/>
              <a:t>המרת בינוניים</a:t>
            </a:r>
            <a:r>
              <a:rPr lang="he-IL" sz="2000" dirty="0"/>
              <a:t> – תוכן מותאם </a:t>
            </a:r>
            <a:r>
              <a:rPr lang="he-IL" sz="2000" dirty="0" err="1"/>
              <a:t>ונוטיפיקציות</a:t>
            </a:r>
            <a:r>
              <a:rPr lang="he-IL" sz="2000" dirty="0"/>
              <a:t> </a:t>
            </a:r>
            <a:r>
              <a:rPr lang="he-IL" sz="2000" dirty="0" err="1"/>
              <a:t>לקלאסטר</a:t>
            </a:r>
            <a:r>
              <a:rPr lang="he-IL" sz="2000" dirty="0"/>
              <a:t> 2.</a:t>
            </a:r>
          </a:p>
          <a:p>
            <a:pPr algn="r">
              <a:buNone/>
            </a:pPr>
            <a:r>
              <a:rPr lang="he-IL" sz="2000" b="1" dirty="0"/>
              <a:t>שיפור חוויה</a:t>
            </a:r>
            <a:r>
              <a:rPr lang="he-IL" sz="2000" dirty="0"/>
              <a:t> – טיפול בבעיות טכניות והצעת תכנים קצרים </a:t>
            </a:r>
            <a:r>
              <a:rPr lang="he-IL" sz="2000" dirty="0" err="1"/>
              <a:t>לקלאסטר</a:t>
            </a:r>
            <a:r>
              <a:rPr lang="he-IL" sz="2000" dirty="0"/>
              <a:t> 3.</a:t>
            </a:r>
            <a:endParaRPr lang="en-US" sz="2000" dirty="0"/>
          </a:p>
          <a:p>
            <a:pPr algn="r">
              <a:buNone/>
            </a:pPr>
            <a:endParaRPr lang="he-IL" sz="2000" b="1" dirty="0">
              <a:cs typeface="+mj-cs"/>
            </a:endParaRPr>
          </a:p>
        </p:txBody>
      </p:sp>
    </p:spTree>
    <p:extLst>
      <p:ext uri="{BB962C8B-B14F-4D97-AF65-F5344CB8AC3E}">
        <p14:creationId xmlns:p14="http://schemas.microsoft.com/office/powerpoint/2010/main" val="2728342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0D764D25-E99E-CCB7-38ED-1932F92BD116}"/>
              </a:ext>
            </a:extLst>
          </p:cNvPr>
          <p:cNvSpPr txBox="1"/>
          <p:nvPr/>
        </p:nvSpPr>
        <p:spPr>
          <a:xfrm>
            <a:off x="830825" y="2035277"/>
            <a:ext cx="10530349" cy="3077766"/>
          </a:xfrm>
          <a:prstGeom prst="rect">
            <a:avLst/>
          </a:prstGeom>
          <a:noFill/>
        </p:spPr>
        <p:txBody>
          <a:bodyPr wrap="square" rtlCol="1">
            <a:spAutoFit/>
          </a:bodyPr>
          <a:lstStyle/>
          <a:p>
            <a:pPr algn="r" rtl="1"/>
            <a:r>
              <a:rPr lang="he-IL" sz="2400" dirty="0"/>
              <a:t>ניתוח הנתונים מצביע על כך שרוב המשתמשים אינם משלימים את הצפייה במלואה (100%). למרות זאת, חוויית הצפייה הכללית נחשבת טובה, עם דירוג גבוה מצד המשתמשים ומספר נמוך של טעינות.</a:t>
            </a:r>
            <a:br>
              <a:rPr lang="he-IL" sz="2400" dirty="0"/>
            </a:br>
            <a:r>
              <a:rPr lang="he-IL" sz="2400" dirty="0"/>
              <a:t>נמצאו פערים בין סוגי המכשירים וסוגי המנויים, וכן זוהה כי מתוך 4,200 </a:t>
            </a:r>
            <a:r>
              <a:rPr lang="he-IL" sz="2400" dirty="0" err="1"/>
              <a:t>סשנים</a:t>
            </a:r>
            <a:r>
              <a:rPr lang="he-IL" sz="2400" dirty="0"/>
              <a:t> רק 3,324 הם של משתמשים ייחודיים – מה שמצביע על קיומם של משתמשים חוזרים.</a:t>
            </a:r>
            <a:br>
              <a:rPr lang="he-IL" sz="2400" dirty="0"/>
            </a:br>
            <a:r>
              <a:rPr lang="he-IL" sz="2400" dirty="0"/>
              <a:t>מומלץ לשקול הסרת ז'אנרים בעלי אחוזי צפייה נמוכים, על מנת להתמקד בז'אנרים הפופולריים ולשפר את חוויית הצפייה הכוללת.</a:t>
            </a:r>
            <a:br>
              <a:rPr lang="he-IL" sz="2400" dirty="0"/>
            </a:br>
            <a:r>
              <a:rPr lang="he-IL" sz="2400" dirty="0"/>
              <a:t>כמו כן, נמצא כי המכשיר הנפוץ ביותר לצפייה הוא </a:t>
            </a:r>
            <a:r>
              <a:rPr lang="he-IL" sz="2400" dirty="0" err="1"/>
              <a:t>קונסולת</a:t>
            </a:r>
            <a:r>
              <a:rPr lang="he-IL" sz="2400" dirty="0"/>
              <a:t> משחק, אך דווקא היא סובלת מהכי הרבה תקלות, מה שמחייב התייחסות </a:t>
            </a:r>
            <a:r>
              <a:rPr lang="he-IL" sz="2600" dirty="0"/>
              <a:t>ושיפור</a:t>
            </a:r>
            <a:r>
              <a:rPr lang="he-IL" sz="2400" dirty="0"/>
              <a:t> ביצועים.</a:t>
            </a:r>
          </a:p>
        </p:txBody>
      </p:sp>
      <p:sp>
        <p:nvSpPr>
          <p:cNvPr id="5" name="כותרת 1">
            <a:extLst>
              <a:ext uri="{FF2B5EF4-FFF2-40B4-BE49-F238E27FC236}">
                <a16:creationId xmlns:a16="http://schemas.microsoft.com/office/drawing/2014/main" id="{F5170350-166A-5C34-9C39-3FB017C163CB}"/>
              </a:ext>
            </a:extLst>
          </p:cNvPr>
          <p:cNvSpPr txBox="1">
            <a:spLocks/>
          </p:cNvSpPr>
          <p:nvPr/>
        </p:nvSpPr>
        <p:spPr>
          <a:xfrm>
            <a:off x="6096000" y="943292"/>
            <a:ext cx="5265174" cy="576552"/>
          </a:xfrm>
          <a:prstGeom prst="rect">
            <a:avLst/>
          </a:prstGeom>
        </p:spPr>
        <p:txBody>
          <a:bodyPr vert="horz" lIns="91440" tIns="45720" rIns="91440" bIns="45720" rtlCol="0" anchor="b">
            <a:noAutofit/>
          </a:bodyPr>
          <a:lstStyle>
            <a:lvl1pPr algn="l" defTabSz="914400" rtl="1" eaLnBrk="1" latinLnBrk="0" hangingPunct="1">
              <a:lnSpc>
                <a:spcPct val="80000"/>
              </a:lnSpc>
              <a:spcBef>
                <a:spcPct val="0"/>
              </a:spcBef>
              <a:buNone/>
              <a:defRPr sz="8800" kern="1200" spc="-120" baseline="0">
                <a:solidFill>
                  <a:srgbClr val="FFFFFF"/>
                </a:solidFill>
                <a:latin typeface="+mj-lt"/>
                <a:ea typeface="+mj-ea"/>
                <a:cs typeface="+mj-cs"/>
              </a:defRPr>
            </a:lvl1pPr>
          </a:lstStyle>
          <a:p>
            <a:pPr algn="r"/>
            <a:r>
              <a:rPr lang="he-IL" sz="4400" dirty="0"/>
              <a:t>סיכום תובנות כלליות</a:t>
            </a:r>
          </a:p>
        </p:txBody>
      </p:sp>
    </p:spTree>
    <p:extLst>
      <p:ext uri="{BB962C8B-B14F-4D97-AF65-F5344CB8AC3E}">
        <p14:creationId xmlns:p14="http://schemas.microsoft.com/office/powerpoint/2010/main" val="365593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0A7B50A3-6EED-F4CC-DBE7-2F87437F5CDA}"/>
              </a:ext>
            </a:extLst>
          </p:cNvPr>
          <p:cNvSpPr txBox="1"/>
          <p:nvPr/>
        </p:nvSpPr>
        <p:spPr>
          <a:xfrm>
            <a:off x="283839" y="817785"/>
            <a:ext cx="11624321" cy="5940088"/>
          </a:xfrm>
          <a:prstGeom prst="rect">
            <a:avLst/>
          </a:prstGeom>
          <a:noFill/>
        </p:spPr>
        <p:txBody>
          <a:bodyPr wrap="square" rtlCol="1">
            <a:spAutoFit/>
          </a:bodyPr>
          <a:lstStyle/>
          <a:p>
            <a:pPr algn="r"/>
            <a:r>
              <a:rPr lang="he-IL" sz="2000" b="1" dirty="0"/>
              <a:t>שיפור שיעור השלמת הצפייה</a:t>
            </a:r>
            <a:endParaRPr lang="he-IL" sz="2000" dirty="0"/>
          </a:p>
          <a:p>
            <a:pPr algn="r"/>
            <a:r>
              <a:rPr lang="he-IL" sz="2000" dirty="0"/>
              <a:t>רוב המשתמשים לא משלימים צפייה של 100% בתוכן. מומלץ לחקור את נקודות הנטישה ולנסות לשפר את התוכן או הפורמט כדי להגדיל את שיעור ההשלמה, מה שיכול להוביל ליותר מעורבות ולקבלת ערך גבוה יותר מהמשתמשים.</a:t>
            </a:r>
            <a:endParaRPr lang="en-US" sz="2000" dirty="0"/>
          </a:p>
          <a:p>
            <a:pPr algn="r"/>
            <a:r>
              <a:rPr lang="he-IL" sz="2000" b="1" dirty="0"/>
              <a:t>חוויית צפייה טובה אך לא אחידה</a:t>
            </a:r>
            <a:endParaRPr lang="he-IL" sz="2000" dirty="0"/>
          </a:p>
          <a:p>
            <a:pPr algn="r"/>
            <a:r>
              <a:rPr lang="he-IL" sz="2000" dirty="0"/>
              <a:t>הציון הכולל של חוויית הצפייה גבוה ויש מעט טעינות, מה שמעיד על מערכת יציבה יחסית. עם זאת, כדאי למקד מאמצים בשיפור חוויית המשתמש במכשירים ובמנויים שבהם יש פערים כדי להבטיח אחידות ואיכות גבוהה לכל המשתמשים.</a:t>
            </a:r>
            <a:endParaRPr lang="en-US" sz="2000" dirty="0"/>
          </a:p>
          <a:p>
            <a:pPr algn="r"/>
            <a:r>
              <a:rPr lang="he-IL" sz="2000" b="1" dirty="0"/>
              <a:t>פערים בין מכשירים וסוגי מנויים</a:t>
            </a:r>
            <a:endParaRPr lang="he-IL" sz="2000" dirty="0"/>
          </a:p>
          <a:p>
            <a:pPr algn="r"/>
            <a:r>
              <a:rPr lang="he-IL" sz="2000" dirty="0"/>
              <a:t>קיים הבדל משמעותי בחוויית המשתמש בין מכשירים שונים ובין סוגי מנויים. חשוב לבצע התאמות טכניות ושיווקיות שממוקדות במכשירים הבעייתיים ובמנויים הפחות מרוצים, על מנת למקסם את שביעות הרצון וההכנסות.</a:t>
            </a:r>
          </a:p>
          <a:p>
            <a:pPr algn="r"/>
            <a:r>
              <a:rPr lang="he-IL" sz="2000" b="1" dirty="0"/>
              <a:t>משתמשים חוזרים – הזדמנות לשימור</a:t>
            </a:r>
            <a:endParaRPr lang="he-IL" sz="2000" dirty="0"/>
          </a:p>
          <a:p>
            <a:pPr algn="r"/>
            <a:r>
              <a:rPr lang="he-IL" sz="2000" dirty="0"/>
              <a:t>מתוך 4,200 </a:t>
            </a:r>
            <a:r>
              <a:rPr lang="he-IL" sz="2000" dirty="0" err="1"/>
              <a:t>סשנים</a:t>
            </a:r>
            <a:r>
              <a:rPr lang="he-IL" sz="2000" dirty="0"/>
              <a:t> יש רק 3,324 משתמשים ייחודיים, כלומר חלק מהמשתמשים חוזרים לצפות שוב. זיהוי ואופטימיזציה של המשתמשים החוזרים יכולה לשפר את נאמנות הלקוחות ולהגדיל את הערך שלהם לטווח הארוך.</a:t>
            </a:r>
          </a:p>
          <a:p>
            <a:pPr algn="r"/>
            <a:r>
              <a:rPr lang="he-IL" sz="2000" b="1" dirty="0"/>
              <a:t>אופטימיזציה של התוכן בז'אנרים</a:t>
            </a:r>
            <a:endParaRPr lang="he-IL" sz="2000" dirty="0"/>
          </a:p>
          <a:p>
            <a:pPr algn="r"/>
            <a:r>
              <a:rPr lang="he-IL" sz="2000" dirty="0"/>
              <a:t>יש ז'אנר שלא נצפה הרבה. כדאי לבחון האם יש טעם להוריד או לצמצם את הז'אנר הזה, כדי להתרכז בז'אנרים עם צפייה גבוהה יותר ולהשקיע בהם משאבים לשיפור ותוכן חדש, מה שיכול להעלות את חוויית המשתמש הכוללת.</a:t>
            </a:r>
          </a:p>
          <a:p>
            <a:pPr algn="r"/>
            <a:r>
              <a:rPr lang="he-IL" sz="2000" b="1" dirty="0"/>
              <a:t>התמקדות במכשיר </a:t>
            </a:r>
            <a:r>
              <a:rPr lang="he-IL" sz="2000" b="1" dirty="0" err="1"/>
              <a:t>הקונסולה</a:t>
            </a:r>
            <a:r>
              <a:rPr lang="he-IL" sz="2000" b="1" dirty="0"/>
              <a:t> – אתגר והזדמנות</a:t>
            </a:r>
            <a:endParaRPr lang="he-IL" sz="2000" dirty="0"/>
          </a:p>
          <a:p>
            <a:pPr algn="r"/>
            <a:r>
              <a:rPr lang="he-IL" sz="2000" dirty="0" err="1"/>
              <a:t>קונסולת</a:t>
            </a:r>
            <a:r>
              <a:rPr lang="he-IL" sz="2000" dirty="0"/>
              <a:t> המשחק היא המכשיר הנפוץ ביותר, אך גם המקור לכמות גבוהה של תקלות. חשוב להשקיע בשיפור התמיכה והחוויה במכשיר זה, כי הוא משפיע על רוב המשתמשים. פתרון בעיות טכניות יכול להפחית תקלות ולשפר את שביעות הרצון ואת זמן הצפייה.</a:t>
            </a:r>
          </a:p>
          <a:p>
            <a:pPr algn="r"/>
            <a:endParaRPr lang="he-IL" sz="2000" dirty="0"/>
          </a:p>
        </p:txBody>
      </p:sp>
      <p:sp>
        <p:nvSpPr>
          <p:cNvPr id="5" name="כותרת 1">
            <a:extLst>
              <a:ext uri="{FF2B5EF4-FFF2-40B4-BE49-F238E27FC236}">
                <a16:creationId xmlns:a16="http://schemas.microsoft.com/office/drawing/2014/main" id="{2540C0C0-0D5F-86F8-AFC1-1A4D079166E2}"/>
              </a:ext>
            </a:extLst>
          </p:cNvPr>
          <p:cNvSpPr>
            <a:spLocks noGrp="1"/>
          </p:cNvSpPr>
          <p:nvPr>
            <p:ph type="ctrTitle"/>
          </p:nvPr>
        </p:nvSpPr>
        <p:spPr>
          <a:xfrm>
            <a:off x="8519767" y="241233"/>
            <a:ext cx="3388393" cy="576552"/>
          </a:xfrm>
        </p:spPr>
        <p:txBody>
          <a:bodyPr/>
          <a:lstStyle/>
          <a:p>
            <a:pPr algn="r"/>
            <a:r>
              <a:rPr lang="he-IL" sz="3600" dirty="0"/>
              <a:t>סיכום תובנות עסקיות</a:t>
            </a:r>
          </a:p>
        </p:txBody>
      </p:sp>
    </p:spTree>
    <p:extLst>
      <p:ext uri="{BB962C8B-B14F-4D97-AF65-F5344CB8AC3E}">
        <p14:creationId xmlns:p14="http://schemas.microsoft.com/office/powerpoint/2010/main" val="391796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17233C-32B8-427E-737E-BC499F928603}"/>
              </a:ext>
            </a:extLst>
          </p:cNvPr>
          <p:cNvSpPr>
            <a:spLocks noGrp="1"/>
          </p:cNvSpPr>
          <p:nvPr>
            <p:ph type="title"/>
          </p:nvPr>
        </p:nvSpPr>
        <p:spPr>
          <a:xfrm>
            <a:off x="709611" y="111187"/>
            <a:ext cx="10772775" cy="1658198"/>
          </a:xfrm>
        </p:spPr>
        <p:txBody>
          <a:bodyPr/>
          <a:lstStyle/>
          <a:p>
            <a:pPr algn="ctr"/>
            <a:r>
              <a:rPr lang="he-IL" dirty="0"/>
              <a:t>הסבר על </a:t>
            </a:r>
            <a:r>
              <a:rPr lang="he-IL" dirty="0" err="1"/>
              <a:t>הדאטאסט</a:t>
            </a:r>
            <a:endParaRPr lang="he-IL" dirty="0"/>
          </a:p>
        </p:txBody>
      </p:sp>
      <p:sp>
        <p:nvSpPr>
          <p:cNvPr id="5" name="תיבת טקסט 4">
            <a:extLst>
              <a:ext uri="{FF2B5EF4-FFF2-40B4-BE49-F238E27FC236}">
                <a16:creationId xmlns:a16="http://schemas.microsoft.com/office/drawing/2014/main" id="{095DD62F-B802-6CAD-DE07-7157A6571DD2}"/>
              </a:ext>
            </a:extLst>
          </p:cNvPr>
          <p:cNvSpPr txBox="1"/>
          <p:nvPr/>
        </p:nvSpPr>
        <p:spPr>
          <a:xfrm>
            <a:off x="803017" y="1520785"/>
            <a:ext cx="10323871" cy="1600438"/>
          </a:xfrm>
          <a:prstGeom prst="rect">
            <a:avLst/>
          </a:prstGeom>
          <a:noFill/>
        </p:spPr>
        <p:txBody>
          <a:bodyPr wrap="square" rtlCol="1">
            <a:spAutoFit/>
          </a:bodyPr>
          <a:lstStyle/>
          <a:p>
            <a:pPr lvl="2" algn="r"/>
            <a:r>
              <a:rPr lang="he-IL" sz="2000" dirty="0"/>
              <a:t>הקובץ                                         כולל מידע על איך אנשים משתמשים בשירות צפייה בסרטים או סדרות (כמו </a:t>
            </a:r>
            <a:r>
              <a:rPr lang="he-IL" sz="2000" dirty="0" err="1"/>
              <a:t>נטפליקס</a:t>
            </a:r>
            <a:r>
              <a:rPr lang="he-IL" sz="2000" dirty="0"/>
              <a:t>).</a:t>
            </a:r>
          </a:p>
          <a:p>
            <a:pPr lvl="2" algn="r"/>
            <a:r>
              <a:rPr lang="he-IL" sz="2000" dirty="0"/>
              <a:t>כל שורה בקובץ מתארת פעם אחת שמשתמש צפה בתוכן ומכילה פרטים על אותה צפייה: מתי, איפה, איך ובאיזו איכות המשתמש צפה, וכמה הוא נהנה מהחוויה.</a:t>
            </a:r>
          </a:p>
          <a:p>
            <a:pPr lvl="2" algn="r"/>
            <a:r>
              <a:rPr lang="he-IL" dirty="0"/>
              <a:t>   </a:t>
            </a:r>
          </a:p>
        </p:txBody>
      </p:sp>
      <p:sp>
        <p:nvSpPr>
          <p:cNvPr id="9" name="תיבת טקסט 8">
            <a:extLst>
              <a:ext uri="{FF2B5EF4-FFF2-40B4-BE49-F238E27FC236}">
                <a16:creationId xmlns:a16="http://schemas.microsoft.com/office/drawing/2014/main" id="{AB802DBD-A1E1-2F52-D4A0-12556D271B77}"/>
              </a:ext>
            </a:extLst>
          </p:cNvPr>
          <p:cNvSpPr txBox="1"/>
          <p:nvPr/>
        </p:nvSpPr>
        <p:spPr>
          <a:xfrm>
            <a:off x="7934633" y="1520785"/>
            <a:ext cx="2566220" cy="400110"/>
          </a:xfrm>
          <a:prstGeom prst="rect">
            <a:avLst/>
          </a:prstGeom>
          <a:noFill/>
        </p:spPr>
        <p:txBody>
          <a:bodyPr wrap="square" rtlCol="1">
            <a:spAutoFit/>
          </a:bodyPr>
          <a:lstStyle/>
          <a:p>
            <a:r>
              <a:rPr lang="en-US" sz="2000" dirty="0"/>
              <a:t>streaming_sessions.csv</a:t>
            </a:r>
            <a:endParaRPr lang="he-IL" sz="2000" dirty="0"/>
          </a:p>
        </p:txBody>
      </p:sp>
      <p:sp>
        <p:nvSpPr>
          <p:cNvPr id="10" name="תיבת טקסט 9">
            <a:extLst>
              <a:ext uri="{FF2B5EF4-FFF2-40B4-BE49-F238E27FC236}">
                <a16:creationId xmlns:a16="http://schemas.microsoft.com/office/drawing/2014/main" id="{33BEBA84-E3EC-9E58-0FA9-7C17FAAB7793}"/>
              </a:ext>
            </a:extLst>
          </p:cNvPr>
          <p:cNvSpPr txBox="1"/>
          <p:nvPr/>
        </p:nvSpPr>
        <p:spPr>
          <a:xfrm>
            <a:off x="1304463" y="3121223"/>
            <a:ext cx="9822425" cy="3576428"/>
          </a:xfrm>
          <a:prstGeom prst="rect">
            <a:avLst/>
          </a:prstGeom>
          <a:noFill/>
        </p:spPr>
        <p:txBody>
          <a:bodyPr wrap="square" rtlCol="1">
            <a:spAutoFit/>
          </a:bodyPr>
          <a:lstStyle/>
          <a:p>
            <a:pPr algn="r"/>
            <a:r>
              <a:rPr lang="he-IL" sz="2000" dirty="0"/>
              <a:t>מבנה הנתונים והסבר על כל עמודה:</a:t>
            </a:r>
          </a:p>
          <a:p>
            <a:pPr algn="r">
              <a:lnSpc>
                <a:spcPct val="150000"/>
              </a:lnSpc>
            </a:pPr>
            <a:r>
              <a:rPr lang="en-US" sz="2000" dirty="0"/>
              <a:t>        </a:t>
            </a:r>
            <a:r>
              <a:rPr lang="he-IL" sz="2000" dirty="0"/>
              <a:t> : מזהה ייחודי של המשתמש (אנונימי). עוזר לזהות אם משתמש חזר למערכת.</a:t>
            </a:r>
            <a:r>
              <a:rPr lang="en-US" sz="2000" dirty="0" err="1"/>
              <a:t>UserID</a:t>
            </a:r>
            <a:endParaRPr lang="en-US" sz="2000" dirty="0"/>
          </a:p>
          <a:p>
            <a:pPr algn="r">
              <a:lnSpc>
                <a:spcPct val="150000"/>
              </a:lnSpc>
            </a:pPr>
            <a:r>
              <a:rPr lang="en-US" sz="2000" dirty="0"/>
              <a:t> </a:t>
            </a:r>
            <a:r>
              <a:rPr lang="he-IL" sz="2000" dirty="0"/>
              <a:t> : מזהה ייחודי לכל </a:t>
            </a:r>
            <a:r>
              <a:rPr lang="he-IL" sz="2000" dirty="0" err="1"/>
              <a:t>סשן</a:t>
            </a:r>
            <a:r>
              <a:rPr lang="he-IL" sz="2000" dirty="0"/>
              <a:t> צפייה — מאפשר להבחין בין </a:t>
            </a:r>
            <a:r>
              <a:rPr lang="he-IL" sz="2000" dirty="0" err="1"/>
              <a:t>סשנים</a:t>
            </a:r>
            <a:r>
              <a:rPr lang="he-IL" sz="2000" dirty="0"/>
              <a:t> שונים של אותו משתמש.</a:t>
            </a:r>
            <a:r>
              <a:rPr lang="en-US" sz="2000" dirty="0" err="1"/>
              <a:t>SessionID</a:t>
            </a:r>
            <a:endParaRPr lang="en-US" sz="2000" dirty="0"/>
          </a:p>
          <a:p>
            <a:pPr algn="r">
              <a:lnSpc>
                <a:spcPct val="150000"/>
              </a:lnSpc>
            </a:pPr>
            <a:r>
              <a:rPr lang="he-IL" sz="2000" dirty="0"/>
              <a:t> :  האזור הגיאוגרפי של המשתמש מאפשר לנתח הבדלים בין אזורים.</a:t>
            </a:r>
            <a:r>
              <a:rPr lang="en-US" sz="2000" dirty="0"/>
              <a:t>Region</a:t>
            </a:r>
          </a:p>
          <a:p>
            <a:pPr algn="r">
              <a:lnSpc>
                <a:spcPct val="150000"/>
              </a:lnSpc>
            </a:pPr>
            <a:r>
              <a:rPr lang="he-IL" sz="2000" dirty="0"/>
              <a:t> : סוג המנוי של המשתמש, משפיע על איכות הצפייה.</a:t>
            </a:r>
            <a:r>
              <a:rPr lang="en-US" sz="2000" dirty="0" err="1"/>
              <a:t>SubscriptionType</a:t>
            </a:r>
            <a:endParaRPr lang="en-US" sz="2000" dirty="0"/>
          </a:p>
          <a:p>
            <a:pPr algn="r">
              <a:lnSpc>
                <a:spcPct val="150000"/>
              </a:lnSpc>
            </a:pPr>
            <a:r>
              <a:rPr lang="he-IL" sz="2000" dirty="0"/>
              <a:t> : סוג המכשיר שבו המשתמש צפה.</a:t>
            </a:r>
            <a:r>
              <a:rPr lang="en-US" sz="2000" dirty="0" err="1"/>
              <a:t>DeviceType</a:t>
            </a:r>
            <a:endParaRPr lang="en-US" sz="2000" dirty="0"/>
          </a:p>
          <a:p>
            <a:pPr algn="r">
              <a:lnSpc>
                <a:spcPct val="150000"/>
              </a:lnSpc>
            </a:pPr>
            <a:r>
              <a:rPr lang="en-US" sz="2000" dirty="0"/>
              <a:t> </a:t>
            </a:r>
            <a:r>
              <a:rPr lang="he-IL" sz="2000" dirty="0"/>
              <a:t> : סוג התוכן שנצפה מאפשר לנתח העדפות צפייה.</a:t>
            </a:r>
            <a:r>
              <a:rPr lang="en-US" sz="2000" dirty="0"/>
              <a:t>Genre</a:t>
            </a:r>
          </a:p>
          <a:p>
            <a:pPr>
              <a:lnSpc>
                <a:spcPct val="150000"/>
              </a:lnSpc>
            </a:pPr>
            <a:endParaRPr lang="he-IL" sz="2000" dirty="0"/>
          </a:p>
        </p:txBody>
      </p:sp>
    </p:spTree>
    <p:extLst>
      <p:ext uri="{BB962C8B-B14F-4D97-AF65-F5344CB8AC3E}">
        <p14:creationId xmlns:p14="http://schemas.microsoft.com/office/powerpoint/2010/main" val="198565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CC7BA924-0473-B8CD-07E0-59BA09FC95CD}"/>
              </a:ext>
            </a:extLst>
          </p:cNvPr>
          <p:cNvSpPr txBox="1"/>
          <p:nvPr/>
        </p:nvSpPr>
        <p:spPr>
          <a:xfrm>
            <a:off x="1262216" y="806246"/>
            <a:ext cx="9667568" cy="2191434"/>
          </a:xfrm>
          <a:prstGeom prst="rect">
            <a:avLst/>
          </a:prstGeom>
          <a:noFill/>
        </p:spPr>
        <p:txBody>
          <a:bodyPr wrap="square" rtlCol="1">
            <a:spAutoFit/>
          </a:bodyPr>
          <a:lstStyle/>
          <a:p>
            <a:pPr algn="r"/>
            <a:r>
              <a:rPr lang="he-IL" sz="2000" dirty="0"/>
              <a:t> : משך זמן הצפייה בדקות. מראה כמה זמן המשתמש היה פעיל באותו </a:t>
            </a:r>
            <a:r>
              <a:rPr lang="he-IL" sz="2000" dirty="0" err="1"/>
              <a:t>סשן</a:t>
            </a:r>
            <a:r>
              <a:rPr lang="he-IL" sz="2000" dirty="0"/>
              <a:t>.</a:t>
            </a:r>
            <a:r>
              <a:rPr lang="en-US" sz="2000" dirty="0" err="1"/>
              <a:t>WatchTimeMinutes</a:t>
            </a:r>
            <a:endParaRPr lang="en-US" sz="2000" dirty="0"/>
          </a:p>
          <a:p>
            <a:pPr algn="r">
              <a:lnSpc>
                <a:spcPct val="150000"/>
              </a:lnSpc>
            </a:pPr>
            <a:r>
              <a:rPr lang="he-IL" sz="2000" dirty="0"/>
              <a:t> : כמה פעמים הסרטון נעצר לטעינה מצביע על איכות חיבור ירודה.</a:t>
            </a:r>
            <a:r>
              <a:rPr lang="en-US" sz="2000" dirty="0" err="1"/>
              <a:t>BufferEvents</a:t>
            </a:r>
            <a:endParaRPr lang="en-US" sz="2000" dirty="0"/>
          </a:p>
          <a:p>
            <a:pPr algn="r">
              <a:lnSpc>
                <a:spcPct val="150000"/>
              </a:lnSpc>
            </a:pPr>
            <a:r>
              <a:rPr lang="he-IL" sz="2000" dirty="0"/>
              <a:t> : קצב הנתונים של הווידאו בזמן הצפייה ערך גבוה משקף איכות וידאו טובה יותר.</a:t>
            </a:r>
            <a:r>
              <a:rPr lang="en-US" sz="2000" dirty="0" err="1"/>
              <a:t>BitrateMbps</a:t>
            </a:r>
            <a:endParaRPr lang="en-US" sz="2000" dirty="0"/>
          </a:p>
          <a:p>
            <a:pPr algn="r">
              <a:lnSpc>
                <a:spcPct val="150000"/>
              </a:lnSpc>
            </a:pPr>
            <a:r>
              <a:rPr lang="he-IL" sz="2000" dirty="0"/>
              <a:t> : דירוג שהמשתמש נתן לצפייה (בין 1 ל-5). מראה את רמת שביעות הרצון.</a:t>
            </a:r>
            <a:r>
              <a:rPr lang="en-US" sz="2000" dirty="0" err="1"/>
              <a:t>UserRating</a:t>
            </a:r>
            <a:endParaRPr lang="en-US" sz="2000" dirty="0"/>
          </a:p>
          <a:p>
            <a:pPr algn="r">
              <a:lnSpc>
                <a:spcPct val="150000"/>
              </a:lnSpc>
            </a:pPr>
            <a:r>
              <a:rPr lang="he-IL" sz="2000" dirty="0"/>
              <a:t> : אחוז מהתוכן שהמשתמש סיים לראות (0–100). משקף מעורבות והתעניינות.</a:t>
            </a:r>
            <a:r>
              <a:rPr lang="en-US" sz="2000" dirty="0" err="1"/>
              <a:t>CompletionRate</a:t>
            </a:r>
            <a:endParaRPr lang="he-IL" sz="2000" dirty="0"/>
          </a:p>
        </p:txBody>
      </p:sp>
      <p:sp>
        <p:nvSpPr>
          <p:cNvPr id="7" name="תיבת טקסט 6">
            <a:extLst>
              <a:ext uri="{FF2B5EF4-FFF2-40B4-BE49-F238E27FC236}">
                <a16:creationId xmlns:a16="http://schemas.microsoft.com/office/drawing/2014/main" id="{BBEFEAB8-F0D1-C6E7-EC60-EDB78B80C029}"/>
              </a:ext>
            </a:extLst>
          </p:cNvPr>
          <p:cNvSpPr txBox="1"/>
          <p:nvPr/>
        </p:nvSpPr>
        <p:spPr>
          <a:xfrm>
            <a:off x="1559642" y="3406877"/>
            <a:ext cx="9370142" cy="2814617"/>
          </a:xfrm>
          <a:prstGeom prst="rect">
            <a:avLst/>
          </a:prstGeom>
          <a:noFill/>
        </p:spPr>
        <p:txBody>
          <a:bodyPr wrap="square" rtlCol="1">
            <a:spAutoFit/>
          </a:bodyPr>
          <a:lstStyle/>
          <a:p>
            <a:pPr algn="r">
              <a:lnSpc>
                <a:spcPct val="150000"/>
              </a:lnSpc>
            </a:pPr>
            <a:r>
              <a:rPr lang="he-IL" sz="2000" dirty="0"/>
              <a:t>מה ניתן ללמוד מהנתונים?</a:t>
            </a:r>
          </a:p>
          <a:p>
            <a:pPr algn="r">
              <a:lnSpc>
                <a:spcPct val="150000"/>
              </a:lnSpc>
            </a:pPr>
            <a:r>
              <a:rPr lang="he-IL" sz="2000" dirty="0"/>
              <a:t>איפה בעולם יש את החיבור הכי גרוע ומאיזה מכשיר.</a:t>
            </a:r>
          </a:p>
          <a:p>
            <a:pPr algn="r">
              <a:lnSpc>
                <a:spcPct val="150000"/>
              </a:lnSpc>
            </a:pPr>
            <a:r>
              <a:rPr lang="he-IL" sz="2000" dirty="0"/>
              <a:t>מאיזה מכשיר צופים יותר.</a:t>
            </a:r>
          </a:p>
          <a:p>
            <a:pPr algn="r">
              <a:lnSpc>
                <a:spcPct val="150000"/>
              </a:lnSpc>
            </a:pPr>
            <a:r>
              <a:rPr lang="he-IL" sz="2000" dirty="0"/>
              <a:t>מה הז'אנר הכי פופולארי.</a:t>
            </a:r>
            <a:endParaRPr lang="en-US" sz="2000" dirty="0"/>
          </a:p>
          <a:p>
            <a:pPr algn="r">
              <a:lnSpc>
                <a:spcPct val="150000"/>
              </a:lnSpc>
            </a:pPr>
            <a:r>
              <a:rPr lang="he-IL" sz="2000" dirty="0"/>
              <a:t>איזה מנוי מביא את חוויית הצפייה הכי טובה.</a:t>
            </a:r>
          </a:p>
          <a:p>
            <a:pPr algn="r">
              <a:lnSpc>
                <a:spcPct val="150000"/>
              </a:lnSpc>
            </a:pPr>
            <a:r>
              <a:rPr lang="he-IL" sz="2000" dirty="0"/>
              <a:t>ועוד...</a:t>
            </a:r>
            <a:endParaRPr lang="en-US" sz="2000" dirty="0"/>
          </a:p>
        </p:txBody>
      </p:sp>
    </p:spTree>
    <p:extLst>
      <p:ext uri="{BB962C8B-B14F-4D97-AF65-F5344CB8AC3E}">
        <p14:creationId xmlns:p14="http://schemas.microsoft.com/office/powerpoint/2010/main" val="382871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4C222D6B-DA3A-37C1-D1B3-B2599E33108D}"/>
              </a:ext>
            </a:extLst>
          </p:cNvPr>
          <p:cNvPicPr>
            <a:picLocks noChangeAspect="1"/>
          </p:cNvPicPr>
          <p:nvPr/>
        </p:nvPicPr>
        <p:blipFill>
          <a:blip r:embed="rId2"/>
          <a:stretch>
            <a:fillRect/>
          </a:stretch>
        </p:blipFill>
        <p:spPr>
          <a:xfrm>
            <a:off x="173601" y="1646274"/>
            <a:ext cx="10217406" cy="1249999"/>
          </a:xfrm>
          <a:prstGeom prst="rect">
            <a:avLst/>
          </a:prstGeom>
          <a:ln>
            <a:solidFill>
              <a:schemeClr val="tx1"/>
            </a:solidFill>
          </a:ln>
        </p:spPr>
      </p:pic>
      <p:pic>
        <p:nvPicPr>
          <p:cNvPr id="6" name="תמונה 5">
            <a:extLst>
              <a:ext uri="{FF2B5EF4-FFF2-40B4-BE49-F238E27FC236}">
                <a16:creationId xmlns:a16="http://schemas.microsoft.com/office/drawing/2014/main" id="{3BA005C9-7356-7B4C-C9DE-598AC2262F7A}"/>
              </a:ext>
            </a:extLst>
          </p:cNvPr>
          <p:cNvPicPr>
            <a:picLocks noChangeAspect="1"/>
          </p:cNvPicPr>
          <p:nvPr/>
        </p:nvPicPr>
        <p:blipFill>
          <a:blip r:embed="rId3"/>
          <a:stretch>
            <a:fillRect/>
          </a:stretch>
        </p:blipFill>
        <p:spPr>
          <a:xfrm>
            <a:off x="173601" y="4586727"/>
            <a:ext cx="10217406" cy="1249998"/>
          </a:xfrm>
          <a:prstGeom prst="rect">
            <a:avLst/>
          </a:prstGeom>
          <a:ln>
            <a:solidFill>
              <a:schemeClr val="tx1"/>
            </a:solidFill>
          </a:ln>
        </p:spPr>
      </p:pic>
      <p:sp>
        <p:nvSpPr>
          <p:cNvPr id="7" name="תיבת טקסט 6">
            <a:extLst>
              <a:ext uri="{FF2B5EF4-FFF2-40B4-BE49-F238E27FC236}">
                <a16:creationId xmlns:a16="http://schemas.microsoft.com/office/drawing/2014/main" id="{11819440-1FF1-A54F-F59E-D6AF62F97BFD}"/>
              </a:ext>
            </a:extLst>
          </p:cNvPr>
          <p:cNvSpPr txBox="1"/>
          <p:nvPr/>
        </p:nvSpPr>
        <p:spPr>
          <a:xfrm>
            <a:off x="6935122" y="325842"/>
            <a:ext cx="4896464" cy="1384995"/>
          </a:xfrm>
          <a:prstGeom prst="rect">
            <a:avLst/>
          </a:prstGeom>
          <a:noFill/>
        </p:spPr>
        <p:txBody>
          <a:bodyPr wrap="square" rtlCol="1">
            <a:spAutoFit/>
          </a:bodyPr>
          <a:lstStyle/>
          <a:p>
            <a:pPr algn="r">
              <a:lnSpc>
                <a:spcPct val="150000"/>
              </a:lnSpc>
            </a:pPr>
            <a:r>
              <a:rPr lang="he-IL" sz="2000" dirty="0"/>
              <a:t>משך זמן הצפייה הממוצע  הוא 76.8 דקות.</a:t>
            </a:r>
          </a:p>
          <a:p>
            <a:pPr algn="r">
              <a:lnSpc>
                <a:spcPct val="150000"/>
              </a:lnSpc>
            </a:pPr>
            <a:r>
              <a:rPr lang="he-IL" sz="2000" dirty="0"/>
              <a:t>הזמן הממוצע של סרט או סדרה הוא 98.8 דקות.</a:t>
            </a:r>
            <a:endParaRPr lang="en-US" sz="2000" dirty="0"/>
          </a:p>
          <a:p>
            <a:pPr algn="r"/>
            <a:endParaRPr lang="he-IL" sz="2400" dirty="0"/>
          </a:p>
        </p:txBody>
      </p:sp>
      <p:sp>
        <p:nvSpPr>
          <p:cNvPr id="8" name="תיבת טקסט 7">
            <a:extLst>
              <a:ext uri="{FF2B5EF4-FFF2-40B4-BE49-F238E27FC236}">
                <a16:creationId xmlns:a16="http://schemas.microsoft.com/office/drawing/2014/main" id="{4DDC0F26-D565-E249-D1AE-BEF5A54F3E5B}"/>
              </a:ext>
            </a:extLst>
          </p:cNvPr>
          <p:cNvSpPr txBox="1"/>
          <p:nvPr/>
        </p:nvSpPr>
        <p:spPr>
          <a:xfrm>
            <a:off x="7308747" y="3224979"/>
            <a:ext cx="4522839" cy="1785104"/>
          </a:xfrm>
          <a:prstGeom prst="rect">
            <a:avLst/>
          </a:prstGeom>
          <a:noFill/>
        </p:spPr>
        <p:txBody>
          <a:bodyPr wrap="square" rtlCol="1">
            <a:spAutoFit/>
          </a:bodyPr>
          <a:lstStyle/>
          <a:p>
            <a:pPr algn="r">
              <a:lnSpc>
                <a:spcPct val="150000"/>
              </a:lnSpc>
            </a:pPr>
            <a:r>
              <a:rPr lang="he-IL" sz="2000" dirty="0"/>
              <a:t>אחוז ההשלמה הממוצע הוא 77.9% , כלומר, שהרבה אנשים לא מסיימים לצפות עדי הסוף.</a:t>
            </a:r>
          </a:p>
          <a:p>
            <a:pPr algn="r">
              <a:lnSpc>
                <a:spcPct val="150000"/>
              </a:lnSpc>
            </a:pPr>
            <a:endParaRPr lang="he-IL" sz="2000" dirty="0"/>
          </a:p>
          <a:p>
            <a:pPr algn="r"/>
            <a:endParaRPr lang="he-IL" sz="2000" dirty="0"/>
          </a:p>
        </p:txBody>
      </p:sp>
    </p:spTree>
    <p:extLst>
      <p:ext uri="{BB962C8B-B14F-4D97-AF65-F5344CB8AC3E}">
        <p14:creationId xmlns:p14="http://schemas.microsoft.com/office/powerpoint/2010/main" val="219508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9F321F72-3231-B877-7BAD-63159DA286BF}"/>
              </a:ext>
            </a:extLst>
          </p:cNvPr>
          <p:cNvSpPr txBox="1"/>
          <p:nvPr/>
        </p:nvSpPr>
        <p:spPr>
          <a:xfrm>
            <a:off x="3038167" y="456676"/>
            <a:ext cx="6115664" cy="504625"/>
          </a:xfrm>
          <a:prstGeom prst="rect">
            <a:avLst/>
          </a:prstGeom>
          <a:noFill/>
        </p:spPr>
        <p:txBody>
          <a:bodyPr wrap="square">
            <a:spAutoFit/>
          </a:bodyPr>
          <a:lstStyle/>
          <a:p>
            <a:pPr algn="ctr">
              <a:lnSpc>
                <a:spcPct val="150000"/>
              </a:lnSpc>
            </a:pPr>
            <a:r>
              <a:rPr lang="he-IL" sz="2000" dirty="0"/>
              <a:t>סוג המכשיר שיש לו הכי הרבה בעיות טעינה הוא </a:t>
            </a:r>
            <a:r>
              <a:rPr lang="he-IL" sz="2000" dirty="0" err="1"/>
              <a:t>קונסולת</a:t>
            </a:r>
            <a:r>
              <a:rPr lang="he-IL" sz="2000" dirty="0"/>
              <a:t> המשחק.</a:t>
            </a:r>
          </a:p>
        </p:txBody>
      </p:sp>
      <p:pic>
        <p:nvPicPr>
          <p:cNvPr id="7" name="תמונה 6">
            <a:extLst>
              <a:ext uri="{FF2B5EF4-FFF2-40B4-BE49-F238E27FC236}">
                <a16:creationId xmlns:a16="http://schemas.microsoft.com/office/drawing/2014/main" id="{50C1C8D7-D93E-5434-FE32-A2442C67497E}"/>
              </a:ext>
            </a:extLst>
          </p:cNvPr>
          <p:cNvPicPr>
            <a:picLocks noChangeAspect="1"/>
          </p:cNvPicPr>
          <p:nvPr/>
        </p:nvPicPr>
        <p:blipFill>
          <a:blip r:embed="rId2"/>
          <a:stretch>
            <a:fillRect/>
          </a:stretch>
        </p:blipFill>
        <p:spPr>
          <a:xfrm>
            <a:off x="1523362" y="1521669"/>
            <a:ext cx="9145276" cy="952633"/>
          </a:xfrm>
          <a:prstGeom prst="rect">
            <a:avLst/>
          </a:prstGeom>
          <a:ln>
            <a:solidFill>
              <a:schemeClr val="tx1"/>
            </a:solidFill>
          </a:ln>
        </p:spPr>
      </p:pic>
      <p:pic>
        <p:nvPicPr>
          <p:cNvPr id="8" name="תמונה 7">
            <a:extLst>
              <a:ext uri="{FF2B5EF4-FFF2-40B4-BE49-F238E27FC236}">
                <a16:creationId xmlns:a16="http://schemas.microsoft.com/office/drawing/2014/main" id="{5E8278B9-CFC0-76F8-C0BB-ABAEB901064B}"/>
              </a:ext>
            </a:extLst>
          </p:cNvPr>
          <p:cNvPicPr>
            <a:picLocks noChangeAspect="1"/>
          </p:cNvPicPr>
          <p:nvPr/>
        </p:nvPicPr>
        <p:blipFill>
          <a:blip r:embed="rId3"/>
          <a:stretch>
            <a:fillRect/>
          </a:stretch>
        </p:blipFill>
        <p:spPr>
          <a:xfrm>
            <a:off x="6815465" y="2917684"/>
            <a:ext cx="5195323" cy="2179635"/>
          </a:xfrm>
          <a:prstGeom prst="rect">
            <a:avLst/>
          </a:prstGeom>
        </p:spPr>
      </p:pic>
      <p:sp>
        <p:nvSpPr>
          <p:cNvPr id="12" name="תיבת טקסט 11">
            <a:extLst>
              <a:ext uri="{FF2B5EF4-FFF2-40B4-BE49-F238E27FC236}">
                <a16:creationId xmlns:a16="http://schemas.microsoft.com/office/drawing/2014/main" id="{F1CE2745-FCB4-0CC8-134D-4EB4700BC3AA}"/>
              </a:ext>
            </a:extLst>
          </p:cNvPr>
          <p:cNvSpPr txBox="1"/>
          <p:nvPr/>
        </p:nvSpPr>
        <p:spPr>
          <a:xfrm>
            <a:off x="2541319" y="5529233"/>
            <a:ext cx="7109361" cy="707886"/>
          </a:xfrm>
          <a:prstGeom prst="rect">
            <a:avLst/>
          </a:prstGeom>
          <a:noFill/>
        </p:spPr>
        <p:txBody>
          <a:bodyPr wrap="square" rtlCol="1">
            <a:spAutoFit/>
          </a:bodyPr>
          <a:lstStyle/>
          <a:p>
            <a:pPr algn="ctr"/>
            <a:r>
              <a:rPr lang="he-IL" sz="2000" dirty="0"/>
              <a:t>ארה"ב זאת המדינה עם הכי הרבה תקלות צפייה.  נתון זה משתקף בממוצע הצפייה שארה"ב היא המדינה עם זמן הצפייה הנמוך ביותר.</a:t>
            </a:r>
          </a:p>
        </p:txBody>
      </p:sp>
      <p:pic>
        <p:nvPicPr>
          <p:cNvPr id="16" name="תמונה 15">
            <a:extLst>
              <a:ext uri="{FF2B5EF4-FFF2-40B4-BE49-F238E27FC236}">
                <a16:creationId xmlns:a16="http://schemas.microsoft.com/office/drawing/2014/main" id="{C36134B6-5483-DD72-37AD-491B3EB5B82A}"/>
              </a:ext>
            </a:extLst>
          </p:cNvPr>
          <p:cNvPicPr>
            <a:picLocks noChangeAspect="1"/>
          </p:cNvPicPr>
          <p:nvPr/>
        </p:nvPicPr>
        <p:blipFill>
          <a:blip r:embed="rId4"/>
          <a:stretch>
            <a:fillRect/>
          </a:stretch>
        </p:blipFill>
        <p:spPr>
          <a:xfrm>
            <a:off x="3820199" y="2926497"/>
            <a:ext cx="2574696" cy="2170822"/>
          </a:xfrm>
          <a:prstGeom prst="rect">
            <a:avLst/>
          </a:prstGeom>
        </p:spPr>
      </p:pic>
      <p:pic>
        <p:nvPicPr>
          <p:cNvPr id="18" name="תמונה 17">
            <a:extLst>
              <a:ext uri="{FF2B5EF4-FFF2-40B4-BE49-F238E27FC236}">
                <a16:creationId xmlns:a16="http://schemas.microsoft.com/office/drawing/2014/main" id="{5D5DD090-887A-353E-9AB4-239015F02337}"/>
              </a:ext>
            </a:extLst>
          </p:cNvPr>
          <p:cNvPicPr>
            <a:picLocks noChangeAspect="1"/>
          </p:cNvPicPr>
          <p:nvPr/>
        </p:nvPicPr>
        <p:blipFill>
          <a:blip r:embed="rId5"/>
          <a:stretch>
            <a:fillRect/>
          </a:stretch>
        </p:blipFill>
        <p:spPr>
          <a:xfrm>
            <a:off x="474106" y="2926497"/>
            <a:ext cx="2925523" cy="2170822"/>
          </a:xfrm>
          <a:prstGeom prst="rect">
            <a:avLst/>
          </a:prstGeom>
        </p:spPr>
      </p:pic>
    </p:spTree>
    <p:extLst>
      <p:ext uri="{BB962C8B-B14F-4D97-AF65-F5344CB8AC3E}">
        <p14:creationId xmlns:p14="http://schemas.microsoft.com/office/powerpoint/2010/main" val="272589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טקסט 3">
            <a:extLst>
              <a:ext uri="{FF2B5EF4-FFF2-40B4-BE49-F238E27FC236}">
                <a16:creationId xmlns:a16="http://schemas.microsoft.com/office/drawing/2014/main" id="{F254113B-9F33-7234-861F-DDD170A0DAEF}"/>
              </a:ext>
            </a:extLst>
          </p:cNvPr>
          <p:cNvSpPr>
            <a:spLocks noGrp="1"/>
          </p:cNvSpPr>
          <p:nvPr>
            <p:ph type="body" sz="half" idx="2"/>
          </p:nvPr>
        </p:nvSpPr>
        <p:spPr>
          <a:xfrm>
            <a:off x="8327921" y="1865506"/>
            <a:ext cx="3070955" cy="3126987"/>
          </a:xfrm>
        </p:spPr>
        <p:txBody>
          <a:bodyPr>
            <a:normAutofit/>
          </a:bodyPr>
          <a:lstStyle/>
          <a:p>
            <a:pPr algn="r" rtl="1"/>
            <a:r>
              <a:rPr lang="he-IL" sz="2400" dirty="0"/>
              <a:t>מרבית המשתמשים החדשים שנכנסו </a:t>
            </a:r>
            <a:r>
              <a:rPr lang="he-IL" sz="2400" dirty="0" err="1"/>
              <a:t>לסטרימר</a:t>
            </a:r>
            <a:r>
              <a:rPr lang="he-IL" sz="2400" dirty="0"/>
              <a:t> בפעם הראשונה לא חזרו להשתמש בו שוב, מה שמעיד על נטישה גבוהה כבר מהשימוש הראשוני.</a:t>
            </a:r>
          </a:p>
        </p:txBody>
      </p:sp>
      <p:pic>
        <p:nvPicPr>
          <p:cNvPr id="6" name="תמונה 5">
            <a:extLst>
              <a:ext uri="{FF2B5EF4-FFF2-40B4-BE49-F238E27FC236}">
                <a16:creationId xmlns:a16="http://schemas.microsoft.com/office/drawing/2014/main" id="{0F404E76-9444-12CB-F345-38826D854373}"/>
              </a:ext>
            </a:extLst>
          </p:cNvPr>
          <p:cNvPicPr>
            <a:picLocks noChangeAspect="1"/>
          </p:cNvPicPr>
          <p:nvPr/>
        </p:nvPicPr>
        <p:blipFill>
          <a:blip r:embed="rId2"/>
          <a:stretch>
            <a:fillRect/>
          </a:stretch>
        </p:blipFill>
        <p:spPr>
          <a:xfrm>
            <a:off x="547316" y="0"/>
            <a:ext cx="6185838" cy="6858000"/>
          </a:xfrm>
          <a:prstGeom prst="rect">
            <a:avLst/>
          </a:prstGeom>
        </p:spPr>
      </p:pic>
    </p:spTree>
    <p:extLst>
      <p:ext uri="{BB962C8B-B14F-4D97-AF65-F5344CB8AC3E}">
        <p14:creationId xmlns:p14="http://schemas.microsoft.com/office/powerpoint/2010/main" val="305047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3989360C-9BA0-DC15-6DFB-81488C51D76D}"/>
              </a:ext>
            </a:extLst>
          </p:cNvPr>
          <p:cNvPicPr>
            <a:picLocks noChangeAspect="1"/>
          </p:cNvPicPr>
          <p:nvPr/>
        </p:nvPicPr>
        <p:blipFill>
          <a:blip r:embed="rId2"/>
          <a:stretch>
            <a:fillRect/>
          </a:stretch>
        </p:blipFill>
        <p:spPr>
          <a:xfrm>
            <a:off x="8143110" y="2555579"/>
            <a:ext cx="3438758" cy="2804958"/>
          </a:xfrm>
          <a:prstGeom prst="rect">
            <a:avLst/>
          </a:prstGeom>
        </p:spPr>
      </p:pic>
      <p:sp>
        <p:nvSpPr>
          <p:cNvPr id="12" name="תיבת טקסט 11">
            <a:extLst>
              <a:ext uri="{FF2B5EF4-FFF2-40B4-BE49-F238E27FC236}">
                <a16:creationId xmlns:a16="http://schemas.microsoft.com/office/drawing/2014/main" id="{417FCC81-7272-48F5-7F1D-4DFD2B68C19A}"/>
              </a:ext>
            </a:extLst>
          </p:cNvPr>
          <p:cNvSpPr txBox="1"/>
          <p:nvPr/>
        </p:nvSpPr>
        <p:spPr>
          <a:xfrm>
            <a:off x="147484" y="193100"/>
            <a:ext cx="11897032" cy="1200329"/>
          </a:xfrm>
          <a:prstGeom prst="rect">
            <a:avLst/>
          </a:prstGeom>
          <a:solidFill>
            <a:schemeClr val="tx2">
              <a:lumMod val="10000"/>
              <a:lumOff val="90000"/>
            </a:schemeClr>
          </a:solidFill>
        </p:spPr>
        <p:txBody>
          <a:bodyPr wrap="square" rtlCol="1">
            <a:spAutoFit/>
          </a:bodyPr>
          <a:lstStyle/>
          <a:p>
            <a:pPr algn="r" rtl="1"/>
            <a:r>
              <a:rPr lang="he-IL" sz="2400" dirty="0"/>
              <a:t>בקובץ הנתונים שקיבלנו, כל זמני ההתחברות נרשמו לפי אזור הזמן של </a:t>
            </a:r>
            <a:r>
              <a:rPr lang="he-IL" sz="2400" dirty="0" err="1"/>
              <a:t>הסטרימר</a:t>
            </a:r>
            <a:r>
              <a:rPr lang="he-IL" sz="2400" dirty="0"/>
              <a:t> ולא לפי המיקום האמיתי של המשתמשים. לכן, המרה לשעה המקומית של כל משתמש אפשרה לנו להתאים את הנתונים למציאות – כך ניתן לראות בצורה נכונה ומדויקת באילו שעות ביום המשתמשים באמת מתחברים, בהתאם לאזור הזמן שבו הם נמצאים.</a:t>
            </a:r>
          </a:p>
        </p:txBody>
      </p:sp>
      <p:pic>
        <p:nvPicPr>
          <p:cNvPr id="14" name="תמונה 13">
            <a:extLst>
              <a:ext uri="{FF2B5EF4-FFF2-40B4-BE49-F238E27FC236}">
                <a16:creationId xmlns:a16="http://schemas.microsoft.com/office/drawing/2014/main" id="{E9A0C9F6-68A1-1CB1-5C9C-67A3BA89D19D}"/>
              </a:ext>
            </a:extLst>
          </p:cNvPr>
          <p:cNvPicPr>
            <a:picLocks noChangeAspect="1"/>
          </p:cNvPicPr>
          <p:nvPr/>
        </p:nvPicPr>
        <p:blipFill>
          <a:blip r:embed="rId3"/>
          <a:stretch>
            <a:fillRect/>
          </a:stretch>
        </p:blipFill>
        <p:spPr>
          <a:xfrm>
            <a:off x="0" y="1881626"/>
            <a:ext cx="7589238" cy="4583084"/>
          </a:xfrm>
          <a:prstGeom prst="rect">
            <a:avLst/>
          </a:prstGeom>
          <a:ln>
            <a:noFill/>
          </a:ln>
        </p:spPr>
      </p:pic>
      <p:sp>
        <p:nvSpPr>
          <p:cNvPr id="18" name="Rectangle 3">
            <a:extLst>
              <a:ext uri="{FF2B5EF4-FFF2-40B4-BE49-F238E27FC236}">
                <a16:creationId xmlns:a16="http://schemas.microsoft.com/office/drawing/2014/main" id="{A6AE1D26-575D-ABD9-ACAC-60491384081A}"/>
              </a:ext>
            </a:extLst>
          </p:cNvPr>
          <p:cNvSpPr>
            <a:spLocks noChangeArrowheads="1"/>
          </p:cNvSpPr>
          <p:nvPr/>
        </p:nvSpPr>
        <p:spPr bwMode="auto">
          <a:xfrm>
            <a:off x="610132" y="2105561"/>
            <a:ext cx="682505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2000" b="0" i="0" u="none" strike="noStrike" cap="none" normalizeH="0" baseline="0" dirty="0">
                <a:ln>
                  <a:noFill/>
                </a:ln>
                <a:solidFill>
                  <a:schemeClr val="tx1"/>
                </a:solidFill>
                <a:effectLst/>
                <a:latin typeface="Arial" panose="020B0604020202020204" pitchFamily="34" charset="0"/>
                <a:cs typeface="+mj-cs"/>
              </a:rPr>
              <a:t>שעת השיא בה מתחברים הכי הרבה משתמשים היא 01:00 בלילה. עם זאת, במהלך רוב שעות היממה יש פעילות משתמשים, למעט שתי שעות בודדות שבהן לא נרשמו כלל חיבורים לשירות.</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2000" b="0" i="0" u="none" strike="noStrike" cap="none" normalizeH="0" baseline="0" dirty="0">
              <a:ln>
                <a:noFill/>
              </a:ln>
              <a:solidFill>
                <a:schemeClr val="tx1"/>
              </a:solidFill>
              <a:effectLst/>
              <a:latin typeface="Arial" panose="020B0604020202020204" pitchFamily="34" charset="0"/>
              <a:cs typeface="+mj-cs"/>
            </a:endParaRPr>
          </a:p>
        </p:txBody>
      </p:sp>
      <p:sp>
        <p:nvSpPr>
          <p:cNvPr id="19" name="תיבת טקסט 18">
            <a:extLst>
              <a:ext uri="{FF2B5EF4-FFF2-40B4-BE49-F238E27FC236}">
                <a16:creationId xmlns:a16="http://schemas.microsoft.com/office/drawing/2014/main" id="{62007130-A45D-79F9-747D-E589E557CB42}"/>
              </a:ext>
            </a:extLst>
          </p:cNvPr>
          <p:cNvSpPr txBox="1"/>
          <p:nvPr/>
        </p:nvSpPr>
        <p:spPr>
          <a:xfrm>
            <a:off x="8233396" y="5573420"/>
            <a:ext cx="3067664" cy="1015663"/>
          </a:xfrm>
          <a:prstGeom prst="rect">
            <a:avLst/>
          </a:prstGeom>
          <a:solidFill>
            <a:schemeClr val="tx2">
              <a:lumMod val="10000"/>
              <a:lumOff val="90000"/>
            </a:schemeClr>
          </a:solidFill>
        </p:spPr>
        <p:txBody>
          <a:bodyPr wrap="square" rtlCol="1">
            <a:spAutoFit/>
          </a:bodyPr>
          <a:lstStyle/>
          <a:p>
            <a:pPr algn="r" rtl="1"/>
            <a:r>
              <a:rPr lang="he-IL" sz="2000" dirty="0"/>
              <a:t>מרבית המשתמשים בוחרים להתחבר בשעות שאינן נחשבות לשעות עומס.</a:t>
            </a:r>
          </a:p>
        </p:txBody>
      </p:sp>
    </p:spTree>
    <p:extLst>
      <p:ext uri="{BB962C8B-B14F-4D97-AF65-F5344CB8AC3E}">
        <p14:creationId xmlns:p14="http://schemas.microsoft.com/office/powerpoint/2010/main" val="101111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9D4214B1-5C37-F525-5F0C-99DC35ACE3F8}"/>
              </a:ext>
            </a:extLst>
          </p:cNvPr>
          <p:cNvPicPr>
            <a:picLocks noChangeAspect="1"/>
          </p:cNvPicPr>
          <p:nvPr/>
        </p:nvPicPr>
        <p:blipFill>
          <a:blip r:embed="rId2"/>
          <a:stretch>
            <a:fillRect/>
          </a:stretch>
        </p:blipFill>
        <p:spPr>
          <a:xfrm>
            <a:off x="-2" y="0"/>
            <a:ext cx="6096001" cy="5522998"/>
          </a:xfrm>
          <a:prstGeom prst="rect">
            <a:avLst/>
          </a:prstGeom>
        </p:spPr>
      </p:pic>
      <p:sp>
        <p:nvSpPr>
          <p:cNvPr id="7" name="תיבת טקסט 6">
            <a:extLst>
              <a:ext uri="{FF2B5EF4-FFF2-40B4-BE49-F238E27FC236}">
                <a16:creationId xmlns:a16="http://schemas.microsoft.com/office/drawing/2014/main" id="{BF875497-6531-902B-9DBD-83751C78656E}"/>
              </a:ext>
            </a:extLst>
          </p:cNvPr>
          <p:cNvSpPr txBox="1"/>
          <p:nvPr/>
        </p:nvSpPr>
        <p:spPr>
          <a:xfrm>
            <a:off x="-78657" y="5675081"/>
            <a:ext cx="5535562" cy="707886"/>
          </a:xfrm>
          <a:prstGeom prst="rect">
            <a:avLst/>
          </a:prstGeom>
          <a:noFill/>
        </p:spPr>
        <p:txBody>
          <a:bodyPr wrap="square" rtlCol="1">
            <a:spAutoFit/>
          </a:bodyPr>
          <a:lstStyle/>
          <a:p>
            <a:pPr algn="r"/>
            <a:r>
              <a:rPr lang="he-IL" sz="2000" dirty="0"/>
              <a:t>הז'אנר הפופולרי ביותר </a:t>
            </a:r>
            <a:r>
              <a:rPr lang="he-IL" sz="2000" dirty="0" err="1"/>
              <a:t>בסטרימר</a:t>
            </a:r>
            <a:r>
              <a:rPr lang="he-IL" sz="2000" dirty="0"/>
              <a:t> הוא דרמה, בעוד שהז'אנר שהקדישו לו את זמן הצפייה המועט ביותר הוא קריקטורה.</a:t>
            </a:r>
          </a:p>
        </p:txBody>
      </p:sp>
      <p:sp>
        <p:nvSpPr>
          <p:cNvPr id="13" name="Rectangle 1">
            <a:extLst>
              <a:ext uri="{FF2B5EF4-FFF2-40B4-BE49-F238E27FC236}">
                <a16:creationId xmlns:a16="http://schemas.microsoft.com/office/drawing/2014/main" id="{E7571FE4-55BA-D1CC-B708-E4467B262FE0}"/>
              </a:ext>
            </a:extLst>
          </p:cNvPr>
          <p:cNvSpPr>
            <a:spLocks noChangeArrowheads="1"/>
          </p:cNvSpPr>
          <p:nvPr/>
        </p:nvSpPr>
        <p:spPr bwMode="auto">
          <a:xfrm>
            <a:off x="6835877" y="5675081"/>
            <a:ext cx="461624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he-IL" sz="2000" b="0" i="0" u="none" strike="noStrike" cap="none" normalizeH="0" baseline="0" dirty="0">
                <a:ln>
                  <a:noFill/>
                </a:ln>
                <a:solidFill>
                  <a:schemeClr val="tx1"/>
                </a:solidFill>
                <a:effectLst/>
                <a:latin typeface="Arial" panose="020B0604020202020204" pitchFamily="34" charset="0"/>
                <a:cs typeface="+mj-cs"/>
              </a:rPr>
              <a:t>הסוג המנוי שנבחר הכי הרבה הוא הבסיסי.</a:t>
            </a:r>
          </a:p>
          <a:p>
            <a:pPr marL="0" marR="0" lvl="0" indent="0" algn="r" defTabSz="914400" rtl="0" eaLnBrk="0" fontAlgn="base" latinLnBrk="0" hangingPunct="0">
              <a:lnSpc>
                <a:spcPct val="100000"/>
              </a:lnSpc>
              <a:spcBef>
                <a:spcPct val="0"/>
              </a:spcBef>
              <a:spcAft>
                <a:spcPct val="0"/>
              </a:spcAft>
              <a:buClrTx/>
              <a:buSzTx/>
              <a:buFontTx/>
              <a:buNone/>
              <a:tabLst/>
            </a:pPr>
            <a:r>
              <a:rPr lang="he-IL" altLang="he-IL" sz="2000" dirty="0">
                <a:latin typeface="Arial" panose="020B0604020202020204" pitchFamily="34" charset="0"/>
                <a:cs typeface="+mj-cs"/>
              </a:rPr>
              <a:t>לעומת זאת יש הרבה משתמשים שבוחרים לשדרג למנוי מסוג </a:t>
            </a:r>
            <a:r>
              <a:rPr lang="he-IL" altLang="he-IL" sz="2000" dirty="0" err="1">
                <a:latin typeface="Arial" panose="020B0604020202020204" pitchFamily="34" charset="0"/>
                <a:cs typeface="+mj-cs"/>
              </a:rPr>
              <a:t>פרימיום</a:t>
            </a:r>
            <a:r>
              <a:rPr lang="he-IL" altLang="he-IL" sz="2000" dirty="0">
                <a:latin typeface="Arial" panose="020B0604020202020204" pitchFamily="34" charset="0"/>
                <a:cs typeface="+mj-cs"/>
              </a:rPr>
              <a:t> מה שמצביע  על הצלחת האתר.</a:t>
            </a:r>
            <a:endParaRPr kumimoji="0" lang="he-IL" altLang="he-IL" sz="2000" b="0" i="0" u="none" strike="noStrike" cap="none" normalizeH="0" baseline="0" dirty="0">
              <a:ln>
                <a:noFill/>
              </a:ln>
              <a:solidFill>
                <a:schemeClr val="tx1"/>
              </a:solidFill>
              <a:effectLst/>
              <a:latin typeface="Arial" panose="020B0604020202020204" pitchFamily="34" charset="0"/>
              <a:cs typeface="+mj-cs"/>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he-IL" altLang="he-IL" sz="2000" b="0" i="0" u="none" strike="noStrike" cap="none" normalizeH="0" baseline="0" dirty="0">
              <a:ln>
                <a:noFill/>
              </a:ln>
              <a:solidFill>
                <a:schemeClr val="tx1"/>
              </a:solidFill>
              <a:effectLst/>
              <a:latin typeface="Arial" panose="020B0604020202020204" pitchFamily="34" charset="0"/>
            </a:endParaRPr>
          </a:p>
        </p:txBody>
      </p:sp>
      <p:pic>
        <p:nvPicPr>
          <p:cNvPr id="20" name="תמונה 19">
            <a:extLst>
              <a:ext uri="{FF2B5EF4-FFF2-40B4-BE49-F238E27FC236}">
                <a16:creationId xmlns:a16="http://schemas.microsoft.com/office/drawing/2014/main" id="{1151174E-A467-D173-7976-ED02414D04B5}"/>
              </a:ext>
            </a:extLst>
          </p:cNvPr>
          <p:cNvPicPr>
            <a:picLocks noChangeAspect="1"/>
          </p:cNvPicPr>
          <p:nvPr/>
        </p:nvPicPr>
        <p:blipFill>
          <a:blip r:embed="rId3"/>
          <a:stretch>
            <a:fillRect/>
          </a:stretch>
        </p:blipFill>
        <p:spPr>
          <a:xfrm>
            <a:off x="6095999" y="0"/>
            <a:ext cx="6096001" cy="5522998"/>
          </a:xfrm>
          <a:prstGeom prst="rect">
            <a:avLst/>
          </a:prstGeom>
        </p:spPr>
      </p:pic>
    </p:spTree>
    <p:extLst>
      <p:ext uri="{BB962C8B-B14F-4D97-AF65-F5344CB8AC3E}">
        <p14:creationId xmlns:p14="http://schemas.microsoft.com/office/powerpoint/2010/main" val="256350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4183A4-C042-B2F6-B764-D975DBE29A33}"/>
              </a:ext>
            </a:extLst>
          </p:cNvPr>
          <p:cNvSpPr>
            <a:spLocks noGrp="1"/>
          </p:cNvSpPr>
          <p:nvPr>
            <p:ph type="title"/>
          </p:nvPr>
        </p:nvSpPr>
        <p:spPr>
          <a:xfrm>
            <a:off x="7848447" y="-124805"/>
            <a:ext cx="3930596" cy="922725"/>
          </a:xfrm>
        </p:spPr>
        <p:txBody>
          <a:bodyPr/>
          <a:lstStyle/>
          <a:p>
            <a:pPr algn="ctr"/>
            <a:r>
              <a:rPr lang="he-IL" sz="2400" dirty="0"/>
              <a:t>ניתוח מעמיק על דירוג הצופים על פי זמן הצפייה ומספר התקלות </a:t>
            </a:r>
          </a:p>
        </p:txBody>
      </p:sp>
      <p:sp>
        <p:nvSpPr>
          <p:cNvPr id="7" name="תיבת טקסט 6">
            <a:extLst>
              <a:ext uri="{FF2B5EF4-FFF2-40B4-BE49-F238E27FC236}">
                <a16:creationId xmlns:a16="http://schemas.microsoft.com/office/drawing/2014/main" id="{5B291311-E8FB-D17F-D683-C3C4FDF07198}"/>
              </a:ext>
            </a:extLst>
          </p:cNvPr>
          <p:cNvSpPr txBox="1"/>
          <p:nvPr/>
        </p:nvSpPr>
        <p:spPr>
          <a:xfrm>
            <a:off x="8003459" y="4682855"/>
            <a:ext cx="4030534" cy="1015663"/>
          </a:xfrm>
          <a:prstGeom prst="rect">
            <a:avLst/>
          </a:prstGeom>
          <a:noFill/>
        </p:spPr>
        <p:txBody>
          <a:bodyPr wrap="square" rtlCol="1">
            <a:spAutoFit/>
          </a:bodyPr>
          <a:lstStyle/>
          <a:p>
            <a:pPr algn="r"/>
            <a:r>
              <a:rPr lang="en-US" sz="2000" dirty="0"/>
              <a:t>  </a:t>
            </a:r>
            <a:r>
              <a:rPr lang="he-IL" sz="2000" dirty="0"/>
              <a:t> : הבחירה היא 4, מפני שרואים </a:t>
            </a:r>
            <a:r>
              <a:rPr lang="en-US" sz="2000" dirty="0"/>
              <a:t>k – Elbow</a:t>
            </a:r>
          </a:p>
          <a:p>
            <a:pPr algn="r"/>
            <a:r>
              <a:rPr lang="he-IL" sz="2000" dirty="0"/>
              <a:t>ירידה חדה בין 1 ל-4 , ואז הירידה היא יותר מתונה.</a:t>
            </a:r>
          </a:p>
        </p:txBody>
      </p:sp>
      <p:sp>
        <p:nvSpPr>
          <p:cNvPr id="10" name="תיבת טקסט 9">
            <a:extLst>
              <a:ext uri="{FF2B5EF4-FFF2-40B4-BE49-F238E27FC236}">
                <a16:creationId xmlns:a16="http://schemas.microsoft.com/office/drawing/2014/main" id="{C7533E00-E4DB-29AE-000C-059EC7380595}"/>
              </a:ext>
            </a:extLst>
          </p:cNvPr>
          <p:cNvSpPr txBox="1"/>
          <p:nvPr/>
        </p:nvSpPr>
        <p:spPr>
          <a:xfrm>
            <a:off x="7593498" y="851706"/>
            <a:ext cx="4440494" cy="707886"/>
          </a:xfrm>
          <a:prstGeom prst="rect">
            <a:avLst/>
          </a:prstGeom>
          <a:noFill/>
        </p:spPr>
        <p:txBody>
          <a:bodyPr wrap="square">
            <a:spAutoFit/>
          </a:bodyPr>
          <a:lstStyle/>
          <a:p>
            <a:pPr algn="r"/>
            <a:r>
              <a:rPr lang="he-IL" sz="2000" dirty="0">
                <a:cs typeface="+mj-cs"/>
              </a:rPr>
              <a:t> פילוח משתמשים באמצעות </a:t>
            </a:r>
            <a:r>
              <a:rPr lang="en-US" sz="2000" dirty="0" err="1">
                <a:cs typeface="+mj-cs"/>
              </a:rPr>
              <a:t>Kmeans</a:t>
            </a:r>
            <a:r>
              <a:rPr lang="en-US" sz="2000" dirty="0">
                <a:cs typeface="+mj-cs"/>
              </a:rPr>
              <a:t> – </a:t>
            </a:r>
            <a:r>
              <a:rPr lang="he-IL" sz="2000" dirty="0">
                <a:cs typeface="+mj-cs"/>
              </a:rPr>
              <a:t>ניתוח מעורבות וצפייה</a:t>
            </a:r>
          </a:p>
        </p:txBody>
      </p:sp>
      <p:sp>
        <p:nvSpPr>
          <p:cNvPr id="12" name="תיבת טקסט 11">
            <a:extLst>
              <a:ext uri="{FF2B5EF4-FFF2-40B4-BE49-F238E27FC236}">
                <a16:creationId xmlns:a16="http://schemas.microsoft.com/office/drawing/2014/main" id="{A2103DAA-7960-1052-DFC7-2CFBC4B793A5}"/>
              </a:ext>
            </a:extLst>
          </p:cNvPr>
          <p:cNvSpPr txBox="1"/>
          <p:nvPr/>
        </p:nvSpPr>
        <p:spPr>
          <a:xfrm>
            <a:off x="7593498" y="1859787"/>
            <a:ext cx="4440494" cy="1015663"/>
          </a:xfrm>
          <a:prstGeom prst="rect">
            <a:avLst/>
          </a:prstGeom>
          <a:noFill/>
        </p:spPr>
        <p:txBody>
          <a:bodyPr wrap="square">
            <a:spAutoFit/>
          </a:bodyPr>
          <a:lstStyle/>
          <a:p>
            <a:pPr algn="r"/>
            <a:r>
              <a:rPr lang="he-IL" sz="2000" dirty="0">
                <a:cs typeface="+mj-cs"/>
              </a:rPr>
              <a:t>מטרת הניתוח:</a:t>
            </a:r>
            <a:br>
              <a:rPr lang="he-IL" sz="2000" dirty="0">
                <a:cs typeface="+mj-cs"/>
              </a:rPr>
            </a:br>
            <a:r>
              <a:rPr lang="he-IL" sz="2000" dirty="0">
                <a:cs typeface="+mj-cs"/>
              </a:rPr>
              <a:t>לחלק את המשתמשים לקבוצות התנהגות   הומוגניות בעזרת אלגוריתם               . </a:t>
            </a:r>
          </a:p>
        </p:txBody>
      </p:sp>
      <p:sp>
        <p:nvSpPr>
          <p:cNvPr id="14" name="תיבת טקסט 13">
            <a:extLst>
              <a:ext uri="{FF2B5EF4-FFF2-40B4-BE49-F238E27FC236}">
                <a16:creationId xmlns:a16="http://schemas.microsoft.com/office/drawing/2014/main" id="{F452A0D1-0BA5-241F-84CC-3303BF6A3CAB}"/>
              </a:ext>
            </a:extLst>
          </p:cNvPr>
          <p:cNvSpPr txBox="1"/>
          <p:nvPr/>
        </p:nvSpPr>
        <p:spPr>
          <a:xfrm>
            <a:off x="8634605" y="2475340"/>
            <a:ext cx="1286144" cy="400110"/>
          </a:xfrm>
          <a:prstGeom prst="rect">
            <a:avLst/>
          </a:prstGeom>
          <a:noFill/>
        </p:spPr>
        <p:txBody>
          <a:bodyPr wrap="square">
            <a:spAutoFit/>
          </a:bodyPr>
          <a:lstStyle/>
          <a:p>
            <a:r>
              <a:rPr lang="en-US" sz="2000" dirty="0" err="1">
                <a:cs typeface="+mj-cs"/>
              </a:rPr>
              <a:t>KMeans</a:t>
            </a:r>
            <a:endParaRPr lang="he-IL" dirty="0">
              <a:cs typeface="+mj-cs"/>
            </a:endParaRPr>
          </a:p>
        </p:txBody>
      </p:sp>
      <p:sp>
        <p:nvSpPr>
          <p:cNvPr id="16" name="תיבת טקסט 15">
            <a:extLst>
              <a:ext uri="{FF2B5EF4-FFF2-40B4-BE49-F238E27FC236}">
                <a16:creationId xmlns:a16="http://schemas.microsoft.com/office/drawing/2014/main" id="{1E3FD987-0984-368A-67E6-A2F1615E9FC6}"/>
              </a:ext>
            </a:extLst>
          </p:cNvPr>
          <p:cNvSpPr txBox="1"/>
          <p:nvPr/>
        </p:nvSpPr>
        <p:spPr>
          <a:xfrm>
            <a:off x="8317399" y="3337323"/>
            <a:ext cx="3716593" cy="1015663"/>
          </a:xfrm>
          <a:prstGeom prst="rect">
            <a:avLst/>
          </a:prstGeom>
          <a:noFill/>
        </p:spPr>
        <p:txBody>
          <a:bodyPr wrap="square">
            <a:spAutoFit/>
          </a:bodyPr>
          <a:lstStyle/>
          <a:p>
            <a:pPr algn="r"/>
            <a:r>
              <a:rPr lang="he-IL" sz="2000" dirty="0"/>
              <a:t>מטרה עסקית:</a:t>
            </a:r>
            <a:br>
              <a:rPr lang="he-IL" sz="2000" dirty="0"/>
            </a:br>
            <a:r>
              <a:rPr lang="he-IL" sz="2000" dirty="0"/>
              <a:t>לאפשר תכנון אסטרטגי ממוקד לשימור ושיפור חוויית המשתמש.</a:t>
            </a:r>
          </a:p>
        </p:txBody>
      </p:sp>
      <p:pic>
        <p:nvPicPr>
          <p:cNvPr id="18" name="תמונה 17">
            <a:extLst>
              <a:ext uri="{FF2B5EF4-FFF2-40B4-BE49-F238E27FC236}">
                <a16:creationId xmlns:a16="http://schemas.microsoft.com/office/drawing/2014/main" id="{B069142B-946B-62D1-57B8-3E1461AA26FC}"/>
              </a:ext>
            </a:extLst>
          </p:cNvPr>
          <p:cNvPicPr>
            <a:picLocks noChangeAspect="1"/>
          </p:cNvPicPr>
          <p:nvPr/>
        </p:nvPicPr>
        <p:blipFill>
          <a:blip r:embed="rId2"/>
          <a:stretch>
            <a:fillRect/>
          </a:stretch>
        </p:blipFill>
        <p:spPr>
          <a:xfrm>
            <a:off x="72361" y="0"/>
            <a:ext cx="7521137" cy="6823525"/>
          </a:xfrm>
          <a:prstGeom prst="rect">
            <a:avLst/>
          </a:prstGeom>
        </p:spPr>
      </p:pic>
    </p:spTree>
    <p:extLst>
      <p:ext uri="{BB962C8B-B14F-4D97-AF65-F5344CB8AC3E}">
        <p14:creationId xmlns:p14="http://schemas.microsoft.com/office/powerpoint/2010/main" val="4245008766"/>
      </p:ext>
    </p:extLst>
  </p:cSld>
  <p:clrMapOvr>
    <a:masterClrMapping/>
  </p:clrMapOvr>
</p:sld>
</file>

<file path=ppt/theme/theme1.xml><?xml version="1.0" encoding="utf-8"?>
<a:theme xmlns:a="http://schemas.openxmlformats.org/drawingml/2006/main" name="מטרופולין">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TM03457491[[fn=מטרופולין]]</Template>
  <TotalTime>7605</TotalTime>
  <Words>1140</Words>
  <Application>Microsoft Office PowerPoint</Application>
  <PresentationFormat>מסך רחב</PresentationFormat>
  <Paragraphs>85</Paragraphs>
  <Slides>13</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13</vt:i4>
      </vt:variant>
    </vt:vector>
  </HeadingPairs>
  <TitlesOfParts>
    <vt:vector size="16" baseType="lpstr">
      <vt:lpstr>Arial</vt:lpstr>
      <vt:lpstr>Calibri Light</vt:lpstr>
      <vt:lpstr>מטרופולין</vt:lpstr>
      <vt:lpstr>קורס אנליסט נתונים</vt:lpstr>
      <vt:lpstr>הסבר על הדאטאסט</vt:lpstr>
      <vt:lpstr>מצגת של PowerPoint‏</vt:lpstr>
      <vt:lpstr>מצגת של PowerPoint‏</vt:lpstr>
      <vt:lpstr>מצגת של PowerPoint‏</vt:lpstr>
      <vt:lpstr>מצגת של PowerPoint‏</vt:lpstr>
      <vt:lpstr>מצגת של PowerPoint‏</vt:lpstr>
      <vt:lpstr>מצגת של PowerPoint‏</vt:lpstr>
      <vt:lpstr>ניתוח מעמיק על דירוג הצופים על פי זמן הצפייה ומספר התקלות </vt:lpstr>
      <vt:lpstr>בחירת מספר הקלאסטרים</vt:lpstr>
      <vt:lpstr>מצגת של PowerPoint‏</vt:lpstr>
      <vt:lpstr>מצגת של PowerPoint‏</vt:lpstr>
      <vt:lpstr>סיכום תובנות עסקיות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אורפז דוד</dc:creator>
  <cp:lastModifiedBy>אורפז דוד</cp:lastModifiedBy>
  <cp:revision>30</cp:revision>
  <dcterms:created xsi:type="dcterms:W3CDTF">2025-08-03T15:10:29Z</dcterms:created>
  <dcterms:modified xsi:type="dcterms:W3CDTF">2025-08-09T17:36:26Z</dcterms:modified>
</cp:coreProperties>
</file>