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0160000" cy="7620000"/>
  <p:notesSz cx="7620000" cy="10160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03120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2549905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687197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2056788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3376106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66491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200320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4029268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4008133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396168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3048202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3746466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3030727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033159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22221332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21673864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641953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33520207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6182474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9082176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36033737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39517496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168428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41761799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56038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2490216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90843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4221684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2995120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3961614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338394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9224"/>
              <a:defRPr sz="4266"/>
            </a:lvl1pPr>
            <a:lvl2pPr lvl="1">
              <a:spcBef>
                <a:spcPts val="0"/>
              </a:spcBef>
              <a:buSzPct val="99224"/>
              <a:defRPr sz="4266"/>
            </a:lvl2pPr>
            <a:lvl3pPr lvl="2">
              <a:spcBef>
                <a:spcPts val="0"/>
              </a:spcBef>
              <a:buSzPct val="99224"/>
              <a:defRPr sz="4266"/>
            </a:lvl3pPr>
            <a:lvl4pPr lvl="3">
              <a:spcBef>
                <a:spcPts val="0"/>
              </a:spcBef>
              <a:buSzPct val="99224"/>
              <a:defRPr sz="4266"/>
            </a:lvl4pPr>
            <a:lvl5pPr lvl="4">
              <a:spcBef>
                <a:spcPts val="0"/>
              </a:spcBef>
              <a:buSzPct val="99224"/>
              <a:defRPr sz="4266"/>
            </a:lvl5pPr>
            <a:lvl6pPr lvl="5">
              <a:spcBef>
                <a:spcPts val="0"/>
              </a:spcBef>
              <a:buSzPct val="99224"/>
              <a:defRPr sz="4266"/>
            </a:lvl6pPr>
            <a:lvl7pPr lvl="6">
              <a:spcBef>
                <a:spcPts val="0"/>
              </a:spcBef>
              <a:buSzPct val="99224"/>
              <a:defRPr sz="4266"/>
            </a:lvl7pPr>
            <a:lvl8pPr lvl="7">
              <a:spcBef>
                <a:spcPts val="0"/>
              </a:spcBef>
              <a:buSzPct val="99224"/>
              <a:defRPr sz="4266"/>
            </a:lvl8pPr>
            <a:lvl9pPr lvl="8">
              <a:spcBef>
                <a:spcPts val="0"/>
              </a:spcBef>
              <a:buSzPct val="99224"/>
              <a:defRPr sz="4266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8765"/>
              <a:defRPr sz="2666"/>
            </a:lvl1pPr>
            <a:lvl2pPr lvl="1">
              <a:spcBef>
                <a:spcPts val="0"/>
              </a:spcBef>
              <a:buSzPct val="98765"/>
              <a:defRPr sz="2666"/>
            </a:lvl2pPr>
            <a:lvl3pPr lvl="2">
              <a:spcBef>
                <a:spcPts val="0"/>
              </a:spcBef>
              <a:buSzPct val="98765"/>
              <a:defRPr sz="2666"/>
            </a:lvl3pPr>
            <a:lvl4pPr lvl="3">
              <a:spcBef>
                <a:spcPts val="0"/>
              </a:spcBef>
              <a:buSzPct val="98765"/>
              <a:defRPr sz="2666"/>
            </a:lvl4pPr>
            <a:lvl5pPr lvl="4">
              <a:spcBef>
                <a:spcPts val="0"/>
              </a:spcBef>
              <a:buSzPct val="98765"/>
              <a:defRPr sz="2666"/>
            </a:lvl5pPr>
            <a:lvl6pPr lvl="5">
              <a:spcBef>
                <a:spcPts val="0"/>
              </a:spcBef>
              <a:buSzPct val="98765"/>
              <a:defRPr sz="2666"/>
            </a:lvl6pPr>
            <a:lvl7pPr lvl="6">
              <a:spcBef>
                <a:spcPts val="0"/>
              </a:spcBef>
              <a:buSzPct val="98765"/>
              <a:defRPr sz="2666"/>
            </a:lvl7pPr>
            <a:lvl8pPr lvl="7">
              <a:spcBef>
                <a:spcPts val="0"/>
              </a:spcBef>
              <a:buSzPct val="98765"/>
              <a:defRPr sz="2666"/>
            </a:lvl8pPr>
            <a:lvl9pPr lvl="8">
              <a:spcBef>
                <a:spcPts val="0"/>
              </a:spcBef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9224"/>
              <a:defRPr sz="4266"/>
            </a:lvl1pPr>
            <a:lvl2pPr lvl="1">
              <a:spcBef>
                <a:spcPts val="0"/>
              </a:spcBef>
              <a:buSzPct val="99224"/>
              <a:defRPr sz="4266"/>
            </a:lvl2pPr>
            <a:lvl3pPr lvl="2">
              <a:spcBef>
                <a:spcPts val="0"/>
              </a:spcBef>
              <a:buSzPct val="99224"/>
              <a:defRPr sz="4266"/>
            </a:lvl3pPr>
            <a:lvl4pPr lvl="3">
              <a:spcBef>
                <a:spcPts val="0"/>
              </a:spcBef>
              <a:buSzPct val="99224"/>
              <a:defRPr sz="4266"/>
            </a:lvl4pPr>
            <a:lvl5pPr lvl="4">
              <a:spcBef>
                <a:spcPts val="0"/>
              </a:spcBef>
              <a:buSzPct val="99224"/>
              <a:defRPr sz="4266"/>
            </a:lvl5pPr>
            <a:lvl6pPr lvl="5">
              <a:spcBef>
                <a:spcPts val="0"/>
              </a:spcBef>
              <a:buSzPct val="99224"/>
              <a:defRPr sz="4266"/>
            </a:lvl6pPr>
            <a:lvl7pPr lvl="6">
              <a:spcBef>
                <a:spcPts val="0"/>
              </a:spcBef>
              <a:buSzPct val="99224"/>
              <a:defRPr sz="4266"/>
            </a:lvl7pPr>
            <a:lvl8pPr lvl="7">
              <a:spcBef>
                <a:spcPts val="0"/>
              </a:spcBef>
              <a:buSzPct val="99224"/>
              <a:defRPr sz="4266"/>
            </a:lvl8pPr>
            <a:lvl9pPr lvl="8">
              <a:spcBef>
                <a:spcPts val="0"/>
              </a:spcBef>
              <a:buSzPct val="99224"/>
              <a:defRPr sz="4266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8765"/>
              <a:defRPr sz="2666"/>
            </a:lvl1pPr>
            <a:lvl2pPr lvl="1">
              <a:spcBef>
                <a:spcPts val="0"/>
              </a:spcBef>
              <a:buSzPct val="98765"/>
              <a:defRPr sz="2666"/>
            </a:lvl2pPr>
            <a:lvl3pPr lvl="2">
              <a:spcBef>
                <a:spcPts val="0"/>
              </a:spcBef>
              <a:buSzPct val="98765"/>
              <a:defRPr sz="2666"/>
            </a:lvl3pPr>
            <a:lvl4pPr lvl="3">
              <a:spcBef>
                <a:spcPts val="0"/>
              </a:spcBef>
              <a:buSzPct val="98765"/>
              <a:defRPr sz="2666"/>
            </a:lvl4pPr>
            <a:lvl5pPr lvl="4">
              <a:spcBef>
                <a:spcPts val="0"/>
              </a:spcBef>
              <a:buSzPct val="98765"/>
              <a:defRPr sz="2666"/>
            </a:lvl5pPr>
            <a:lvl6pPr lvl="5">
              <a:spcBef>
                <a:spcPts val="0"/>
              </a:spcBef>
              <a:buSzPct val="98765"/>
              <a:defRPr sz="2666"/>
            </a:lvl6pPr>
            <a:lvl7pPr lvl="6">
              <a:spcBef>
                <a:spcPts val="0"/>
              </a:spcBef>
              <a:buSzPct val="98765"/>
              <a:defRPr sz="2666"/>
            </a:lvl7pPr>
            <a:lvl8pPr lvl="7">
              <a:spcBef>
                <a:spcPts val="0"/>
              </a:spcBef>
              <a:buSzPct val="98765"/>
              <a:defRPr sz="2666"/>
            </a:lvl8pPr>
            <a:lvl9pPr lvl="8">
              <a:spcBef>
                <a:spcPts val="0"/>
              </a:spcBef>
              <a:buSzPct val="98765"/>
              <a:defRPr sz="2666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8765"/>
              <a:defRPr sz="2666"/>
            </a:lvl1pPr>
            <a:lvl2pPr lvl="1">
              <a:spcBef>
                <a:spcPts val="0"/>
              </a:spcBef>
              <a:buSzPct val="98765"/>
              <a:defRPr sz="2666"/>
            </a:lvl2pPr>
            <a:lvl3pPr lvl="2">
              <a:spcBef>
                <a:spcPts val="0"/>
              </a:spcBef>
              <a:buSzPct val="98765"/>
              <a:defRPr sz="2666"/>
            </a:lvl3pPr>
            <a:lvl4pPr lvl="3">
              <a:spcBef>
                <a:spcPts val="0"/>
              </a:spcBef>
              <a:buSzPct val="98765"/>
              <a:defRPr sz="2666"/>
            </a:lvl4pPr>
            <a:lvl5pPr lvl="4">
              <a:spcBef>
                <a:spcPts val="0"/>
              </a:spcBef>
              <a:buSzPct val="98765"/>
              <a:defRPr sz="2666"/>
            </a:lvl5pPr>
            <a:lvl6pPr lvl="5">
              <a:spcBef>
                <a:spcPts val="0"/>
              </a:spcBef>
              <a:buSzPct val="98765"/>
              <a:defRPr sz="2666"/>
            </a:lvl6pPr>
            <a:lvl7pPr lvl="6">
              <a:spcBef>
                <a:spcPts val="0"/>
              </a:spcBef>
              <a:buSzPct val="98765"/>
              <a:defRPr sz="2666"/>
            </a:lvl7pPr>
            <a:lvl8pPr lvl="7">
              <a:spcBef>
                <a:spcPts val="0"/>
              </a:spcBef>
              <a:buSzPct val="98765"/>
              <a:defRPr sz="2666"/>
            </a:lvl8pPr>
            <a:lvl9pPr lvl="8">
              <a:spcBef>
                <a:spcPts val="0"/>
              </a:spcBef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326300" y="3723550"/>
            <a:ext cx="9535924" cy="175958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Maximiliano Neiner</a:t>
            </a:r>
            <a:b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Octavio Villegas</a:t>
            </a:r>
          </a:p>
        </p:txBody>
      </p:sp>
      <p:sp>
        <p:nvSpPr>
          <p:cNvPr id="24" name="Shape 24"/>
          <p:cNvSpPr txBox="1"/>
          <p:nvPr/>
        </p:nvSpPr>
        <p:spPr>
          <a:xfrm>
            <a:off x="467425" y="631450"/>
            <a:ext cx="9414225" cy="26012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Programación II </a:t>
            </a:r>
            <a:b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C #</a:t>
            </a:r>
            <a:b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Clase 11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Temas a Tratar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56300" y="1575150"/>
            <a:ext cx="9269574" cy="406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Archivos de Texto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StreamWriter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StreamReader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CEB98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CEB98"/>
                </a:solidFill>
                <a:latin typeface="Arial"/>
                <a:ea typeface="Arial"/>
                <a:cs typeface="Arial"/>
                <a:sym typeface="Arial"/>
              </a:rPr>
              <a:t>Excepciones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 XML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 Binaria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Excepciones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525625" y="1236475"/>
            <a:ext cx="9191975" cy="598522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ruta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acceso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no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válida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porque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  <a:p>
            <a:pPr marL="762000" marR="0" lvl="1" indent="-220133" algn="l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cadena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longitud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cero,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contiene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sólo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espacios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blanco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o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contiene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caracteres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no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válidos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(</a:t>
            </a:r>
            <a:r>
              <a:rPr lang="en-US" sz="2000" dirty="0" err="1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ArgumentException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marL="762000" marR="0" lvl="1" indent="-220133" algn="l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ruta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acceso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 err="1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ArgumentNullException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marL="381000" marR="0" lvl="0" indent="-220133" algn="l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2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señala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ruta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acceso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no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existe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(</a:t>
            </a:r>
            <a:r>
              <a:rPr lang="en-US" sz="2000" dirty="0" err="1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FileNotFoundException</a:t>
            </a:r>
            <a:r>
              <a:rPr lang="en-US" sz="2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2000" dirty="0" err="1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DirectoryNotFoundException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marL="381000" marR="0" lvl="0" indent="-220133" algn="l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archivo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está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uso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otro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 hay un error de E/S (</a:t>
            </a:r>
            <a:r>
              <a:rPr lang="en-US" sz="2000" dirty="0" err="1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IOException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marL="381000" marR="0" lvl="0" indent="-220133" algn="l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ruta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supera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longitud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máxima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definida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 err="1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PathTooLongException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marL="381000" marR="0" lvl="0" indent="-220133" algn="l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archivo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 de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directorio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ruta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acceso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contiene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signo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dos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puntos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(:) o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tiene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formato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no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válido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 err="1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NotSupportedException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marL="381000" marR="0" lvl="0" indent="-220133" algn="l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usuario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no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tiene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los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permisos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necesarios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ruta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acceso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 err="1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SecurityException</a:t>
            </a:r>
            <a:r>
              <a:rPr lang="en-US" sz="2666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Temas a Tratar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56300" y="1575150"/>
            <a:ext cx="9269574" cy="46111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Archivos de Texto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 XML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CEB98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CEB98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Métodos de XmlSerializer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XmlTextWriter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XmlTextReader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 Binaria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Serialización XML 1/3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525625" y="1405800"/>
            <a:ext cx="9191975" cy="561302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XML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sólo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los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campos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públicos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y los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valores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propiedad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un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secuencia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XML. 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XML no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convierte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los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métodos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indexadores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campos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privados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ni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propiedades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sólo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lectura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(salvo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colecciones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sólo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lectura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serializar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todos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los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campos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propiedades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tanto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públicos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como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privados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de un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utilice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BinaryFormatter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lugar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XML.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central de la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XML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XmlSerializer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métodos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más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importantes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son </a:t>
            </a:r>
            <a:r>
              <a:rPr lang="en-US" sz="24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Serialize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400" b="1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Deserialize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Serialización XML 2/3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56300" y="1575150"/>
            <a:ext cx="9269574" cy="45811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secuencia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XML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genera </a:t>
            </a:r>
            <a:r>
              <a:rPr lang="en-US" sz="2400" b="1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XmlSerializer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cumple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con la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recomendación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1.0 del W3C (www.w3.org)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acerca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lenguaje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definición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esquemas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XML (XSD). 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Además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los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tipos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generados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cumplen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especificaciones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enumeradas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documento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titulado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"XML Schema Part 2: Datatypes". 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crear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aplicación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utiliza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XmlSerializer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debe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tener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cuenta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los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siguientes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elementos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implicaciones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Serialización XML 3/3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525625" y="1624525"/>
            <a:ext cx="9191975" cy="46993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XmlSerializer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archivos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C# (.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y los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compila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archivos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dll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directorio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especificado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la variable de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entorno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TEMP; la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se produce con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esos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archivos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DLL. 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debe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tener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un constructor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predeterminado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XmlSerializer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pueda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serializarla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Sólo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pueden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serializar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los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atributos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propiedades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públicas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Los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métodos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no se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pueden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serializar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Temas a Tratar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56300" y="1575150"/>
            <a:ext cx="9269574" cy="46111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Archivos de Texto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 XML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CEB98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CEB98"/>
                </a:solidFill>
                <a:latin typeface="Arial"/>
                <a:ea typeface="Arial"/>
                <a:cs typeface="Arial"/>
                <a:sym typeface="Arial"/>
              </a:rPr>
              <a:t>Métodos de XmlSerializer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XmlTextWriter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XmlTextReader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 Binaria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Métodos de XmlSerializer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525625" y="1624525"/>
            <a:ext cx="9191975" cy="45176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XmlSerializer (System.Type </a:t>
            </a:r>
            <a:r>
              <a:rPr lang="en-US" sz="311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762000" marR="0" lvl="1" indent="-220133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Inicializa una nueva instancia de la clase XmlSerializer la cual puede serializar objetos del tipo especificado en el parámetro type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Serialize (System.IO.Stream </a:t>
            </a:r>
            <a:r>
              <a:rPr lang="en-US" sz="311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stream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Object </a:t>
            </a:r>
            <a:r>
              <a:rPr lang="en-US" sz="311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762000" marR="0" lvl="1" indent="-220133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 el objeto especificado y escribe en un documento Xml usando el Stream especificado.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Deserialize (System.IO.Stream </a:t>
            </a:r>
            <a:r>
              <a:rPr lang="en-US" sz="311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stream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762000" marR="0" lvl="1" indent="-220133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Deserializa el documento Xml contenido por el Stream especificado.</a:t>
            </a: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Temas a Tratar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56300" y="1575150"/>
            <a:ext cx="9269574" cy="46111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Archivos de Texto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 XML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Métodos de XmlSerializer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CEB98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CEB98"/>
                </a:solidFill>
                <a:latin typeface="Arial"/>
                <a:ea typeface="Arial"/>
                <a:cs typeface="Arial"/>
                <a:sym typeface="Arial"/>
              </a:rPr>
              <a:t>XmlTextWriter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XmlTextReader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 Binaria</a:t>
            </a: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La Clase XmlTextWriter 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525625" y="1624525"/>
            <a:ext cx="9191975" cy="51297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Provee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manera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generar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archivos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contenido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XML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cumple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con la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recomendación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1.0 del W3C (www.w3.org)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acerca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lenguaje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definición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esquemas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XML (XSD). 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Métodos</a:t>
            </a:r>
            <a:endParaRPr lang="en-US" sz="2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XmlTextWriter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(string filename,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System.Text.Encoding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encoding)</a:t>
            </a:r>
          </a:p>
          <a:p>
            <a:pPr marL="1143000" marR="0" lvl="2" indent="-220133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Wingdings"/>
              <a:buChar char="§"/>
            </a:pP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instancia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XmlTextWriter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143000" marR="0" lvl="2" indent="-220133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Wingdings"/>
              <a:buChar char="§"/>
            </a:pP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filename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indica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archivo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escribirá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143000" marR="0" lvl="2" indent="-220133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Wingdings"/>
              <a:buChar char="§"/>
            </a:pP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 encoding se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indicará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cual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será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codificación</a:t>
            </a:r>
            <a:r>
              <a:rPr lang="en-US" sz="2666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Temas a Tratar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525625" y="1589899"/>
            <a:ext cx="9269574" cy="297602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</a:t>
            </a:r>
            <a:endParaRPr lang="en-US" sz="3555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CEB98"/>
              </a:buClr>
              <a:buSzPct val="100358"/>
              <a:buFont typeface="Courier New"/>
              <a:buChar char="o"/>
            </a:pPr>
            <a:r>
              <a:rPr lang="en-US" sz="3111" dirty="0" err="1">
                <a:solidFill>
                  <a:srgbClr val="FCEB98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r>
              <a:rPr lang="en-US" sz="3111" dirty="0">
                <a:solidFill>
                  <a:srgbClr val="FCEB9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Archivos</a:t>
            </a:r>
            <a:r>
              <a:rPr lang="en-US" sz="3555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3555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Texto</a:t>
            </a:r>
            <a:endParaRPr lang="en-US" sz="3555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</a:t>
            </a:r>
            <a:r>
              <a:rPr lang="en-US" sz="3555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XML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</a:t>
            </a:r>
            <a:r>
              <a:rPr lang="en-US" sz="3555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Binaria</a:t>
            </a:r>
            <a:endParaRPr lang="en-US" sz="3555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Ejemplo – Serialización XML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00" y="1852075"/>
            <a:ext cx="8826500" cy="52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654050" y="1449669"/>
            <a:ext cx="8669850" cy="567288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Dato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 = </a:t>
            </a:r>
            <a:r>
              <a:rPr lang="en-US" sz="20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Dato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 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serializar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XmlTextWriter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writer; 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que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escribirá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XML.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XmlSerializer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que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serializará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66CC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writer = </a:t>
            </a:r>
            <a:r>
              <a:rPr lang="en-US" sz="20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XmlTextWriter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ArchivoXml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Codificación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//Se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indica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ubicación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archivo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XML y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codificación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XmlSerializer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typeof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dirty="0" err="1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Dato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));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//Se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indica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tipo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ha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serializar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ser.Serialize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(writer, p);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Serializa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p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archivo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contenido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writer.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writer.Close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//Se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cierra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writer.</a:t>
            </a: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Temas a Tratar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56300" y="1575150"/>
            <a:ext cx="9269574" cy="46111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Archivos de Texto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 XML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Métodos de XmlSerializer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XmlTextWriter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CEB98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CEB98"/>
                </a:solidFill>
                <a:latin typeface="Arial"/>
                <a:ea typeface="Arial"/>
                <a:cs typeface="Arial"/>
                <a:sym typeface="Arial"/>
              </a:rPr>
              <a:t>XmlTextReader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 Binaria</a:t>
            </a: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La Clase XmlTextReader 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525625" y="1624525"/>
            <a:ext cx="9191975" cy="29548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Provee una manera de leer archivos con contenido de datos XML.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Métodos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XmlTextReader (string </a:t>
            </a:r>
            <a:r>
              <a:rPr lang="en-US" sz="311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1143000" marR="0" lvl="2" indent="-220133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Wingdings"/>
              <a:buChar char="§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 una instancia de XmlTextReader.</a:t>
            </a:r>
          </a:p>
          <a:p>
            <a:pPr marL="1143000" marR="0" lvl="2" indent="-220133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Wingdings"/>
              <a:buChar char="§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url indica en que archivo están los datos XML.</a:t>
            </a: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Ejemplo – Deserialización XML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00" y="1513400"/>
            <a:ext cx="8826500" cy="577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575725" y="1051624"/>
            <a:ext cx="8669850" cy="660566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Dato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aux = </a:t>
            </a:r>
            <a:r>
              <a:rPr lang="en-US" sz="20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Dato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 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que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alojará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los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endParaRPr lang="en-US" sz="2000" dirty="0">
              <a:solidFill>
                <a:srgbClr val="66CC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contenidos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archivo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XML.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XmlTextReader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reader; 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que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leerá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XML.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XmlSerializer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que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Deserializará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66CC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reader = </a:t>
            </a:r>
            <a:r>
              <a:rPr lang="en-US" sz="20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XmlTextReader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ArchivoXml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//Se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indica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ubicación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archivo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XML.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XmlSerializer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typeof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dirty="0" err="1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Dato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));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//Se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indica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tipo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ha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serializar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aux = (</a:t>
            </a:r>
            <a:r>
              <a:rPr lang="en-US" sz="2000" dirty="0" err="1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Dato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ser.Deserialize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(reader);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Deserializa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archivo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contenido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reader, lo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guarda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aux.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reader.Close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//Se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cierra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reader.</a:t>
            </a:r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Temas a Tratar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56300" y="1575150"/>
            <a:ext cx="9269574" cy="35210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Archivos de Texto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 XML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 Binaria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CEB98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CEB98"/>
                </a:solidFill>
                <a:latin typeface="Arial"/>
                <a:ea typeface="Arial"/>
                <a:cs typeface="Arial"/>
                <a:sym typeface="Arial"/>
              </a:rPr>
              <a:t>BinaryFormatter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FileStream</a:t>
            </a:r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La Clase BinaryFormatter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525625" y="1624525"/>
            <a:ext cx="9191975" cy="532552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Deserializa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objetos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formato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binario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encuentra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espacio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nombres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System.Runtime.Serialization.Formatters.Binary</a:t>
            </a:r>
            <a:endParaRPr lang="en-US" sz="2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Puede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serializar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campos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públicos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privados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debe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tener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un constructor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predeterminado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BinaryFormatter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pueda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serializarla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Los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métodos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más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importantes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BinaryFormatter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son:</a:t>
            </a:r>
          </a:p>
          <a:p>
            <a:pPr marL="762000" marR="0" lvl="1" indent="-220133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Serialize</a:t>
            </a:r>
          </a:p>
          <a:p>
            <a:pPr marL="762000" marR="0" lvl="1" indent="-220133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Deserialize</a:t>
            </a:r>
            <a:endParaRPr lang="en-US" sz="2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Métodos de BinaryFormatter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525625" y="1624525"/>
            <a:ext cx="9191975" cy="49445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BinaryFormatter()</a:t>
            </a:r>
          </a:p>
          <a:p>
            <a:pPr marL="762000" marR="0" lvl="1" indent="-220133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Inicializa una nueva instancia de la clase BinaryFormatter.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Serialize(System.IO.FileStream </a:t>
            </a:r>
            <a:r>
              <a:rPr lang="en-US" sz="311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seralizationStream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Object </a:t>
            </a:r>
            <a:r>
              <a:rPr lang="en-US" sz="311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graph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762000" marR="0" lvl="1" indent="-220133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 el objeto especificado y escribe en un archivo binario usando el serializationStream especificado.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Deserialize(System.IO.FileStream serialization</a:t>
            </a:r>
            <a:r>
              <a:rPr lang="en-US" sz="311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Stream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762000" marR="0" lvl="1" indent="-220133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Deserializa el archivo binario contenido por el serializationStream especificado.</a:t>
            </a: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Temas a Tratar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56300" y="1575150"/>
            <a:ext cx="9269574" cy="35210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Archivos de Texto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 XML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 Binaria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BinaryFormatter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CEB98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CEB98"/>
                </a:solidFill>
                <a:latin typeface="Arial"/>
                <a:ea typeface="Arial"/>
                <a:cs typeface="Arial"/>
                <a:sym typeface="Arial"/>
              </a:rPr>
              <a:t>FileStream</a:t>
            </a:r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La Clase FileStream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525625" y="1624525"/>
            <a:ext cx="9191975" cy="57294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Genera un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para leer,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escribir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abrir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cerrar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archivos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Métodos</a:t>
            </a:r>
            <a:endParaRPr lang="en-US" sz="2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20133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000" b="1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FileStream</a:t>
            </a:r>
            <a:r>
              <a:rPr lang="en-US" sz="2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lang="en-US" sz="2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1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System.IO.FileMode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1143000" marR="0" lvl="2" indent="-206022" algn="l">
              <a:lnSpc>
                <a:spcPct val="108035"/>
              </a:lnSpc>
              <a:spcBef>
                <a:spcPts val="552"/>
              </a:spcBef>
              <a:spcAft>
                <a:spcPts val="0"/>
              </a:spcAft>
              <a:buClr>
                <a:srgbClr val="FFFFFF"/>
              </a:buClr>
              <a:buSzPct val="101851"/>
              <a:buFont typeface="Wingdings"/>
              <a:buChar char="§"/>
            </a:pP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Inicializa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instancia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FileStream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indicando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ubicación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y el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modo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creará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abrirá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archivo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762000" marR="0" lvl="1" indent="-220133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byte[]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r>
              <a:rPr lang="en-US" sz="2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1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offset</a:t>
            </a:r>
            <a:r>
              <a:rPr lang="en-US" sz="2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1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1143000" marR="0" lvl="2" indent="-206022" algn="l">
              <a:lnSpc>
                <a:spcPct val="108035"/>
              </a:lnSpc>
              <a:spcBef>
                <a:spcPts val="552"/>
              </a:spcBef>
              <a:spcAft>
                <a:spcPts val="0"/>
              </a:spcAft>
              <a:buClr>
                <a:srgbClr val="FFFFFF"/>
              </a:buClr>
              <a:buSzPct val="101851"/>
              <a:buFont typeface="Wingdings"/>
              <a:buChar char="§"/>
            </a:pP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Lee un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bloque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bytes y escribe los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el buffer dado.</a:t>
            </a:r>
          </a:p>
          <a:p>
            <a:pPr marL="762000" marR="0" lvl="1" indent="-220133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Seek 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offset</a:t>
            </a:r>
            <a:r>
              <a:rPr lang="en-US" sz="2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1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System.IO.SeekOrigin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origin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1143000" marR="0" lvl="2" indent="-206022" algn="l">
              <a:lnSpc>
                <a:spcPct val="108035"/>
              </a:lnSpc>
              <a:spcBef>
                <a:spcPts val="552"/>
              </a:spcBef>
              <a:spcAft>
                <a:spcPts val="0"/>
              </a:spcAft>
              <a:buClr>
                <a:srgbClr val="FFFFFF"/>
              </a:buClr>
              <a:buSzPct val="101851"/>
              <a:buFont typeface="Wingdings"/>
              <a:buChar char="§"/>
            </a:pP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Establece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posición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del stream al valor dado.</a:t>
            </a:r>
          </a:p>
          <a:p>
            <a:pPr marL="762000" marR="0" lvl="1" indent="-220133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Write 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byte</a:t>
            </a:r>
            <a:r>
              <a:rPr lang="en-US" sz="2000" b="1" u="sng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[]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r>
              <a:rPr lang="en-US" sz="2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1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offset</a:t>
            </a:r>
            <a:r>
              <a:rPr lang="en-US" sz="2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1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1143000" marR="0" lvl="2" indent="-206022" algn="l">
              <a:lnSpc>
                <a:spcPct val="108035"/>
              </a:lnSpc>
              <a:spcBef>
                <a:spcPts val="552"/>
              </a:spcBef>
              <a:spcAft>
                <a:spcPts val="0"/>
              </a:spcAft>
              <a:buClr>
                <a:srgbClr val="FFFFFF"/>
              </a:buClr>
              <a:buSzPct val="101851"/>
              <a:buFont typeface="Wingdings"/>
              <a:buChar char="§"/>
            </a:pP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Escribe un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bloque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bytes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el stream.</a:t>
            </a:r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Ejemplo – Serialización Binaria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075" y="1852075"/>
            <a:ext cx="8826500" cy="52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660400" y="1449669"/>
            <a:ext cx="8669850" cy="567288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Dato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 = </a:t>
            </a:r>
            <a:r>
              <a:rPr lang="en-US" sz="20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Dato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 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serializar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FileStream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fs; 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que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escribirá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binario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BinaryFormatter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que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serializará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66CC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fs = </a:t>
            </a:r>
            <a:r>
              <a:rPr lang="en-US" sz="20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FileStream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ArchivoBinario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FileMode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.Create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//Se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indica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ubicación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archivo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binario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y el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modo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BinaryFormatter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//Se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crea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serializador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ser.Serialize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(fs, p);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Serializa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p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archivo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contenido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fs.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fs.Close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//Se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cierra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fs.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Serialización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525625" y="1416400"/>
            <a:ext cx="9191975" cy="48827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 </a:t>
            </a:r>
            <a:r>
              <a:rPr lang="en-US" sz="2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Qué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2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convertir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memoria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secuencia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lineal de bytes.</a:t>
            </a:r>
          </a:p>
          <a:p>
            <a:pPr marL="381000" marR="0" lvl="0" indent="-276577" algn="l">
              <a:lnSpc>
                <a:spcPct val="123214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 Para </a:t>
            </a:r>
            <a:r>
              <a:rPr lang="en-US" sz="2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qué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sirve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</a:p>
          <a:p>
            <a:pPr marL="762000" marR="0" lvl="1" indent="-248355" algn="l">
              <a:lnSpc>
                <a:spcPct val="123214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</a:t>
            </a:r>
            <a:r>
              <a:rPr lang="en-US" sz="2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pasarlo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otro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762000" marR="0" lvl="1" indent="-248355" algn="l">
              <a:lnSpc>
                <a:spcPct val="123214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</a:t>
            </a:r>
            <a:r>
              <a:rPr lang="en-US" sz="2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pasarlo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otra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máquina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762000" marR="0" lvl="1" indent="-248355" algn="l">
              <a:lnSpc>
                <a:spcPct val="123214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</a:t>
            </a:r>
            <a:r>
              <a:rPr lang="en-US" sz="2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grabarlo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disco.</a:t>
            </a:r>
          </a:p>
          <a:p>
            <a:pPr marL="762000" marR="0" lvl="1" indent="-248355" algn="l">
              <a:lnSpc>
                <a:spcPct val="123214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</a:t>
            </a:r>
            <a:r>
              <a:rPr lang="en-US" sz="2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grabarlo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base de </a:t>
            </a:r>
            <a:r>
              <a:rPr lang="en-US" sz="2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762000" marR="0" lvl="1" indent="-248355" algn="l">
              <a:lnSpc>
                <a:spcPct val="123214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  <a:r>
              <a:rPr lang="en-US" sz="4000" dirty="0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4000" dirty="0" err="1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Deserialización</a:t>
            </a:r>
            <a:r>
              <a:rPr lang="en-US" sz="4000" dirty="0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dirty="0" err="1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Binaria</a:t>
            </a:r>
            <a:endParaRPr lang="en-US" sz="4000" dirty="0">
              <a:solidFill>
                <a:srgbClr val="FFCC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674" y="1443294"/>
            <a:ext cx="8826500" cy="577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789324" y="1093821"/>
            <a:ext cx="8669850" cy="660566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Dato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aux = </a:t>
            </a:r>
            <a:r>
              <a:rPr lang="en-US" sz="20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Dato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 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que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alojará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los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endParaRPr lang="en-US" sz="2000" dirty="0">
              <a:solidFill>
                <a:srgbClr val="66CC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contenidos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archivo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binario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FileStream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fs; 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que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leerá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binario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BinaryFormatter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que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Deserializará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66CC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fs = </a:t>
            </a:r>
            <a:r>
              <a:rPr lang="en-US" sz="20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FileStream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ArchivoBinario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FileMode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.Open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//Se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indica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ubicación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archivo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binario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y el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modo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BinaryFormatter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//Se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crea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deserializador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aux = (</a:t>
            </a:r>
            <a:r>
              <a:rPr lang="en-US" sz="2000" dirty="0" err="1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Dato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ser.Deserialize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(fs);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Deserializa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archivo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contenido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fs, lo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guarda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aux.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fs.Close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</a:p>
          <a:p>
            <a:pPr marL="0" marR="0" lvl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//Se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cierra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000" dirty="0" err="1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lang="en-US" sz="2000" dirty="0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 fs.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Los Formatters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07638" y="1285312"/>
            <a:ext cx="9100250" cy="5283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Controlan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formato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</a:t>
            </a:r>
            <a:endParaRPr lang="en-US" sz="2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 XML</a:t>
            </a:r>
          </a:p>
          <a:p>
            <a:pPr marL="762000" marR="0" lvl="1" indent="-220133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defecto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incluye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sólo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propiedades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públicas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Binaria</a:t>
            </a:r>
            <a:endParaRPr lang="en-US" sz="2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20133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defecto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incluyen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todos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los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miembros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Custom</a:t>
            </a:r>
          </a:p>
          <a:p>
            <a:pPr marL="762000" marR="0" lvl="1" indent="-220133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Usted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decide.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después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</a:p>
          <a:p>
            <a:pPr marL="762000" marR="0" lvl="1" indent="-220133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reconstruye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mediante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Deserialización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inverso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mismo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 no,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misma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máquina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 no.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Temas a Tratar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56300" y="1575150"/>
            <a:ext cx="9269574" cy="406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Archivos de Texto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CEB98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CEB98"/>
                </a:solidFill>
                <a:latin typeface="Arial"/>
                <a:ea typeface="Arial"/>
                <a:cs typeface="Arial"/>
                <a:sym typeface="Arial"/>
              </a:rPr>
              <a:t>StreamWriter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StreamReader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Excepciones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 XML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 Binaria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Archivos de Texto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25625" y="1624525"/>
            <a:ext cx="9191975" cy="326882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clase </a:t>
            </a:r>
            <a:r>
              <a:rPr lang="en-US" sz="3555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StreamWriter</a:t>
            </a: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escribe caracteres en archivos de texto.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clase </a:t>
            </a:r>
            <a:r>
              <a:rPr lang="en-US" sz="3555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StreamReader</a:t>
            </a: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lee desde un archivo de texto.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Ambas clases se encuentran en el espacio de nombres System.IO.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Métodos de StreamWriter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25625" y="1624525"/>
            <a:ext cx="9191975" cy="5468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StreamWriter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(string path)</a:t>
            </a:r>
          </a:p>
          <a:p>
            <a:pPr marL="762000" marR="0" lvl="1" indent="-220133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Inicializa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nueva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instancia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StreamWriter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un path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específico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Si el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archivo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existe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se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sobrescribirá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sino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creará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StreamWriter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(string path,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bool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append)</a:t>
            </a:r>
          </a:p>
          <a:p>
            <a:pPr marL="762000" marR="0" lvl="1" indent="-220133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Ídem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anterior,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append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true, se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agregarán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al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archivo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existente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Caso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contrario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se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sobrescribirá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archivo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Close()</a:t>
            </a:r>
          </a:p>
          <a:p>
            <a:pPr marL="762000" marR="0" lvl="1" indent="-220133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Cierra el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StreamWriter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81000" marR="0" lvl="0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Write (string value)</a:t>
            </a:r>
          </a:p>
          <a:p>
            <a:pPr marL="762000" marR="0" lvl="1" indent="-220133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Escribe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cadena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archivo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Temas a Tratar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56300" y="1575150"/>
            <a:ext cx="9269574" cy="406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Archivos de Texto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StreamWriter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CEB98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CEB98"/>
                </a:solidFill>
                <a:latin typeface="Arial"/>
                <a:ea typeface="Arial"/>
                <a:cs typeface="Arial"/>
                <a:sym typeface="Arial"/>
              </a:rPr>
              <a:t>StreamReader</a:t>
            </a:r>
          </a:p>
          <a:p>
            <a:pPr marL="762000" marR="0" lvl="1" indent="-248355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Excepciones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 XML</a:t>
            </a:r>
          </a:p>
          <a:p>
            <a:pPr marL="381000" marR="0" lvl="0" indent="-276577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 Binaria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 dirty="0" err="1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Métodos</a:t>
            </a:r>
            <a:r>
              <a:rPr lang="en-US" sz="4888" dirty="0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4888" dirty="0" err="1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StreamReader</a:t>
            </a:r>
            <a:endParaRPr lang="en-US" sz="4888" dirty="0">
              <a:solidFill>
                <a:srgbClr val="FFCC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525625" y="914399"/>
            <a:ext cx="9009677" cy="55462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StreamReader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(string path)</a:t>
            </a:r>
          </a:p>
          <a:p>
            <a:pPr marL="762000" marR="0" lvl="1" indent="-206022" algn="l">
              <a:lnSpc>
                <a:spcPct val="107954"/>
              </a:lnSpc>
              <a:spcBef>
                <a:spcPts val="552"/>
              </a:spcBef>
              <a:spcAft>
                <a:spcPts val="0"/>
              </a:spcAft>
              <a:buClr>
                <a:srgbClr val="FFFFFF"/>
              </a:buClr>
              <a:buSzPct val="101851"/>
              <a:buFont typeface="Courier New"/>
              <a:buChar char="o"/>
            </a:pP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Inicializa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nueva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instancia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StreamReader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El path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especifica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donde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leerán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los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81000" marR="0" lvl="0" indent="-220133" algn="l">
              <a:lnSpc>
                <a:spcPct val="107812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Close()</a:t>
            </a:r>
          </a:p>
          <a:p>
            <a:pPr marL="762000" marR="0" lvl="1" indent="-206022" algn="l">
              <a:lnSpc>
                <a:spcPct val="107954"/>
              </a:lnSpc>
              <a:spcBef>
                <a:spcPts val="552"/>
              </a:spcBef>
              <a:spcAft>
                <a:spcPts val="0"/>
              </a:spcAft>
              <a:buClr>
                <a:srgbClr val="FFFFFF"/>
              </a:buClr>
              <a:buSzPct val="101851"/>
              <a:buFont typeface="Courier New"/>
              <a:buChar char="o"/>
            </a:pP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Cierra el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StreamReader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81000" marR="0" lvl="0" indent="-220133" algn="l">
              <a:lnSpc>
                <a:spcPct val="107812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Read()</a:t>
            </a:r>
          </a:p>
          <a:p>
            <a:pPr marL="762000" marR="0" lvl="1" indent="-206022" algn="l">
              <a:lnSpc>
                <a:spcPct val="107954"/>
              </a:lnSpc>
              <a:spcBef>
                <a:spcPts val="552"/>
              </a:spcBef>
              <a:spcAft>
                <a:spcPts val="0"/>
              </a:spcAft>
              <a:buClr>
                <a:srgbClr val="FFFFFF"/>
              </a:buClr>
              <a:buSzPct val="101851"/>
              <a:buFont typeface="Courier New"/>
              <a:buChar char="o"/>
            </a:pP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Lee un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carácter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del stream y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avanza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carácter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carácter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Retorna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entero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81000" marR="0" lvl="0" indent="-220133" algn="l">
              <a:lnSpc>
                <a:spcPct val="107812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ReadLine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</a:p>
          <a:p>
            <a:pPr marL="762000" marR="0" lvl="1" indent="-206022" algn="l">
              <a:lnSpc>
                <a:spcPct val="107954"/>
              </a:lnSpc>
              <a:spcBef>
                <a:spcPts val="552"/>
              </a:spcBef>
              <a:spcAft>
                <a:spcPts val="0"/>
              </a:spcAft>
              <a:buClr>
                <a:srgbClr val="FFFFFF"/>
              </a:buClr>
              <a:buSzPct val="101851"/>
              <a:buFont typeface="Courier New"/>
              <a:buChar char="o"/>
            </a:pP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Lee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línea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caracteres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del stream y lo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retorna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como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un string.</a:t>
            </a:r>
          </a:p>
          <a:p>
            <a:pPr marL="381000" marR="0" lvl="0" indent="-220133" algn="l">
              <a:lnSpc>
                <a:spcPct val="107812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ReadToEnd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</a:p>
          <a:p>
            <a:pPr marL="762000" marR="0" lvl="1" indent="-206022" algn="l">
              <a:lnSpc>
                <a:spcPct val="107954"/>
              </a:lnSpc>
              <a:spcBef>
                <a:spcPts val="552"/>
              </a:spcBef>
              <a:spcAft>
                <a:spcPts val="0"/>
              </a:spcAft>
              <a:buClr>
                <a:srgbClr val="FFFFFF"/>
              </a:buClr>
              <a:buSzPct val="101851"/>
              <a:buFont typeface="Courier New"/>
              <a:buChar char="o"/>
            </a:pP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Lee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todo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el stream y lo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retorna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como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cadena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caracteres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1594</Words>
  <Application>Microsoft Office PowerPoint</Application>
  <PresentationFormat>Personalizado</PresentationFormat>
  <Paragraphs>250</Paragraphs>
  <Slides>30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Courier New</vt:lpstr>
      <vt:lpstr>Wingdings</vt:lpstr>
      <vt:lpstr>Custom Theme</vt:lpstr>
      <vt:lpstr>Maximiliano Neiner Octavio Villegas</vt:lpstr>
      <vt:lpstr>Temas a Tratar</vt:lpstr>
      <vt:lpstr>Serialización</vt:lpstr>
      <vt:lpstr>Los Formatters</vt:lpstr>
      <vt:lpstr>Temas a Tratar</vt:lpstr>
      <vt:lpstr>Archivos de Texto</vt:lpstr>
      <vt:lpstr>Métodos de StreamWriter</vt:lpstr>
      <vt:lpstr>Temas a Tratar</vt:lpstr>
      <vt:lpstr>Métodos de StreamReader</vt:lpstr>
      <vt:lpstr>Temas a Tratar</vt:lpstr>
      <vt:lpstr>Excepciones</vt:lpstr>
      <vt:lpstr>Temas a Tratar</vt:lpstr>
      <vt:lpstr>Serialización XML 1/3</vt:lpstr>
      <vt:lpstr>Serialización XML 2/3</vt:lpstr>
      <vt:lpstr>Serialización XML 3/3</vt:lpstr>
      <vt:lpstr>Temas a Tratar</vt:lpstr>
      <vt:lpstr>Métodos de XmlSerializer</vt:lpstr>
      <vt:lpstr>Temas a Tratar</vt:lpstr>
      <vt:lpstr>La Clase XmlTextWriter </vt:lpstr>
      <vt:lpstr>Ejemplo – Serialización XML</vt:lpstr>
      <vt:lpstr>Temas a Tratar</vt:lpstr>
      <vt:lpstr>La Clase XmlTextReader </vt:lpstr>
      <vt:lpstr>Ejemplo – Deserialización XML</vt:lpstr>
      <vt:lpstr>Temas a Tratar</vt:lpstr>
      <vt:lpstr>La Clase BinaryFormatter</vt:lpstr>
      <vt:lpstr>Métodos de BinaryFormatter</vt:lpstr>
      <vt:lpstr>Temas a Tratar</vt:lpstr>
      <vt:lpstr>La Clase FileStream</vt:lpstr>
      <vt:lpstr>Ejemplo – Serialización Binaria</vt:lpstr>
      <vt:lpstr>Ejemplo – Deserialización Binaria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Maximiliano Neiner Octavio Villegas</dc:title>
  <cp:lastModifiedBy>Profesor</cp:lastModifiedBy>
  <cp:revision>1</cp:revision>
  <dcterms:modified xsi:type="dcterms:W3CDTF">2016-05-31T12:10:20Z</dcterms:modified>
</cp:coreProperties>
</file>