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5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3/20/2024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555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276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59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736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3/20/2024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237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3/20/2024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437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3/20/2024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682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3/20/2024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571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3/20/2024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819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3/20/2024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624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3/20/2024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41606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478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06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i="1" kern="1200" cap="none" spc="-7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Triangular abstract background">
            <a:extLst>
              <a:ext uri="{FF2B5EF4-FFF2-40B4-BE49-F238E27FC236}">
                <a16:creationId xmlns:a16="http://schemas.microsoft.com/office/drawing/2014/main" id="{C9498DC4-7902-E4FF-0A7B-D012464D22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314" y="0"/>
            <a:ext cx="6525472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38682" y="320040"/>
            <a:ext cx="5888736" cy="6217920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4529C8-2D9B-3F0D-8654-B134C630F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8316" y="1348844"/>
            <a:ext cx="5409468" cy="3042706"/>
          </a:xfrm>
        </p:spPr>
        <p:txBody>
          <a:bodyPr>
            <a:normAutofit/>
          </a:bodyPr>
          <a:lstStyle/>
          <a:p>
            <a:r>
              <a:rPr lang="en-GB" sz="6000" dirty="0">
                <a:solidFill>
                  <a:schemeClr val="tx1"/>
                </a:solidFill>
              </a:rPr>
              <a:t>Level 4 Project: Reflective Learning Tool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587868-C3E5-459B-2E49-C8FFE82823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8316" y="4682061"/>
            <a:ext cx="5409468" cy="950976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James Orr (2550508o)</a:t>
            </a:r>
          </a:p>
        </p:txBody>
      </p:sp>
    </p:spTree>
    <p:extLst>
      <p:ext uri="{BB962C8B-B14F-4D97-AF65-F5344CB8AC3E}">
        <p14:creationId xmlns:p14="http://schemas.microsoft.com/office/powerpoint/2010/main" val="2916428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EC489-556A-BDB6-42F7-CF6B88E21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0" dirty="0"/>
              <a:t>Wrap-up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58DBE-6431-0F73-7770-5DDA2C0D7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Acknowledgements</a:t>
            </a:r>
          </a:p>
          <a:p>
            <a:r>
              <a:rPr lang="en-GB" sz="2800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523454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55F90-AB69-CD46-6D40-71080555E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Order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DA207-F427-8C22-0CCF-D81D6795B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sz="3200" dirty="0"/>
              <a:t>Introduction and Motivation </a:t>
            </a:r>
          </a:p>
          <a:p>
            <a:r>
              <a:rPr lang="en-GB" sz="3200" dirty="0"/>
              <a:t>Demo</a:t>
            </a:r>
          </a:p>
          <a:p>
            <a:r>
              <a:rPr lang="en-GB" sz="3200" dirty="0"/>
              <a:t>Key Design Points</a:t>
            </a:r>
          </a:p>
          <a:p>
            <a:r>
              <a:rPr lang="en-GB" sz="3200" dirty="0"/>
              <a:t>Evaluation</a:t>
            </a:r>
          </a:p>
          <a:p>
            <a:pPr lvl="1"/>
            <a:r>
              <a:rPr lang="en-GB" sz="3000" dirty="0"/>
              <a:t>Learner Study</a:t>
            </a:r>
          </a:p>
          <a:p>
            <a:pPr lvl="1"/>
            <a:r>
              <a:rPr lang="en-GB" sz="3000" dirty="0"/>
              <a:t>Lecturer Study</a:t>
            </a:r>
          </a:p>
          <a:p>
            <a:r>
              <a:rPr lang="en-GB" sz="3200" dirty="0"/>
              <a:t>Future Works</a:t>
            </a:r>
          </a:p>
        </p:txBody>
      </p:sp>
    </p:spTree>
    <p:extLst>
      <p:ext uri="{BB962C8B-B14F-4D97-AF65-F5344CB8AC3E}">
        <p14:creationId xmlns:p14="http://schemas.microsoft.com/office/powerpoint/2010/main" val="2850548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FEF6E-9BDA-6BB9-C8BC-0F80C6108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and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05618-8661-490D-682D-09277A584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Who is the tool for?</a:t>
            </a:r>
          </a:p>
          <a:p>
            <a:pPr lvl="1"/>
            <a:r>
              <a:rPr lang="en-GB" dirty="0"/>
              <a:t>Learners</a:t>
            </a:r>
          </a:p>
          <a:p>
            <a:pPr lvl="1"/>
            <a:r>
              <a:rPr lang="en-GB" dirty="0"/>
              <a:t>Teachers</a:t>
            </a:r>
          </a:p>
          <a:p>
            <a:r>
              <a:rPr lang="en-GB" dirty="0"/>
              <a:t>Reflection </a:t>
            </a:r>
            <a:r>
              <a:rPr lang="en-GB" i="1" dirty="0"/>
              <a:t>in</a:t>
            </a:r>
            <a:r>
              <a:rPr lang="en-GB" dirty="0"/>
              <a:t> and </a:t>
            </a:r>
            <a:r>
              <a:rPr lang="en-GB" i="1" dirty="0"/>
              <a:t>on-action</a:t>
            </a:r>
          </a:p>
          <a:p>
            <a:pPr lvl="1"/>
            <a:r>
              <a:rPr lang="en-GB" dirty="0"/>
              <a:t>Reflection are fleeting </a:t>
            </a:r>
          </a:p>
          <a:p>
            <a:pPr lvl="1"/>
            <a:r>
              <a:rPr lang="en-GB" dirty="0"/>
              <a:t>The tool required a system to capture reflections quickly</a:t>
            </a:r>
          </a:p>
          <a:p>
            <a:pPr lvl="1"/>
            <a:r>
              <a:rPr lang="en-GB" dirty="0"/>
              <a:t>Reflecting after the situation</a:t>
            </a:r>
          </a:p>
          <a:p>
            <a:r>
              <a:rPr lang="en-GB" dirty="0"/>
              <a:t>Reflective Parameters:</a:t>
            </a:r>
          </a:p>
          <a:p>
            <a:pPr lvl="1"/>
            <a:r>
              <a:rPr lang="en-GB" dirty="0"/>
              <a:t>Time</a:t>
            </a:r>
          </a:p>
          <a:p>
            <a:pPr lvl="1"/>
            <a:r>
              <a:rPr lang="en-GB" dirty="0"/>
              <a:t>Emotions</a:t>
            </a:r>
          </a:p>
          <a:p>
            <a:pPr lvl="1"/>
            <a:r>
              <a:rPr lang="en-GB" dirty="0"/>
              <a:t>Reflective Note</a:t>
            </a:r>
          </a:p>
          <a:p>
            <a:pPr lvl="1"/>
            <a:r>
              <a:rPr lang="en-GB" dirty="0"/>
              <a:t>Overall reflection</a:t>
            </a:r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AB4A33ED-AF05-72C6-37EF-91BAED1B70F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3371FA-4703-3F34-2F2C-FACE5B53F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3779" y="1840074"/>
            <a:ext cx="3177851" cy="31778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6A85E65-D2D7-E746-1B58-77FC5D6024A2}"/>
              </a:ext>
            </a:extLst>
          </p:cNvPr>
          <p:cNvSpPr txBox="1"/>
          <p:nvPr/>
        </p:nvSpPr>
        <p:spPr>
          <a:xfrm>
            <a:off x="7613779" y="5106851"/>
            <a:ext cx="3177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Gibbs’ (1988) Reflective Learning Cycle </a:t>
            </a:r>
          </a:p>
        </p:txBody>
      </p:sp>
    </p:spTree>
    <p:extLst>
      <p:ext uri="{BB962C8B-B14F-4D97-AF65-F5344CB8AC3E}">
        <p14:creationId xmlns:p14="http://schemas.microsoft.com/office/powerpoint/2010/main" val="3770174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EA497-6AE9-522A-5A67-355A067C9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F8509-38C9-7004-C772-7E63FBB44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90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E5EA6-94FE-6B71-B130-CF20C1291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9450" y="727627"/>
            <a:ext cx="4957553" cy="1645920"/>
          </a:xfrm>
        </p:spPr>
        <p:txBody>
          <a:bodyPr>
            <a:normAutofit/>
          </a:bodyPr>
          <a:lstStyle/>
          <a:p>
            <a:r>
              <a:rPr lang="en-GB" dirty="0"/>
              <a:t>Key Design Points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BBB6B01-5B73-410C-B70E-8CF2FA470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8836" y="721224"/>
            <a:ext cx="5367164" cy="5415552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softEdge rad="0"/>
          </a:effectLst>
        </p:spPr>
        <p:txBody>
          <a:bodyPr/>
          <a:lstStyle/>
          <a:p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12F587-12D0-435C-8E3F-F44C36EE7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5217" y="892220"/>
            <a:ext cx="5054517" cy="5097085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F40446-8BF0-8BE2-AB5D-E417A22BB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858" y="2014425"/>
            <a:ext cx="5008876" cy="323072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42906-2DF7-4DAB-6ED3-58C1B3216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9450" y="2538919"/>
            <a:ext cx="4957554" cy="3496120"/>
          </a:xfrm>
        </p:spPr>
        <p:txBody>
          <a:bodyPr>
            <a:normAutofit/>
          </a:bodyPr>
          <a:lstStyle/>
          <a:p>
            <a:r>
              <a:rPr lang="en-GB" dirty="0" err="1"/>
              <a:t>NBExtension</a:t>
            </a:r>
            <a:endParaRPr lang="en-GB" dirty="0"/>
          </a:p>
          <a:p>
            <a:pPr lvl="1"/>
            <a:r>
              <a:rPr lang="en-GB" dirty="0"/>
              <a:t>JavaScript front-end </a:t>
            </a:r>
          </a:p>
          <a:p>
            <a:pPr lvl="1"/>
            <a:r>
              <a:rPr lang="en-GB" dirty="0"/>
              <a:t>User inputs from cells (Markdown and Code) could not be saved</a:t>
            </a:r>
          </a:p>
          <a:p>
            <a:r>
              <a:rPr lang="en-GB" dirty="0"/>
              <a:t>Magic Commands</a:t>
            </a:r>
          </a:p>
          <a:p>
            <a:pPr lvl="1"/>
            <a:r>
              <a:rPr lang="en-GB" dirty="0"/>
              <a:t>Allowed </a:t>
            </a:r>
            <a:r>
              <a:rPr lang="en-GB" dirty="0" err="1"/>
              <a:t>Jupyter</a:t>
            </a:r>
            <a:r>
              <a:rPr lang="en-GB" dirty="0"/>
              <a:t> server-side Python execution</a:t>
            </a:r>
          </a:p>
          <a:p>
            <a:pPr lvl="1"/>
            <a:r>
              <a:rPr lang="en-GB" dirty="0"/>
              <a:t>Mechanism to save user reflections </a:t>
            </a:r>
          </a:p>
          <a:p>
            <a:r>
              <a:rPr lang="en-GB" dirty="0"/>
              <a:t>LLM</a:t>
            </a:r>
          </a:p>
          <a:p>
            <a:pPr lvl="1"/>
            <a:r>
              <a:rPr lang="en-GB" dirty="0"/>
              <a:t>Llama 2.0 (Meta) API: Reflective notes are passed with a prompt and the LLM summarises the common themes</a:t>
            </a:r>
          </a:p>
        </p:txBody>
      </p:sp>
    </p:spTree>
    <p:extLst>
      <p:ext uri="{BB962C8B-B14F-4D97-AF65-F5344CB8AC3E}">
        <p14:creationId xmlns:p14="http://schemas.microsoft.com/office/powerpoint/2010/main" val="2793876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1032">
            <a:extLst>
              <a:ext uri="{FF2B5EF4-FFF2-40B4-BE49-F238E27FC236}">
                <a16:creationId xmlns:a16="http://schemas.microsoft.com/office/drawing/2014/main" id="{282E2A95-1A08-4118-83C6-B1CA5648E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2FFEFC7E-85EE-4AC9-A351-FBEB13A1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534" y="237744"/>
            <a:ext cx="2926080" cy="638251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CB2511BB-FC4C-45F3-94EB-661D6806C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9100" y="413053"/>
            <a:ext cx="2616201" cy="606459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AF91E6-E892-C225-BEDA-B1AD977D4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20" y="612843"/>
            <a:ext cx="2312480" cy="1499738"/>
          </a:xfrm>
        </p:spPr>
        <p:txBody>
          <a:bodyPr anchor="b">
            <a:normAutofit/>
          </a:bodyPr>
          <a:lstStyle/>
          <a:p>
            <a:r>
              <a:rPr lang="en-GB" sz="2800"/>
              <a:t>User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765BC-F73E-881B-9727-43D6B9782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720" y="2149813"/>
            <a:ext cx="2312479" cy="3854197"/>
          </a:xfrm>
        </p:spPr>
        <p:txBody>
          <a:bodyPr>
            <a:normAutofit/>
          </a:bodyPr>
          <a:lstStyle/>
          <a:p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Between subject learner study conducted over five weeks</a:t>
            </a:r>
          </a:p>
          <a:p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Control group used the standard </a:t>
            </a:r>
            <a:r>
              <a:rPr lang="en-GB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Jupyter</a:t>
            </a: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Notebook toolbar</a:t>
            </a:r>
          </a:p>
          <a:p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Experimental group used the Reflective Learning Tool</a:t>
            </a:r>
          </a:p>
          <a:p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Quiz results difference show no statistical difference</a:t>
            </a:r>
          </a:p>
          <a:p>
            <a:endParaRPr lang="en-GB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68DC0EC7-60EA-4BD3-BC04-D547DE1B2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9764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GB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D660F37-D285-60A8-29D9-EDF11AE7E8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49422" y="1027563"/>
            <a:ext cx="7237877" cy="4831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>
            <a:extLst>
              <a:ext uri="{FF2B5EF4-FFF2-40B4-BE49-F238E27FC236}">
                <a16:creationId xmlns:a16="http://schemas.microsoft.com/office/drawing/2014/main" id="{9B62446A-29CA-8D2E-511D-DB36DC1C24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77654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Rectangle 2056">
            <a:extLst>
              <a:ext uri="{FF2B5EF4-FFF2-40B4-BE49-F238E27FC236}">
                <a16:creationId xmlns:a16="http://schemas.microsoft.com/office/drawing/2014/main" id="{282E2A95-1A08-4118-83C6-B1CA5648E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68DC0EC7-60EA-4BD3-BC04-D547DE1B2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0122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GB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B66799C-DAC5-7CB6-ABA0-6AF498DB9D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4701" y="955184"/>
            <a:ext cx="7237877" cy="4976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1" name="Rectangle 2060">
            <a:extLst>
              <a:ext uri="{FF2B5EF4-FFF2-40B4-BE49-F238E27FC236}">
                <a16:creationId xmlns:a16="http://schemas.microsoft.com/office/drawing/2014/main" id="{2FFEFC7E-85EE-4AC9-A351-FBEB13A1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063" name="Rectangle 2062">
            <a:extLst>
              <a:ext uri="{FF2B5EF4-FFF2-40B4-BE49-F238E27FC236}">
                <a16:creationId xmlns:a16="http://schemas.microsoft.com/office/drawing/2014/main" id="{CB2511BB-FC4C-45F3-94EB-661D6806C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56699" y="413053"/>
            <a:ext cx="2616201" cy="606459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829793-9A0B-1DAF-E3E7-CCA0BB99F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1801" y="612843"/>
            <a:ext cx="2312480" cy="1499738"/>
          </a:xfrm>
        </p:spPr>
        <p:txBody>
          <a:bodyPr anchor="b">
            <a:normAutofit/>
          </a:bodyPr>
          <a:lstStyle/>
          <a:p>
            <a:r>
              <a:rPr lang="en-GB" sz="2800" dirty="0"/>
              <a:t>User Study</a:t>
            </a:r>
          </a:p>
        </p:txBody>
      </p:sp>
      <p:sp>
        <p:nvSpPr>
          <p:cNvPr id="2054" name="Content Placeholder 2053">
            <a:extLst>
              <a:ext uri="{FF2B5EF4-FFF2-40B4-BE49-F238E27FC236}">
                <a16:creationId xmlns:a16="http://schemas.microsoft.com/office/drawing/2014/main" id="{8514ADE7-15B5-4CC0-5DB7-139C168BF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1801" y="2149813"/>
            <a:ext cx="2312479" cy="3854197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Post-course quiz Q14 and Q15</a:t>
            </a:r>
          </a:p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These questions covered topics which were not covered in the course</a:t>
            </a:r>
          </a:p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Experimental group applied their learning onto new types of questions better than control</a:t>
            </a:r>
          </a:p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P-value = 0.02</a:t>
            </a:r>
          </a:p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 dredging concerns due to low sample size (N = 12)</a:t>
            </a:r>
          </a:p>
        </p:txBody>
      </p:sp>
    </p:spTree>
    <p:extLst>
      <p:ext uri="{BB962C8B-B14F-4D97-AF65-F5344CB8AC3E}">
        <p14:creationId xmlns:p14="http://schemas.microsoft.com/office/powerpoint/2010/main" val="3326712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282E2A95-1A08-4118-83C6-B1CA5648E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FFEFC7E-85EE-4AC9-A351-FBEB13A1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534" y="237744"/>
            <a:ext cx="2926080" cy="638251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B2511BB-FC4C-45F3-94EB-661D6806C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9100" y="413053"/>
            <a:ext cx="2616201" cy="606459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5A6443-FE4E-6552-769E-8E2D90328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20" y="612843"/>
            <a:ext cx="2312480" cy="1499738"/>
          </a:xfrm>
        </p:spPr>
        <p:txBody>
          <a:bodyPr anchor="b">
            <a:normAutofit/>
          </a:bodyPr>
          <a:lstStyle/>
          <a:p>
            <a:r>
              <a:rPr lang="en-GB" sz="2800"/>
              <a:t>Lecturer Study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404B347-669F-6E4B-090C-571F6431C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720" y="2149813"/>
            <a:ext cx="2312479" cy="3854197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summarised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report was accurate</a:t>
            </a:r>
          </a:p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Lecturer indicated they would use the tool</a:t>
            </a:r>
          </a:p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report prompted the lecturer to suggest changes to the course – indicating the report could be used to help lectures self-reflect on their teaching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8DC0EC7-60EA-4BD3-BC04-D547DE1B2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9764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GB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2186E03-BCA5-7F78-F072-D1B5816A4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9422" y="1905155"/>
            <a:ext cx="7237877" cy="307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7399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7CA5D-7903-959F-052B-028FE67CA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F0AC5-DCD4-E9F0-A5BD-5484F113F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Further evaluation:</a:t>
            </a:r>
          </a:p>
          <a:p>
            <a:pPr lvl="1"/>
            <a:r>
              <a:rPr lang="en-GB" sz="2200" dirty="0"/>
              <a:t>Large study</a:t>
            </a:r>
          </a:p>
          <a:p>
            <a:pPr lvl="1"/>
            <a:r>
              <a:rPr lang="en-GB" sz="2200" dirty="0"/>
              <a:t>More lecturers</a:t>
            </a:r>
            <a:endParaRPr lang="en-GB" dirty="0"/>
          </a:p>
          <a:p>
            <a:r>
              <a:rPr lang="en-GB" sz="2800" dirty="0"/>
              <a:t>Further extensions:</a:t>
            </a:r>
          </a:p>
          <a:p>
            <a:pPr lvl="1"/>
            <a:r>
              <a:rPr lang="en-GB" sz="2600" dirty="0"/>
              <a:t>Inclusion of Latex or mechanism to record calculations as part of a reflective note </a:t>
            </a:r>
          </a:p>
          <a:p>
            <a:pPr lvl="1"/>
            <a:r>
              <a:rPr lang="en-GB" sz="2600" dirty="0"/>
              <a:t>Using previous reflections to recap previous labs</a:t>
            </a:r>
          </a:p>
        </p:txBody>
      </p:sp>
    </p:spTree>
    <p:extLst>
      <p:ext uri="{BB962C8B-B14F-4D97-AF65-F5344CB8AC3E}">
        <p14:creationId xmlns:p14="http://schemas.microsoft.com/office/powerpoint/2010/main" val="19809695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RegularSeed_2SEEDS">
      <a:dk1>
        <a:srgbClr val="000000"/>
      </a:dk1>
      <a:lt1>
        <a:srgbClr val="FFFFFF"/>
      </a:lt1>
      <a:dk2>
        <a:srgbClr val="3D2229"/>
      </a:dk2>
      <a:lt2>
        <a:srgbClr val="E2E5E8"/>
      </a:lt2>
      <a:accent1>
        <a:srgbClr val="D56A17"/>
      </a:accent1>
      <a:accent2>
        <a:srgbClr val="E72D29"/>
      </a:accent2>
      <a:accent3>
        <a:srgbClr val="B8A221"/>
      </a:accent3>
      <a:accent4>
        <a:srgbClr val="14B4A3"/>
      </a:accent4>
      <a:accent5>
        <a:srgbClr val="29ADE7"/>
      </a:accent5>
      <a:accent6>
        <a:srgbClr val="174CD5"/>
      </a:accent6>
      <a:hlink>
        <a:srgbClr val="3F87BF"/>
      </a:hlink>
      <a:folHlink>
        <a:srgbClr val="7F7F7F"/>
      </a:folHlink>
    </a:clrScheme>
    <a:fontScheme name="Savon">
      <a:majorFont>
        <a:latin typeface="Goudy Old Style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oudy Old Style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3064</TotalTime>
  <Words>284</Words>
  <Application>Microsoft Office PowerPoint</Application>
  <PresentationFormat>Widescreen</PresentationFormat>
  <Paragraphs>59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Garamond</vt:lpstr>
      <vt:lpstr>Goudy Old Style</vt:lpstr>
      <vt:lpstr>SavonVTI</vt:lpstr>
      <vt:lpstr>Level 4 Project: Reflective Learning Tool</vt:lpstr>
      <vt:lpstr>Running Order</vt:lpstr>
      <vt:lpstr>Introduction and Motivation</vt:lpstr>
      <vt:lpstr>Demo</vt:lpstr>
      <vt:lpstr>Key Design Points</vt:lpstr>
      <vt:lpstr>User Study</vt:lpstr>
      <vt:lpstr>User Study</vt:lpstr>
      <vt:lpstr>Lecturer Study</vt:lpstr>
      <vt:lpstr>Future Work</vt:lpstr>
      <vt:lpstr>Wrap-up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Level 4 Project: Reflective Learning Tool</dc:title>
  <dc:creator>James Orr (student)</dc:creator>
  <cp:lastModifiedBy>James Orr (student)</cp:lastModifiedBy>
  <cp:revision>5</cp:revision>
  <dcterms:created xsi:type="dcterms:W3CDTF">2024-03-20T09:22:30Z</dcterms:created>
  <dcterms:modified xsi:type="dcterms:W3CDTF">2024-03-22T12:27:14Z</dcterms:modified>
</cp:coreProperties>
</file>