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79" r:id="rId3"/>
    <p:sldId id="280" r:id="rId4"/>
    <p:sldId id="281" r:id="rId5"/>
    <p:sldId id="282" r:id="rId6"/>
    <p:sldId id="257" r:id="rId7"/>
    <p:sldId id="310" r:id="rId8"/>
    <p:sldId id="285" r:id="rId9"/>
    <p:sldId id="286" r:id="rId10"/>
    <p:sldId id="287" r:id="rId11"/>
    <p:sldId id="289" r:id="rId12"/>
    <p:sldId id="306" r:id="rId13"/>
    <p:sldId id="307" r:id="rId14"/>
    <p:sldId id="309" r:id="rId15"/>
    <p:sldId id="313" r:id="rId16"/>
    <p:sldId id="308" r:id="rId17"/>
    <p:sldId id="312" r:id="rId18"/>
    <p:sldId id="314" r:id="rId19"/>
    <p:sldId id="299" r:id="rId20"/>
    <p:sldId id="300" r:id="rId21"/>
    <p:sldId id="311" r:id="rId22"/>
    <p:sldId id="317" r:id="rId23"/>
    <p:sldId id="316" r:id="rId24"/>
    <p:sldId id="315" r:id="rId25"/>
    <p:sldId id="305" r:id="rId26"/>
  </p:sldIdLst>
  <p:sldSz cx="9145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64" y="-112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94"/>
    </p:cViewPr>
  </p:sorterViewPr>
  <p:notesViewPr>
    <p:cSldViewPr snapToGrid="0" showGuides="1">
      <p:cViewPr varScale="1">
        <p:scale>
          <a:sx n="79" d="100"/>
          <a:sy n="79" d="100"/>
        </p:scale>
        <p:origin x="7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D4AFD8-9659-42F2-931C-8FC6FDB56AD6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6F3DECB1-775D-4326-AB9B-4FA6760405C7}">
      <dgm:prSet phldrT="[Текст]" custT="1"/>
      <dgm:spPr/>
      <dgm:t>
        <a:bodyPr/>
        <a:lstStyle/>
        <a:p>
          <a:r>
            <a:rPr lang="uk-UA" sz="3200" dirty="0" smtClean="0"/>
            <a:t>Вступ</a:t>
          </a:r>
          <a:endParaRPr lang="uk-UA" sz="3200" dirty="0"/>
        </a:p>
      </dgm:t>
    </dgm:pt>
    <dgm:pt modelId="{4F2B5B67-4C59-4E00-B758-C6AFB5B523EB}" type="parTrans" cxnId="{354C37B7-37B9-4146-9933-28E166962FDF}">
      <dgm:prSet/>
      <dgm:spPr/>
      <dgm:t>
        <a:bodyPr/>
        <a:lstStyle/>
        <a:p>
          <a:endParaRPr lang="uk-UA"/>
        </a:p>
      </dgm:t>
    </dgm:pt>
    <dgm:pt modelId="{94392D36-06B5-4FF7-92B3-88F99E346088}" type="sibTrans" cxnId="{354C37B7-37B9-4146-9933-28E166962FDF}">
      <dgm:prSet/>
      <dgm:spPr/>
      <dgm:t>
        <a:bodyPr/>
        <a:lstStyle/>
        <a:p>
          <a:endParaRPr lang="uk-UA"/>
        </a:p>
      </dgm:t>
    </dgm:pt>
    <dgm:pt modelId="{8AADDE44-7E5F-44C8-BD78-4D49ECD16B64}">
      <dgm:prSet phldrT="[Текст]" custT="1"/>
      <dgm:spPr/>
      <dgm:t>
        <a:bodyPr/>
        <a:lstStyle/>
        <a:p>
          <a:r>
            <a:rPr lang="uk-UA" sz="3200" dirty="0" smtClean="0"/>
            <a:t>Розділ 1</a:t>
          </a:r>
          <a:endParaRPr lang="uk-UA" sz="3200" dirty="0"/>
        </a:p>
      </dgm:t>
    </dgm:pt>
    <dgm:pt modelId="{5BB8EADD-B6DD-4BFF-9383-828F7D5924DB}" type="parTrans" cxnId="{664DD583-84CE-4A1B-818E-BBB151AF3E3E}">
      <dgm:prSet/>
      <dgm:spPr/>
      <dgm:t>
        <a:bodyPr/>
        <a:lstStyle/>
        <a:p>
          <a:endParaRPr lang="uk-UA"/>
        </a:p>
      </dgm:t>
    </dgm:pt>
    <dgm:pt modelId="{BB1C065B-0355-470D-BD6C-82F8C2F43D3D}" type="sibTrans" cxnId="{664DD583-84CE-4A1B-818E-BBB151AF3E3E}">
      <dgm:prSet/>
      <dgm:spPr/>
      <dgm:t>
        <a:bodyPr/>
        <a:lstStyle/>
        <a:p>
          <a:endParaRPr lang="uk-UA"/>
        </a:p>
      </dgm:t>
    </dgm:pt>
    <dgm:pt modelId="{6380C27D-AEF0-4AE6-BB54-CBF9B283DC20}">
      <dgm:prSet phldrT="[Текст]" custT="1"/>
      <dgm:spPr/>
      <dgm:t>
        <a:bodyPr/>
        <a:lstStyle/>
        <a:p>
          <a:r>
            <a:rPr lang="uk-UA" sz="3200" dirty="0" smtClean="0"/>
            <a:t>Розділ 2</a:t>
          </a:r>
          <a:endParaRPr lang="uk-UA" sz="3200" dirty="0"/>
        </a:p>
      </dgm:t>
    </dgm:pt>
    <dgm:pt modelId="{35E1CFDE-43C7-4008-ACD0-A9934A52BDFC}" type="parTrans" cxnId="{98DD9747-C284-47D0-A491-3D2E8517FA51}">
      <dgm:prSet/>
      <dgm:spPr/>
      <dgm:t>
        <a:bodyPr/>
        <a:lstStyle/>
        <a:p>
          <a:endParaRPr lang="uk-UA"/>
        </a:p>
      </dgm:t>
    </dgm:pt>
    <dgm:pt modelId="{BACC6124-7E16-4117-B71A-7DB68110B4BD}" type="sibTrans" cxnId="{98DD9747-C284-47D0-A491-3D2E8517FA51}">
      <dgm:prSet/>
      <dgm:spPr/>
      <dgm:t>
        <a:bodyPr/>
        <a:lstStyle/>
        <a:p>
          <a:endParaRPr lang="uk-UA"/>
        </a:p>
      </dgm:t>
    </dgm:pt>
    <dgm:pt modelId="{5E1D1C74-1A9C-4D17-AC60-52DB1E7241CB}">
      <dgm:prSet custT="1"/>
      <dgm:spPr/>
      <dgm:t>
        <a:bodyPr/>
        <a:lstStyle/>
        <a:p>
          <a:r>
            <a:rPr lang="uk-UA" sz="2800" b="0" dirty="0" smtClean="0"/>
            <a:t>Інсулінотерапія</a:t>
          </a:r>
          <a:endParaRPr lang="uk-UA" sz="2800" b="0" dirty="0"/>
        </a:p>
      </dgm:t>
    </dgm:pt>
    <dgm:pt modelId="{93F773D5-886C-48D0-8D2D-86F07C2C1CAB}" type="parTrans" cxnId="{80D69C70-3FB0-4AD4-A9DB-F6971A92B249}">
      <dgm:prSet/>
      <dgm:spPr/>
      <dgm:t>
        <a:bodyPr/>
        <a:lstStyle/>
        <a:p>
          <a:endParaRPr lang="uk-UA"/>
        </a:p>
      </dgm:t>
    </dgm:pt>
    <dgm:pt modelId="{8336FD0B-6CAD-4556-9FB5-0255C0994468}" type="sibTrans" cxnId="{80D69C70-3FB0-4AD4-A9DB-F6971A92B249}">
      <dgm:prSet/>
      <dgm:spPr/>
      <dgm:t>
        <a:bodyPr/>
        <a:lstStyle/>
        <a:p>
          <a:endParaRPr lang="uk-UA"/>
        </a:p>
      </dgm:t>
    </dgm:pt>
    <dgm:pt modelId="{4054DBA8-0690-4871-A703-462693384166}">
      <dgm:prSet custT="1"/>
      <dgm:spPr/>
      <dgm:t>
        <a:bodyPr/>
        <a:lstStyle/>
        <a:p>
          <a:r>
            <a:rPr lang="uk-UA" sz="3200" dirty="0" smtClean="0"/>
            <a:t>Висновки</a:t>
          </a:r>
          <a:endParaRPr lang="uk-UA" sz="3200" dirty="0"/>
        </a:p>
      </dgm:t>
    </dgm:pt>
    <dgm:pt modelId="{6C98F8DC-4436-4919-A1CD-5D42AD5F39F1}" type="parTrans" cxnId="{510B1A40-1745-47C8-A66F-4CEFF2A11B4E}">
      <dgm:prSet/>
      <dgm:spPr/>
      <dgm:t>
        <a:bodyPr/>
        <a:lstStyle/>
        <a:p>
          <a:endParaRPr lang="uk-UA"/>
        </a:p>
      </dgm:t>
    </dgm:pt>
    <dgm:pt modelId="{6A51FCFB-DD30-4DB3-B233-07ED068B06A4}" type="sibTrans" cxnId="{510B1A40-1745-47C8-A66F-4CEFF2A11B4E}">
      <dgm:prSet/>
      <dgm:spPr/>
      <dgm:t>
        <a:bodyPr/>
        <a:lstStyle/>
        <a:p>
          <a:endParaRPr lang="uk-UA"/>
        </a:p>
      </dgm:t>
    </dgm:pt>
    <dgm:pt modelId="{06BC0091-F461-40A1-A2C5-219369A3C224}">
      <dgm:prSet custT="1"/>
      <dgm:spPr/>
      <dgm:t>
        <a:bodyPr/>
        <a:lstStyle/>
        <a:p>
          <a:r>
            <a:rPr lang="uk-UA" sz="2800" dirty="0" smtClean="0"/>
            <a:t>Розробка програми компенсаційних доз інсуліну для дітей</a:t>
          </a:r>
          <a:endParaRPr lang="uk-UA" sz="2800" dirty="0"/>
        </a:p>
      </dgm:t>
    </dgm:pt>
    <dgm:pt modelId="{6588383C-B946-44A0-AB3C-25042FE1F68A}" type="parTrans" cxnId="{3338C663-63CF-417F-A21E-971551210F75}">
      <dgm:prSet/>
      <dgm:spPr/>
      <dgm:t>
        <a:bodyPr/>
        <a:lstStyle/>
        <a:p>
          <a:endParaRPr lang="uk-UA"/>
        </a:p>
      </dgm:t>
    </dgm:pt>
    <dgm:pt modelId="{AB3713A0-A3B7-4250-8D4E-2EDA6635D531}" type="sibTrans" cxnId="{3338C663-63CF-417F-A21E-971551210F75}">
      <dgm:prSet/>
      <dgm:spPr/>
      <dgm:t>
        <a:bodyPr/>
        <a:lstStyle/>
        <a:p>
          <a:endParaRPr lang="uk-UA"/>
        </a:p>
      </dgm:t>
    </dgm:pt>
    <dgm:pt modelId="{80DE39CD-CE38-4872-949B-7BF081439781}" type="pres">
      <dgm:prSet presAssocID="{D9D4AFD8-9659-42F2-931C-8FC6FDB56AD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1D58643-EE4F-4928-824D-E9A911AB23AE}" type="pres">
      <dgm:prSet presAssocID="{6F3DECB1-775D-4326-AB9B-4FA6760405C7}" presName="parentLin" presStyleCnt="0"/>
      <dgm:spPr/>
    </dgm:pt>
    <dgm:pt modelId="{D5D0DEA9-B336-4265-98A2-0C82C17D6A45}" type="pres">
      <dgm:prSet presAssocID="{6F3DECB1-775D-4326-AB9B-4FA6760405C7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3A2DCF22-7D46-47D0-86B5-F6ABBDFFA61F}" type="pres">
      <dgm:prSet presAssocID="{6F3DECB1-775D-4326-AB9B-4FA6760405C7}" presName="parentText" presStyleLbl="node1" presStyleIdx="0" presStyleCnt="4" custScaleX="53409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27A40075-B1DD-4F94-954A-1833E19C27D5}" type="pres">
      <dgm:prSet presAssocID="{6F3DECB1-775D-4326-AB9B-4FA6760405C7}" presName="negativeSpace" presStyleCnt="0"/>
      <dgm:spPr/>
    </dgm:pt>
    <dgm:pt modelId="{4A88082A-AC86-436F-841A-5B48A13E18A2}" type="pres">
      <dgm:prSet presAssocID="{6F3DECB1-775D-4326-AB9B-4FA6760405C7}" presName="childText" presStyleLbl="conFgAcc1" presStyleIdx="0" presStyleCnt="4" custFlipHor="1" custScaleX="1417" custLinFactY="-25347" custLinFactNeighborX="8504" custLinFactNeighborY="-100000">
        <dgm:presLayoutVars>
          <dgm:bulletEnabled val="1"/>
        </dgm:presLayoutVars>
      </dgm:prSet>
      <dgm:spPr/>
    </dgm:pt>
    <dgm:pt modelId="{9078BB7D-9CDD-49B4-AD71-1461B7CF386A}" type="pres">
      <dgm:prSet presAssocID="{94392D36-06B5-4FF7-92B3-88F99E346088}" presName="spaceBetweenRectangles" presStyleCnt="0"/>
      <dgm:spPr/>
    </dgm:pt>
    <dgm:pt modelId="{556FE5E6-8CB0-4F59-AA98-F18572C828EE}" type="pres">
      <dgm:prSet presAssocID="{8AADDE44-7E5F-44C8-BD78-4D49ECD16B64}" presName="parentLin" presStyleCnt="0"/>
      <dgm:spPr/>
    </dgm:pt>
    <dgm:pt modelId="{DB5C98E3-1048-4E08-B1D2-CD6B6F1317A1}" type="pres">
      <dgm:prSet presAssocID="{8AADDE44-7E5F-44C8-BD78-4D49ECD16B64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E8F5B629-C4D0-4BBF-AC51-B0805B4D4848}" type="pres">
      <dgm:prSet presAssocID="{8AADDE44-7E5F-44C8-BD78-4D49ECD16B64}" presName="parentText" presStyleLbl="node1" presStyleIdx="1" presStyleCnt="4" custScaleX="53409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66FBEACC-A8E1-44CE-9245-36BE84434E41}" type="pres">
      <dgm:prSet presAssocID="{8AADDE44-7E5F-44C8-BD78-4D49ECD16B64}" presName="negativeSpace" presStyleCnt="0"/>
      <dgm:spPr/>
    </dgm:pt>
    <dgm:pt modelId="{E5A0D742-A4E3-4294-8088-29C9A59BCF32}" type="pres">
      <dgm:prSet presAssocID="{8AADDE44-7E5F-44C8-BD78-4D49ECD16B64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103F52CA-8604-41E5-A2C6-3AF43254AE00}" type="pres">
      <dgm:prSet presAssocID="{BB1C065B-0355-470D-BD6C-82F8C2F43D3D}" presName="spaceBetweenRectangles" presStyleCnt="0"/>
      <dgm:spPr/>
    </dgm:pt>
    <dgm:pt modelId="{087823B3-C81F-4F33-9CD7-54EDFE968904}" type="pres">
      <dgm:prSet presAssocID="{6380C27D-AEF0-4AE6-BB54-CBF9B283DC20}" presName="parentLin" presStyleCnt="0"/>
      <dgm:spPr/>
    </dgm:pt>
    <dgm:pt modelId="{B274C40A-DAEC-4C9C-B8F2-353022402A79}" type="pres">
      <dgm:prSet presAssocID="{6380C27D-AEF0-4AE6-BB54-CBF9B283DC20}" presName="parentLeftMargin" presStyleLbl="node1" presStyleIdx="1" presStyleCnt="4"/>
      <dgm:spPr/>
      <dgm:t>
        <a:bodyPr/>
        <a:lstStyle/>
        <a:p>
          <a:endParaRPr lang="ru-RU"/>
        </a:p>
      </dgm:t>
    </dgm:pt>
    <dgm:pt modelId="{D4F4CAF9-0958-4E91-8427-65D092E5CBDE}" type="pres">
      <dgm:prSet presAssocID="{6380C27D-AEF0-4AE6-BB54-CBF9B283DC20}" presName="parentText" presStyleLbl="node1" presStyleIdx="2" presStyleCnt="4" custScaleX="53409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uk-UA"/>
        </a:p>
      </dgm:t>
    </dgm:pt>
    <dgm:pt modelId="{1ED7E2ED-A0B7-474F-AAB4-54437662926F}" type="pres">
      <dgm:prSet presAssocID="{6380C27D-AEF0-4AE6-BB54-CBF9B283DC20}" presName="negativeSpace" presStyleCnt="0"/>
      <dgm:spPr/>
    </dgm:pt>
    <dgm:pt modelId="{0787C3F0-5476-4955-B551-5BC6D2273D94}" type="pres">
      <dgm:prSet presAssocID="{6380C27D-AEF0-4AE6-BB54-CBF9B283DC20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48E2D44B-1EDA-4D5B-8A08-0794F269019A}" type="pres">
      <dgm:prSet presAssocID="{BACC6124-7E16-4117-B71A-7DB68110B4BD}" presName="spaceBetweenRectangles" presStyleCnt="0"/>
      <dgm:spPr/>
    </dgm:pt>
    <dgm:pt modelId="{9E695175-D4C1-4641-B151-55F6D79FC187}" type="pres">
      <dgm:prSet presAssocID="{4054DBA8-0690-4871-A703-462693384166}" presName="parentLin" presStyleCnt="0"/>
      <dgm:spPr/>
    </dgm:pt>
    <dgm:pt modelId="{CC44ED58-75BF-4E4F-BBFF-F9B893C3233A}" type="pres">
      <dgm:prSet presAssocID="{4054DBA8-0690-4871-A703-462693384166}" presName="parentLeftMargin" presStyleLbl="node1" presStyleIdx="2" presStyleCnt="4"/>
      <dgm:spPr/>
      <dgm:t>
        <a:bodyPr/>
        <a:lstStyle/>
        <a:p>
          <a:endParaRPr lang="ru-RU"/>
        </a:p>
      </dgm:t>
    </dgm:pt>
    <dgm:pt modelId="{6E8DED70-42B5-4656-9D6B-CBED5726A04D}" type="pres">
      <dgm:prSet presAssocID="{4054DBA8-0690-4871-A703-462693384166}" presName="parentText" presStyleLbl="node1" presStyleIdx="3" presStyleCnt="4" custScaleX="53409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0AED4421-0D68-42B6-9A3F-49C2D02268ED}" type="pres">
      <dgm:prSet presAssocID="{4054DBA8-0690-4871-A703-462693384166}" presName="negativeSpace" presStyleCnt="0"/>
      <dgm:spPr/>
    </dgm:pt>
    <dgm:pt modelId="{70261572-9391-4381-8286-94C7C407C30C}" type="pres">
      <dgm:prSet presAssocID="{4054DBA8-0690-4871-A703-462693384166}" presName="childText" presStyleLbl="conFgAcc1" presStyleIdx="3" presStyleCnt="4" custScaleX="2047" custLinFactNeighborX="6142" custLinFactNeighborY="-84059">
        <dgm:presLayoutVars>
          <dgm:bulletEnabled val="1"/>
        </dgm:presLayoutVars>
      </dgm:prSet>
      <dgm:spPr/>
    </dgm:pt>
  </dgm:ptLst>
  <dgm:cxnLst>
    <dgm:cxn modelId="{3439D0E8-D8DD-40E9-8014-3A90C9831554}" type="presOf" srcId="{D9D4AFD8-9659-42F2-931C-8FC6FDB56AD6}" destId="{80DE39CD-CE38-4872-949B-7BF081439781}" srcOrd="0" destOrd="0" presId="urn:microsoft.com/office/officeart/2005/8/layout/list1"/>
    <dgm:cxn modelId="{D92D3115-1304-463F-8A81-728C2F03D0C4}" type="presOf" srcId="{06BC0091-F461-40A1-A2C5-219369A3C224}" destId="{0787C3F0-5476-4955-B551-5BC6D2273D94}" srcOrd="0" destOrd="0" presId="urn:microsoft.com/office/officeart/2005/8/layout/list1"/>
    <dgm:cxn modelId="{232EA57B-6526-488B-AE6E-5559BEAFB44D}" type="presOf" srcId="{4054DBA8-0690-4871-A703-462693384166}" destId="{CC44ED58-75BF-4E4F-BBFF-F9B893C3233A}" srcOrd="0" destOrd="0" presId="urn:microsoft.com/office/officeart/2005/8/layout/list1"/>
    <dgm:cxn modelId="{1C2C285D-8FB6-46AB-9E53-E05E78FA82CB}" type="presOf" srcId="{6F3DECB1-775D-4326-AB9B-4FA6760405C7}" destId="{3A2DCF22-7D46-47D0-86B5-F6ABBDFFA61F}" srcOrd="1" destOrd="0" presId="urn:microsoft.com/office/officeart/2005/8/layout/list1"/>
    <dgm:cxn modelId="{510B1A40-1745-47C8-A66F-4CEFF2A11B4E}" srcId="{D9D4AFD8-9659-42F2-931C-8FC6FDB56AD6}" destId="{4054DBA8-0690-4871-A703-462693384166}" srcOrd="3" destOrd="0" parTransId="{6C98F8DC-4436-4919-A1CD-5D42AD5F39F1}" sibTransId="{6A51FCFB-DD30-4DB3-B233-07ED068B06A4}"/>
    <dgm:cxn modelId="{3338C663-63CF-417F-A21E-971551210F75}" srcId="{6380C27D-AEF0-4AE6-BB54-CBF9B283DC20}" destId="{06BC0091-F461-40A1-A2C5-219369A3C224}" srcOrd="0" destOrd="0" parTransId="{6588383C-B946-44A0-AB3C-25042FE1F68A}" sibTransId="{AB3713A0-A3B7-4250-8D4E-2EDA6635D531}"/>
    <dgm:cxn modelId="{272F1466-F84B-4420-A4FF-D56181E510E4}" type="presOf" srcId="{8AADDE44-7E5F-44C8-BD78-4D49ECD16B64}" destId="{E8F5B629-C4D0-4BBF-AC51-B0805B4D4848}" srcOrd="1" destOrd="0" presId="urn:microsoft.com/office/officeart/2005/8/layout/list1"/>
    <dgm:cxn modelId="{354C37B7-37B9-4146-9933-28E166962FDF}" srcId="{D9D4AFD8-9659-42F2-931C-8FC6FDB56AD6}" destId="{6F3DECB1-775D-4326-AB9B-4FA6760405C7}" srcOrd="0" destOrd="0" parTransId="{4F2B5B67-4C59-4E00-B758-C6AFB5B523EB}" sibTransId="{94392D36-06B5-4FF7-92B3-88F99E346088}"/>
    <dgm:cxn modelId="{664DD583-84CE-4A1B-818E-BBB151AF3E3E}" srcId="{D9D4AFD8-9659-42F2-931C-8FC6FDB56AD6}" destId="{8AADDE44-7E5F-44C8-BD78-4D49ECD16B64}" srcOrd="1" destOrd="0" parTransId="{5BB8EADD-B6DD-4BFF-9383-828F7D5924DB}" sibTransId="{BB1C065B-0355-470D-BD6C-82F8C2F43D3D}"/>
    <dgm:cxn modelId="{7EA730AA-41DD-4B3D-A237-E1880EF1378A}" type="presOf" srcId="{6380C27D-AEF0-4AE6-BB54-CBF9B283DC20}" destId="{B274C40A-DAEC-4C9C-B8F2-353022402A79}" srcOrd="0" destOrd="0" presId="urn:microsoft.com/office/officeart/2005/8/layout/list1"/>
    <dgm:cxn modelId="{D5B57545-A01A-4782-A222-CE46D19AC24E}" type="presOf" srcId="{5E1D1C74-1A9C-4D17-AC60-52DB1E7241CB}" destId="{E5A0D742-A4E3-4294-8088-29C9A59BCF32}" srcOrd="0" destOrd="0" presId="urn:microsoft.com/office/officeart/2005/8/layout/list1"/>
    <dgm:cxn modelId="{F8B74AAA-BC3B-4490-A0C5-E1083DC43182}" type="presOf" srcId="{8AADDE44-7E5F-44C8-BD78-4D49ECD16B64}" destId="{DB5C98E3-1048-4E08-B1D2-CD6B6F1317A1}" srcOrd="0" destOrd="0" presId="urn:microsoft.com/office/officeart/2005/8/layout/list1"/>
    <dgm:cxn modelId="{18AD026B-95D9-4561-83C7-41AD7E4B82C4}" type="presOf" srcId="{6F3DECB1-775D-4326-AB9B-4FA6760405C7}" destId="{D5D0DEA9-B336-4265-98A2-0C82C17D6A45}" srcOrd="0" destOrd="0" presId="urn:microsoft.com/office/officeart/2005/8/layout/list1"/>
    <dgm:cxn modelId="{80D69C70-3FB0-4AD4-A9DB-F6971A92B249}" srcId="{8AADDE44-7E5F-44C8-BD78-4D49ECD16B64}" destId="{5E1D1C74-1A9C-4D17-AC60-52DB1E7241CB}" srcOrd="0" destOrd="0" parTransId="{93F773D5-886C-48D0-8D2D-86F07C2C1CAB}" sibTransId="{8336FD0B-6CAD-4556-9FB5-0255C0994468}"/>
    <dgm:cxn modelId="{24346668-A536-4080-9E19-1076598C83E1}" type="presOf" srcId="{4054DBA8-0690-4871-A703-462693384166}" destId="{6E8DED70-42B5-4656-9D6B-CBED5726A04D}" srcOrd="1" destOrd="0" presId="urn:microsoft.com/office/officeart/2005/8/layout/list1"/>
    <dgm:cxn modelId="{A13706F3-696A-48B7-80AB-21CEAD6152D7}" type="presOf" srcId="{6380C27D-AEF0-4AE6-BB54-CBF9B283DC20}" destId="{D4F4CAF9-0958-4E91-8427-65D092E5CBDE}" srcOrd="1" destOrd="0" presId="urn:microsoft.com/office/officeart/2005/8/layout/list1"/>
    <dgm:cxn modelId="{98DD9747-C284-47D0-A491-3D2E8517FA51}" srcId="{D9D4AFD8-9659-42F2-931C-8FC6FDB56AD6}" destId="{6380C27D-AEF0-4AE6-BB54-CBF9B283DC20}" srcOrd="2" destOrd="0" parTransId="{35E1CFDE-43C7-4008-ACD0-A9934A52BDFC}" sibTransId="{BACC6124-7E16-4117-B71A-7DB68110B4BD}"/>
    <dgm:cxn modelId="{9D058A98-2C68-4BF9-8667-D77E5755CC3D}" type="presParOf" srcId="{80DE39CD-CE38-4872-949B-7BF081439781}" destId="{91D58643-EE4F-4928-824D-E9A911AB23AE}" srcOrd="0" destOrd="0" presId="urn:microsoft.com/office/officeart/2005/8/layout/list1"/>
    <dgm:cxn modelId="{347D76A5-AF38-4BD9-B11D-1618AE72AD31}" type="presParOf" srcId="{91D58643-EE4F-4928-824D-E9A911AB23AE}" destId="{D5D0DEA9-B336-4265-98A2-0C82C17D6A45}" srcOrd="0" destOrd="0" presId="urn:microsoft.com/office/officeart/2005/8/layout/list1"/>
    <dgm:cxn modelId="{4687E99B-DB21-4A7A-BB6A-7B16FC7EB0B1}" type="presParOf" srcId="{91D58643-EE4F-4928-824D-E9A911AB23AE}" destId="{3A2DCF22-7D46-47D0-86B5-F6ABBDFFA61F}" srcOrd="1" destOrd="0" presId="urn:microsoft.com/office/officeart/2005/8/layout/list1"/>
    <dgm:cxn modelId="{19D6B773-0531-481F-85BD-48FBF2A18492}" type="presParOf" srcId="{80DE39CD-CE38-4872-949B-7BF081439781}" destId="{27A40075-B1DD-4F94-954A-1833E19C27D5}" srcOrd="1" destOrd="0" presId="urn:microsoft.com/office/officeart/2005/8/layout/list1"/>
    <dgm:cxn modelId="{3DA3FEC0-F5EE-4E6F-975D-6EBA75AEDFE2}" type="presParOf" srcId="{80DE39CD-CE38-4872-949B-7BF081439781}" destId="{4A88082A-AC86-436F-841A-5B48A13E18A2}" srcOrd="2" destOrd="0" presId="urn:microsoft.com/office/officeart/2005/8/layout/list1"/>
    <dgm:cxn modelId="{9AFDCE21-3EDA-42EA-BD72-77E4E801C91F}" type="presParOf" srcId="{80DE39CD-CE38-4872-949B-7BF081439781}" destId="{9078BB7D-9CDD-49B4-AD71-1461B7CF386A}" srcOrd="3" destOrd="0" presId="urn:microsoft.com/office/officeart/2005/8/layout/list1"/>
    <dgm:cxn modelId="{3E01A09A-43E2-41BA-AAB9-4441A774088B}" type="presParOf" srcId="{80DE39CD-CE38-4872-949B-7BF081439781}" destId="{556FE5E6-8CB0-4F59-AA98-F18572C828EE}" srcOrd="4" destOrd="0" presId="urn:microsoft.com/office/officeart/2005/8/layout/list1"/>
    <dgm:cxn modelId="{51B37FC4-E520-4147-A2B9-837FF24D13C9}" type="presParOf" srcId="{556FE5E6-8CB0-4F59-AA98-F18572C828EE}" destId="{DB5C98E3-1048-4E08-B1D2-CD6B6F1317A1}" srcOrd="0" destOrd="0" presId="urn:microsoft.com/office/officeart/2005/8/layout/list1"/>
    <dgm:cxn modelId="{CFA1BBD1-DC26-488A-9D39-E17A4C0CDF07}" type="presParOf" srcId="{556FE5E6-8CB0-4F59-AA98-F18572C828EE}" destId="{E8F5B629-C4D0-4BBF-AC51-B0805B4D4848}" srcOrd="1" destOrd="0" presId="urn:microsoft.com/office/officeart/2005/8/layout/list1"/>
    <dgm:cxn modelId="{2BAC5F66-8257-46DD-8E89-209DF2AA33E0}" type="presParOf" srcId="{80DE39CD-CE38-4872-949B-7BF081439781}" destId="{66FBEACC-A8E1-44CE-9245-36BE84434E41}" srcOrd="5" destOrd="0" presId="urn:microsoft.com/office/officeart/2005/8/layout/list1"/>
    <dgm:cxn modelId="{F6ED3523-0A07-48B5-B961-4106E73ADACF}" type="presParOf" srcId="{80DE39CD-CE38-4872-949B-7BF081439781}" destId="{E5A0D742-A4E3-4294-8088-29C9A59BCF32}" srcOrd="6" destOrd="0" presId="urn:microsoft.com/office/officeart/2005/8/layout/list1"/>
    <dgm:cxn modelId="{77CA336F-6D23-4B94-9D00-52AA054E192E}" type="presParOf" srcId="{80DE39CD-CE38-4872-949B-7BF081439781}" destId="{103F52CA-8604-41E5-A2C6-3AF43254AE00}" srcOrd="7" destOrd="0" presId="urn:microsoft.com/office/officeart/2005/8/layout/list1"/>
    <dgm:cxn modelId="{54BDEF17-5A18-4E18-AE5B-A26495FCCB3C}" type="presParOf" srcId="{80DE39CD-CE38-4872-949B-7BF081439781}" destId="{087823B3-C81F-4F33-9CD7-54EDFE968904}" srcOrd="8" destOrd="0" presId="urn:microsoft.com/office/officeart/2005/8/layout/list1"/>
    <dgm:cxn modelId="{711DC1D4-65F3-4D94-85A9-6AC2648A6FFA}" type="presParOf" srcId="{087823B3-C81F-4F33-9CD7-54EDFE968904}" destId="{B274C40A-DAEC-4C9C-B8F2-353022402A79}" srcOrd="0" destOrd="0" presId="urn:microsoft.com/office/officeart/2005/8/layout/list1"/>
    <dgm:cxn modelId="{E8326ADA-A000-4B2A-9628-A295261F42DC}" type="presParOf" srcId="{087823B3-C81F-4F33-9CD7-54EDFE968904}" destId="{D4F4CAF9-0958-4E91-8427-65D092E5CBDE}" srcOrd="1" destOrd="0" presId="urn:microsoft.com/office/officeart/2005/8/layout/list1"/>
    <dgm:cxn modelId="{F9408317-56AC-463C-8A0C-54F4580DB74C}" type="presParOf" srcId="{80DE39CD-CE38-4872-949B-7BF081439781}" destId="{1ED7E2ED-A0B7-474F-AAB4-54437662926F}" srcOrd="9" destOrd="0" presId="urn:microsoft.com/office/officeart/2005/8/layout/list1"/>
    <dgm:cxn modelId="{1AAEAE2D-9BA1-4DC2-8C9B-FE1C6DDFC3DF}" type="presParOf" srcId="{80DE39CD-CE38-4872-949B-7BF081439781}" destId="{0787C3F0-5476-4955-B551-5BC6D2273D94}" srcOrd="10" destOrd="0" presId="urn:microsoft.com/office/officeart/2005/8/layout/list1"/>
    <dgm:cxn modelId="{45999B6B-60FE-40DC-AE84-C028385DB86F}" type="presParOf" srcId="{80DE39CD-CE38-4872-949B-7BF081439781}" destId="{48E2D44B-1EDA-4D5B-8A08-0794F269019A}" srcOrd="11" destOrd="0" presId="urn:microsoft.com/office/officeart/2005/8/layout/list1"/>
    <dgm:cxn modelId="{7C26DDAD-4D44-48F7-B99E-847C48A0479E}" type="presParOf" srcId="{80DE39CD-CE38-4872-949B-7BF081439781}" destId="{9E695175-D4C1-4641-B151-55F6D79FC187}" srcOrd="12" destOrd="0" presId="urn:microsoft.com/office/officeart/2005/8/layout/list1"/>
    <dgm:cxn modelId="{5A149D02-EDC7-478B-BD1F-13573FA3E14A}" type="presParOf" srcId="{9E695175-D4C1-4641-B151-55F6D79FC187}" destId="{CC44ED58-75BF-4E4F-BBFF-F9B893C3233A}" srcOrd="0" destOrd="0" presId="urn:microsoft.com/office/officeart/2005/8/layout/list1"/>
    <dgm:cxn modelId="{44A9D502-ED9F-4871-90B0-D8B4C322456C}" type="presParOf" srcId="{9E695175-D4C1-4641-B151-55F6D79FC187}" destId="{6E8DED70-42B5-4656-9D6B-CBED5726A04D}" srcOrd="1" destOrd="0" presId="urn:microsoft.com/office/officeart/2005/8/layout/list1"/>
    <dgm:cxn modelId="{EEE2D540-5F32-463D-AC9D-FBFE2BDEA162}" type="presParOf" srcId="{80DE39CD-CE38-4872-949B-7BF081439781}" destId="{0AED4421-0D68-42B6-9A3F-49C2D02268ED}" srcOrd="13" destOrd="0" presId="urn:microsoft.com/office/officeart/2005/8/layout/list1"/>
    <dgm:cxn modelId="{CD9CF341-B6E0-494C-842E-3C7B28C53B1F}" type="presParOf" srcId="{80DE39CD-CE38-4872-949B-7BF081439781}" destId="{70261572-9391-4381-8286-94C7C407C30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8082A-AC86-436F-841A-5B48A13E18A2}">
      <dsp:nvSpPr>
        <dsp:cNvPr id="0" name=""/>
        <dsp:cNvSpPr/>
      </dsp:nvSpPr>
      <dsp:spPr>
        <a:xfrm flipH="1">
          <a:off x="736984" y="66931"/>
          <a:ext cx="12280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DCF22-7D46-47D0-86B5-F6ABBDFFA61F}">
      <dsp:nvSpPr>
        <dsp:cNvPr id="0" name=""/>
        <dsp:cNvSpPr/>
      </dsp:nvSpPr>
      <dsp:spPr>
        <a:xfrm>
          <a:off x="433316" y="10452"/>
          <a:ext cx="3240019" cy="560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297" tIns="0" rIns="229297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200" kern="1200" dirty="0" smtClean="0"/>
            <a:t>Вступ</a:t>
          </a:r>
          <a:endParaRPr lang="uk-UA" sz="3200" kern="1200" dirty="0"/>
        </a:p>
      </dsp:txBody>
      <dsp:txXfrm>
        <a:off x="433316" y="10452"/>
        <a:ext cx="3240019" cy="560880"/>
      </dsp:txXfrm>
    </dsp:sp>
    <dsp:sp modelId="{E5A0D742-A4E3-4294-8088-29C9A59BCF32}">
      <dsp:nvSpPr>
        <dsp:cNvPr id="0" name=""/>
        <dsp:cNvSpPr/>
      </dsp:nvSpPr>
      <dsp:spPr>
        <a:xfrm>
          <a:off x="0" y="1152732"/>
          <a:ext cx="8666328" cy="987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603" tIns="395732" rIns="672603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800" b="0" kern="1200" dirty="0" smtClean="0"/>
            <a:t>Інсулінотерапія</a:t>
          </a:r>
          <a:endParaRPr lang="uk-UA" sz="2800" b="0" kern="1200" dirty="0"/>
        </a:p>
      </dsp:txBody>
      <dsp:txXfrm>
        <a:off x="0" y="1152732"/>
        <a:ext cx="8666328" cy="987525"/>
      </dsp:txXfrm>
    </dsp:sp>
    <dsp:sp modelId="{E8F5B629-C4D0-4BBF-AC51-B0805B4D4848}">
      <dsp:nvSpPr>
        <dsp:cNvPr id="0" name=""/>
        <dsp:cNvSpPr/>
      </dsp:nvSpPr>
      <dsp:spPr>
        <a:xfrm>
          <a:off x="433316" y="872292"/>
          <a:ext cx="3240019" cy="560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297" tIns="0" rIns="229297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200" kern="1200" dirty="0" smtClean="0"/>
            <a:t>Розділ 1</a:t>
          </a:r>
          <a:endParaRPr lang="uk-UA" sz="3200" kern="1200" dirty="0"/>
        </a:p>
      </dsp:txBody>
      <dsp:txXfrm>
        <a:off x="433316" y="872292"/>
        <a:ext cx="3240019" cy="560880"/>
      </dsp:txXfrm>
    </dsp:sp>
    <dsp:sp modelId="{0787C3F0-5476-4955-B551-5BC6D2273D94}">
      <dsp:nvSpPr>
        <dsp:cNvPr id="0" name=""/>
        <dsp:cNvSpPr/>
      </dsp:nvSpPr>
      <dsp:spPr>
        <a:xfrm>
          <a:off x="0" y="2523298"/>
          <a:ext cx="8666328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603" tIns="395732" rIns="672603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800" kern="1200" dirty="0" smtClean="0"/>
            <a:t>Розробка програми компенсаційних доз інсуліну для дітей</a:t>
          </a:r>
          <a:endParaRPr lang="uk-UA" sz="2800" kern="1200" dirty="0"/>
        </a:p>
      </dsp:txBody>
      <dsp:txXfrm>
        <a:off x="0" y="2523298"/>
        <a:ext cx="8666328" cy="1376550"/>
      </dsp:txXfrm>
    </dsp:sp>
    <dsp:sp modelId="{D4F4CAF9-0958-4E91-8427-65D092E5CBDE}">
      <dsp:nvSpPr>
        <dsp:cNvPr id="0" name=""/>
        <dsp:cNvSpPr/>
      </dsp:nvSpPr>
      <dsp:spPr>
        <a:xfrm>
          <a:off x="433316" y="2242858"/>
          <a:ext cx="3240019" cy="560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297" tIns="0" rIns="229297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200" kern="1200" dirty="0" smtClean="0"/>
            <a:t>Розділ 2</a:t>
          </a:r>
          <a:endParaRPr lang="uk-UA" sz="3200" kern="1200" dirty="0"/>
        </a:p>
      </dsp:txBody>
      <dsp:txXfrm>
        <a:off x="433316" y="2242858"/>
        <a:ext cx="3240019" cy="560880"/>
      </dsp:txXfrm>
    </dsp:sp>
    <dsp:sp modelId="{70261572-9391-4381-8286-94C7C407C30C}">
      <dsp:nvSpPr>
        <dsp:cNvPr id="0" name=""/>
        <dsp:cNvSpPr/>
      </dsp:nvSpPr>
      <dsp:spPr>
        <a:xfrm>
          <a:off x="532285" y="4047152"/>
          <a:ext cx="17739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DED70-42B5-4656-9D6B-CBED5726A04D}">
      <dsp:nvSpPr>
        <dsp:cNvPr id="0" name=""/>
        <dsp:cNvSpPr/>
      </dsp:nvSpPr>
      <dsp:spPr>
        <a:xfrm>
          <a:off x="433316" y="4002448"/>
          <a:ext cx="3240019" cy="560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297" tIns="0" rIns="229297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200" kern="1200" dirty="0" smtClean="0"/>
            <a:t>Висновки</a:t>
          </a:r>
          <a:endParaRPr lang="uk-UA" sz="3200" kern="1200" dirty="0"/>
        </a:p>
      </dsp:txBody>
      <dsp:txXfrm>
        <a:off x="433316" y="4002448"/>
        <a:ext cx="3240019" cy="56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uk-UA" smtClean="0"/>
              <a:pPr/>
              <a:t>21.04.13</a:t>
            </a:fld>
            <a:endParaRPr lang="uk-UA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uk-UA" smtClean="0"/>
              <a:pPr/>
              <a:t>21.04.13</a:t>
            </a:fld>
            <a:endParaRPr lang="uk-UA" dirty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П'ятий рівень</a:t>
            </a:r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8759" y="1600200"/>
            <a:ext cx="788807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628759" y="3854659"/>
            <a:ext cx="788807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uk-UA" dirty="0"/>
          </a:p>
        </p:txBody>
      </p:sp>
      <p:sp>
        <p:nvSpPr>
          <p:cNvPr id="7" name="Прямокутник 6"/>
          <p:cNvSpPr/>
          <p:nvPr userDrawn="1"/>
        </p:nvSpPr>
        <p:spPr>
          <a:xfrm>
            <a:off x="228640" y="304800"/>
            <a:ext cx="8688309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/>
          <p:nvPr userDrawn="1"/>
        </p:nvSpPr>
        <p:spPr>
          <a:xfrm>
            <a:off x="6116112" y="0"/>
            <a:ext cx="3029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4" name="Підзаголовок 3"/>
          <p:cNvSpPr>
            <a:spLocks noGrp="1"/>
          </p:cNvSpPr>
          <p:nvPr>
            <p:ph type="body" sz="half" idx="2"/>
          </p:nvPr>
        </p:nvSpPr>
        <p:spPr>
          <a:xfrm>
            <a:off x="6400722" y="4591761"/>
            <a:ext cx="234474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22" y="1714500"/>
            <a:ext cx="234474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uk-UA" dirty="0"/>
          </a:p>
        </p:txBody>
      </p:sp>
      <p:sp>
        <p:nvSpPr>
          <p:cNvPr id="6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0" y="1"/>
            <a:ext cx="6077243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 dirty="0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uk-UA" smtClean="0"/>
              <a:pPr/>
              <a:t>21.04.13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544811" y="457200"/>
            <a:ext cx="1457578" cy="5719762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 dirty="0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1143199" y="457200"/>
            <a:ext cx="5287293" cy="5719762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uk-UA" smtClean="0"/>
              <a:pPr/>
              <a:t>21.04.13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ий слайд із зображенням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/>
          <p:nvPr userDrawn="1"/>
        </p:nvSpPr>
        <p:spPr>
          <a:xfrm>
            <a:off x="0" y="4800600"/>
            <a:ext cx="9145588" cy="2057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0120" y="5115656"/>
            <a:ext cx="8345349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400120" y="6043123"/>
            <a:ext cx="8345349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uk-UA" dirty="0"/>
          </a:p>
        </p:txBody>
      </p:sp>
      <p:sp>
        <p:nvSpPr>
          <p:cNvPr id="9" name="Місце для зображення 2"/>
          <p:cNvSpPr>
            <a:spLocks noGrp="1"/>
          </p:cNvSpPr>
          <p:nvPr>
            <p:ph type="pic" idx="10"/>
          </p:nvPr>
        </p:nvSpPr>
        <p:spPr>
          <a:xfrm>
            <a:off x="1" y="1"/>
            <a:ext cx="3018044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uk-UA" dirty="0"/>
          </a:p>
        </p:txBody>
      </p:sp>
      <p:sp>
        <p:nvSpPr>
          <p:cNvPr id="13" name="Місце для зображення 2"/>
          <p:cNvSpPr>
            <a:spLocks noGrp="1"/>
          </p:cNvSpPr>
          <p:nvPr>
            <p:ph type="pic" idx="11"/>
          </p:nvPr>
        </p:nvSpPr>
        <p:spPr>
          <a:xfrm>
            <a:off x="3063772" y="1"/>
            <a:ext cx="3018044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uk-UA" dirty="0"/>
          </a:p>
        </p:txBody>
      </p:sp>
      <p:sp>
        <p:nvSpPr>
          <p:cNvPr id="14" name="Місце для зображення 2"/>
          <p:cNvSpPr>
            <a:spLocks noGrp="1"/>
          </p:cNvSpPr>
          <p:nvPr>
            <p:ph type="pic" idx="12"/>
          </p:nvPr>
        </p:nvSpPr>
        <p:spPr>
          <a:xfrm>
            <a:off x="6127544" y="1"/>
            <a:ext cx="3018044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uk-UA" smtClean="0"/>
              <a:pPr/>
              <a:t>21.04.13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озділу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/>
          <p:nvPr userDrawn="1"/>
        </p:nvSpPr>
        <p:spPr>
          <a:xfrm>
            <a:off x="228640" y="304800"/>
            <a:ext cx="8688309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996" y="2514600"/>
            <a:ext cx="788807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body" idx="1"/>
          </p:nvPr>
        </p:nvSpPr>
        <p:spPr>
          <a:xfrm>
            <a:off x="623996" y="5257800"/>
            <a:ext cx="788807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1143198" y="1714500"/>
            <a:ext cx="3372436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29954" y="1714500"/>
            <a:ext cx="3372436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uk-UA" smtClean="0"/>
              <a:pPr/>
              <a:t>21.04.13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body" idx="1"/>
          </p:nvPr>
        </p:nvSpPr>
        <p:spPr>
          <a:xfrm>
            <a:off x="1145485" y="1733162"/>
            <a:ext cx="3374722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1145485" y="2481944"/>
            <a:ext cx="3374722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 dirty="0"/>
          </a:p>
        </p:txBody>
      </p:sp>
      <p:sp>
        <p:nvSpPr>
          <p:cNvPr id="5" name="Підзаголовок 4"/>
          <p:cNvSpPr>
            <a:spLocks noGrp="1"/>
          </p:cNvSpPr>
          <p:nvPr>
            <p:ph type="body" sz="quarter" idx="3"/>
          </p:nvPr>
        </p:nvSpPr>
        <p:spPr>
          <a:xfrm>
            <a:off x="4629954" y="1733162"/>
            <a:ext cx="3374722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29954" y="2481944"/>
            <a:ext cx="3374722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 dirty="0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uk-UA" smtClean="0"/>
              <a:pPr/>
              <a:t>21.04.13</a:t>
            </a:fld>
            <a:endParaRPr lang="uk-UA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uk-UA" smtClean="0"/>
              <a:pPr/>
              <a:t>21.04.13</a:t>
            </a:fld>
            <a:endParaRPr lang="uk-UA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4921" y="1714498"/>
            <a:ext cx="263054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uk-UA" smtClean="0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97833" y="457200"/>
            <a:ext cx="5432527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 dirty="0"/>
          </a:p>
        </p:txBody>
      </p:sp>
      <p:sp>
        <p:nvSpPr>
          <p:cNvPr id="4" name="Підзаголовок 3"/>
          <p:cNvSpPr>
            <a:spLocks noGrp="1"/>
          </p:cNvSpPr>
          <p:nvPr>
            <p:ph type="body" sz="half" idx="2"/>
          </p:nvPr>
        </p:nvSpPr>
        <p:spPr>
          <a:xfrm>
            <a:off x="6114921" y="4590288"/>
            <a:ext cx="2636381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uk-UA" smtClean="0"/>
              <a:pPr/>
              <a:t>21.04.13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/>
          <p:nvPr/>
        </p:nvSpPr>
        <p:spPr>
          <a:xfrm>
            <a:off x="0" y="6583680"/>
            <a:ext cx="9145588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199" y="457200"/>
            <a:ext cx="6859191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body" idx="1"/>
          </p:nvPr>
        </p:nvSpPr>
        <p:spPr>
          <a:xfrm>
            <a:off x="1143199" y="1714500"/>
            <a:ext cx="6859191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П'ятий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6141997" y="6601556"/>
            <a:ext cx="11507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uk-UA" smtClean="0"/>
              <a:pPr/>
              <a:t>21.04.13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1143198" y="6601556"/>
            <a:ext cx="4869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7422163" y="6601556"/>
            <a:ext cx="58022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wmf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gi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jpeg"/><Relationship Id="rId3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1455" y="289536"/>
            <a:ext cx="6400800" cy="1143000"/>
          </a:xfrm>
        </p:spPr>
        <p:txBody>
          <a:bodyPr>
            <a:normAutofit/>
          </a:bodyPr>
          <a:lstStyle/>
          <a:p>
            <a:r>
              <a:rPr lang="uk-UA" sz="3600" b="1" dirty="0"/>
              <a:t>СЕКЦІЯ ТЕХНОЛОГІЙ ПРОГРАМУВАННЯ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90528" y="5846164"/>
            <a:ext cx="6859191" cy="599606"/>
          </a:xfrm>
        </p:spPr>
        <p:txBody>
          <a:bodyPr>
            <a:normAutofit/>
          </a:bodyPr>
          <a:lstStyle/>
          <a:p>
            <a:pPr marL="45720" indent="0" algn="ctr" defTabSz="914400">
              <a:lnSpc>
                <a:spcPct val="90000"/>
              </a:lnSpc>
              <a:spcBef>
                <a:spcPts val="1800"/>
              </a:spcBef>
              <a:buClr>
                <a:srgbClr val="87A91B"/>
              </a:buClr>
              <a:buSzPct val="100000"/>
              <a:buNone/>
            </a:pPr>
            <a:r>
              <a:rPr lang="uk-UA" sz="3200" b="1" dirty="0" smtClean="0">
                <a:solidFill>
                  <a:srgbClr val="595959"/>
                </a:solidFill>
                <a:latin typeface="Calibri"/>
              </a:rPr>
              <a:t>Автор: </a:t>
            </a:r>
            <a:r>
              <a:rPr lang="uk-UA" sz="3200" b="1" dirty="0" err="1" smtClean="0">
                <a:solidFill>
                  <a:srgbClr val="595959"/>
                </a:solidFill>
                <a:latin typeface="Calibri"/>
              </a:rPr>
              <a:t>Літус</a:t>
            </a:r>
            <a:r>
              <a:rPr lang="uk-UA" sz="3200" b="1" dirty="0" smtClean="0">
                <a:solidFill>
                  <a:srgbClr val="595959"/>
                </a:solidFill>
                <a:latin typeface="Calibri"/>
              </a:rPr>
              <a:t> Олександр</a:t>
            </a:r>
            <a:endParaRPr lang="uk-UA" sz="3200" b="1" i="0" dirty="0">
              <a:solidFill>
                <a:srgbClr val="595959"/>
              </a:solidFill>
              <a:latin typeface="Calibri"/>
            </a:endParaRPr>
          </a:p>
        </p:txBody>
      </p:sp>
      <p:pic>
        <p:nvPicPr>
          <p:cNvPr id="1026" name="Picture 2" descr="L:\! Завдання\logo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0" y="0"/>
            <a:ext cx="1586285" cy="169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В Україні планується проведення півфіналу першості світу з програмування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88"/>
          <a:stretch/>
        </p:blipFill>
        <p:spPr bwMode="auto">
          <a:xfrm>
            <a:off x="2449070" y="1947395"/>
            <a:ext cx="4000500" cy="37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50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ld"/>
      </p:transition>
    </mc:Choice>
    <mc:Fallback xmlns="">
      <p:transition spd="slow">
        <p:strips dir="ld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0" y="245650"/>
            <a:ext cx="9145588" cy="860905"/>
          </a:xfrm>
        </p:spPr>
        <p:txBody>
          <a:bodyPr>
            <a:noAutofit/>
          </a:bodyPr>
          <a:lstStyle/>
          <a:p>
            <a:pPr algn="ctr"/>
            <a:r>
              <a:rPr lang="uk-UA" sz="3900" b="1" dirty="0" smtClean="0"/>
              <a:t>Особливості дитячого діабету</a:t>
            </a:r>
            <a:endParaRPr lang="uk-UA" sz="3900" b="1" dirty="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29905" y="1397467"/>
            <a:ext cx="831466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 рівень глюкози крові значний вплив мають вуглеводи, а вплив білків та жирів, на відміну від дорослих, є незначним.</a:t>
            </a:r>
          </a:p>
        </p:txBody>
      </p:sp>
      <p:pic>
        <p:nvPicPr>
          <p:cNvPr id="22" name="Picture 14" descr="http://www.orlandofamilymagazine.com/wp-content/uploads/2011/05/lauren_chil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817" y="3434321"/>
            <a:ext cx="4217813" cy="2811875"/>
          </a:xfrm>
          <a:prstGeom prst="rect">
            <a:avLst/>
          </a:prstGeom>
          <a:noFill/>
        </p:spPr>
      </p:pic>
      <p:pic>
        <p:nvPicPr>
          <p:cNvPr id="27653" name="Picture 5" descr="http://dnz42.edukit.zp.ua/files2/images/02%20%D0%BA%D0%BE%D0%BF%D0%B8%D1%8F.jpg?size=11"/>
          <p:cNvPicPr>
            <a:picLocks noChangeAspect="1" noChangeArrowheads="1"/>
          </p:cNvPicPr>
          <p:nvPr/>
        </p:nvPicPr>
        <p:blipFill>
          <a:blip r:embed="rId3"/>
          <a:srcRect r="17677"/>
          <a:stretch>
            <a:fillRect/>
          </a:stretch>
        </p:blipFill>
        <p:spPr bwMode="auto">
          <a:xfrm>
            <a:off x="4514920" y="3555742"/>
            <a:ext cx="2587629" cy="2724151"/>
          </a:xfrm>
          <a:prstGeom prst="rect">
            <a:avLst/>
          </a:prstGeom>
          <a:noFill/>
        </p:spPr>
      </p:pic>
      <p:pic>
        <p:nvPicPr>
          <p:cNvPr id="27655" name="Picture 7" descr="http://79l.ru/i/20080502181611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76798" y="3434321"/>
            <a:ext cx="19050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049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64694" y="244566"/>
            <a:ext cx="8454453" cy="864710"/>
          </a:xfrm>
        </p:spPr>
        <p:txBody>
          <a:bodyPr>
            <a:noAutofit/>
          </a:bodyPr>
          <a:lstStyle/>
          <a:p>
            <a:r>
              <a:rPr lang="uk-UA" sz="4400" b="1" dirty="0" err="1" smtClean="0"/>
              <a:t>Інсулінотерапія</a:t>
            </a:r>
            <a:endParaRPr lang="uk-UA" sz="4400" b="1" dirty="0"/>
          </a:p>
        </p:txBody>
      </p:sp>
      <p:grpSp>
        <p:nvGrpSpPr>
          <p:cNvPr id="21" name="Группа 20"/>
          <p:cNvGrpSpPr/>
          <p:nvPr/>
        </p:nvGrpSpPr>
        <p:grpSpPr>
          <a:xfrm>
            <a:off x="2893029" y="2461145"/>
            <a:ext cx="6047847" cy="3990308"/>
            <a:chOff x="-2608288" y="-1147743"/>
            <a:chExt cx="12381876" cy="8005743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-2608288" y="-1147743"/>
              <a:ext cx="12381876" cy="8005743"/>
              <a:chOff x="-2608288" y="-1147743"/>
              <a:chExt cx="12381876" cy="8005743"/>
            </a:xfrm>
          </p:grpSpPr>
          <p:pic>
            <p:nvPicPr>
              <p:cNvPr id="8" name="Picture 2" descr="http://sc-diabeton.ru/f/store/3/328/0/800x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188" t="43623" r="20796" b="27188"/>
              <a:stretch/>
            </p:blipFill>
            <p:spPr bwMode="auto">
              <a:xfrm>
                <a:off x="-2608288" y="-1147743"/>
                <a:ext cx="12381876" cy="8005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Прямокутник 2"/>
              <p:cNvSpPr/>
              <p:nvPr/>
            </p:nvSpPr>
            <p:spPr>
              <a:xfrm>
                <a:off x="2182834" y="2554148"/>
                <a:ext cx="2799632" cy="124205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12" name="Прямоугольник 11"/>
            <p:cNvSpPr/>
            <p:nvPr/>
          </p:nvSpPr>
          <p:spPr>
            <a:xfrm rot="18492211">
              <a:off x="1608367" y="-223525"/>
              <a:ext cx="1101614" cy="317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/>
            <p:cNvSpPr txBox="1"/>
            <p:nvPr/>
          </p:nvSpPr>
          <p:spPr>
            <a:xfrm rot="18513954">
              <a:off x="1579138" y="-301510"/>
              <a:ext cx="1169230" cy="456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800" b="1" dirty="0" smtClean="0"/>
                <a:t>ІНСУЛІН</a:t>
              </a:r>
              <a:endParaRPr lang="ru-RU" sz="800" b="1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 rot="1713753">
              <a:off x="4401486" y="-418199"/>
              <a:ext cx="1162635" cy="354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/>
            <p:cNvSpPr txBox="1"/>
            <p:nvPr/>
          </p:nvSpPr>
          <p:spPr>
            <a:xfrm rot="1645431">
              <a:off x="4222665" y="-460467"/>
              <a:ext cx="1562686" cy="456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800" b="1" dirty="0" smtClean="0"/>
                <a:t>ВУГЛЕВОДИ</a:t>
              </a:r>
              <a:endParaRPr lang="ru-RU" sz="800" b="1" dirty="0"/>
            </a:p>
          </p:txBody>
        </p:sp>
      </p:grpSp>
      <p:sp>
        <p:nvSpPr>
          <p:cNvPr id="2" name="Прямокутник 1"/>
          <p:cNvSpPr/>
          <p:nvPr/>
        </p:nvSpPr>
        <p:spPr>
          <a:xfrm>
            <a:off x="1268935" y="1298475"/>
            <a:ext cx="60543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Інсулінотерапія – метод </a:t>
            </a:r>
            <a:r>
              <a:rPr lang="ru-RU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лікування</a:t>
            </a:r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цукрового</a:t>
            </a:r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діабету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uk-UA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8" descr="http://medpravda.com/wp-content/uploads/2012/11/dtyskij-diabe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331" y="4655094"/>
            <a:ext cx="2506857" cy="1819979"/>
          </a:xfrm>
          <a:prstGeom prst="rect">
            <a:avLst/>
          </a:prstGeom>
          <a:noFill/>
        </p:spPr>
      </p:pic>
      <p:pic>
        <p:nvPicPr>
          <p:cNvPr id="25602" name="Picture 2" descr="https://www1.accu-chek.ru/multimedia/images/content/club/image_3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71" y="2489579"/>
            <a:ext cx="2381250" cy="2066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049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64694" y="244566"/>
            <a:ext cx="3793407" cy="864710"/>
          </a:xfrm>
        </p:spPr>
        <p:txBody>
          <a:bodyPr>
            <a:noAutofit/>
          </a:bodyPr>
          <a:lstStyle/>
          <a:p>
            <a:r>
              <a:rPr lang="uk-UA" sz="4400" b="1" dirty="0" smtClean="0"/>
              <a:t>Гіпотеза</a:t>
            </a:r>
          </a:p>
        </p:txBody>
      </p:sp>
      <p:sp>
        <p:nvSpPr>
          <p:cNvPr id="2" name="Прямокутник 1"/>
          <p:cNvSpPr/>
          <p:nvPr/>
        </p:nvSpPr>
        <p:spPr>
          <a:xfrm>
            <a:off x="348017" y="1212333"/>
            <a:ext cx="827736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Р</a:t>
            </a:r>
            <a:r>
              <a:rPr lang="ru-RU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озроблена</a:t>
            </a:r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автором </a:t>
            </a:r>
            <a:r>
              <a:rPr lang="ru-RU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програма</a:t>
            </a:r>
            <a:endParaRPr lang="ru-RU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дозволить </a:t>
            </a:r>
            <a:r>
              <a:rPr lang="ru-RU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спростити</a:t>
            </a:r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та </a:t>
            </a:r>
            <a:r>
              <a:rPr lang="ru-RU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покращити</a:t>
            </a:r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процес</a:t>
            </a:r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розрахунку</a:t>
            </a:r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компенсаційних</a:t>
            </a:r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доз </a:t>
            </a:r>
            <a:r>
              <a:rPr lang="ru-RU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інсуліну</a:t>
            </a:r>
            <a:endParaRPr lang="ru-RU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дітей</a:t>
            </a:r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та </a:t>
            </a:r>
            <a:r>
              <a:rPr lang="ru-RU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підлітків</a:t>
            </a:r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uk-UA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10" descr="http://yped.ru/wp-content/uploads/2011/11/Glucome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7229" y="3592080"/>
            <a:ext cx="4493690" cy="2631299"/>
          </a:xfrm>
          <a:prstGeom prst="rect">
            <a:avLst/>
          </a:prstGeom>
          <a:noFill/>
        </p:spPr>
      </p:pic>
      <p:pic>
        <p:nvPicPr>
          <p:cNvPr id="8" name="Picture 16" descr="http://strana-sovetov.com/images/stories/tip/kids/diabet-u-detei-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551" y="3592079"/>
            <a:ext cx="3504803" cy="26312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049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64694" y="244566"/>
            <a:ext cx="5881515" cy="864710"/>
          </a:xfrm>
        </p:spPr>
        <p:txBody>
          <a:bodyPr>
            <a:noAutofit/>
          </a:bodyPr>
          <a:lstStyle/>
          <a:p>
            <a:r>
              <a:rPr lang="uk-UA" sz="4400" b="1" dirty="0" smtClean="0"/>
              <a:t>Шляхи перевірки</a:t>
            </a:r>
          </a:p>
        </p:txBody>
      </p:sp>
      <p:sp>
        <p:nvSpPr>
          <p:cNvPr id="5" name="Прямокутник 4"/>
          <p:cNvSpPr/>
          <p:nvPr/>
        </p:nvSpPr>
        <p:spPr>
          <a:xfrm>
            <a:off x="545911" y="1594474"/>
            <a:ext cx="7315199" cy="376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0070" indent="-514350" fontAlgn="base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ru-RU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Н</a:t>
            </a:r>
            <a:r>
              <a:rPr lang="ru-RU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аписання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програми</a:t>
            </a:r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розрахунку</a:t>
            </a:r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.</a:t>
            </a:r>
          </a:p>
          <a:p>
            <a:pPr marL="560070" indent="-514350" fontAlgn="base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ru-RU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А</a:t>
            </a:r>
            <a:r>
              <a:rPr lang="ru-RU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пробація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розробленої</a:t>
            </a:r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автором </a:t>
            </a:r>
            <a:r>
              <a:rPr lang="ru-RU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програми</a:t>
            </a:r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дитячим</a:t>
            </a:r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лікарем-ендокринологом</a:t>
            </a:r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та </a:t>
            </a:r>
            <a:r>
              <a:rPr lang="ru-RU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його</a:t>
            </a:r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пацієнтами</a:t>
            </a:r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автором</a:t>
            </a:r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560070" indent="-514350" fontAlgn="base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ru-RU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</a:t>
            </a:r>
            <a:r>
              <a:rPr lang="ru-RU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орівняння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процесів</a:t>
            </a:r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обчислень</a:t>
            </a:r>
            <a:r>
              <a:rPr lang="ru-RU" sz="3200" dirty="0"/>
              <a:t>.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8496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64694" y="476582"/>
            <a:ext cx="8583772" cy="864710"/>
          </a:xfrm>
        </p:spPr>
        <p:txBody>
          <a:bodyPr>
            <a:noAutofit/>
          </a:bodyPr>
          <a:lstStyle/>
          <a:p>
            <a:r>
              <a:rPr lang="uk-UA" sz="4000" b="1" dirty="0" smtClean="0"/>
              <a:t>Розрахунок компенсаційної дози інсуліну</a:t>
            </a:r>
          </a:p>
        </p:txBody>
      </p:sp>
      <p:sp>
        <p:nvSpPr>
          <p:cNvPr id="5" name="Прямокутник 4"/>
          <p:cNvSpPr/>
          <p:nvPr/>
        </p:nvSpPr>
        <p:spPr>
          <a:xfrm>
            <a:off x="395783" y="1649066"/>
            <a:ext cx="8338782" cy="4619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2920" lvl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</a:pPr>
            <a:r>
              <a:rPr lang="uk-UA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Показники відносно постійні для хворого:</a:t>
            </a:r>
          </a:p>
          <a:p>
            <a:pPr marL="1474470" lvl="2" indent="-51435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uk-UA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маса тіла;</a:t>
            </a:r>
          </a:p>
          <a:p>
            <a:pPr marL="1474470" lvl="2" indent="-51435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компенсаційні коефіцієнти;</a:t>
            </a:r>
            <a:endParaRPr lang="uk-UA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474470" lvl="2" indent="-51435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uk-UA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ціна одиниці </a:t>
            </a:r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інсуліну.</a:t>
            </a:r>
          </a:p>
          <a:p>
            <a:pPr marL="502920" lvl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</a:pPr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Показники</a:t>
            </a:r>
            <a:r>
              <a:rPr lang="uk-UA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що змінюються при кожному вживанні їжі:</a:t>
            </a:r>
          </a:p>
          <a:p>
            <a:pPr marL="1474470" lvl="2" indent="-51435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uk-UA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кількість спожитих хлібних </a:t>
            </a:r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одиниць;</a:t>
            </a:r>
            <a:endParaRPr lang="uk-UA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474470" lvl="2" indent="-51435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uk-UA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поточна глюкоза </a:t>
            </a:r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крові;</a:t>
            </a:r>
          </a:p>
          <a:p>
            <a:pPr marL="1474470" lvl="2" indent="-51435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цільова </a:t>
            </a:r>
            <a:r>
              <a:rPr lang="uk-UA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глюкоза крові</a:t>
            </a:r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uk-UA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6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aznoee.ucoz.ru/scr3/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064" y="40943"/>
            <a:ext cx="2169994" cy="183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450373" y="900115"/>
            <a:ext cx="5977722" cy="609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uk-UA" sz="4000" b="1" dirty="0"/>
              <a:t>Вибір програмного середовища</a:t>
            </a:r>
          </a:p>
        </p:txBody>
      </p:sp>
      <p:sp>
        <p:nvSpPr>
          <p:cNvPr id="2" name="Прямокутник 1"/>
          <p:cNvSpPr/>
          <p:nvPr/>
        </p:nvSpPr>
        <p:spPr>
          <a:xfrm>
            <a:off x="426439" y="1778018"/>
            <a:ext cx="8540144" cy="402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</a:pPr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Переваги середовища </a:t>
            </a:r>
            <a:r>
              <a:rPr lang="uk-UA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Turbo</a:t>
            </a:r>
            <a:r>
              <a:rPr lang="uk-UA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uk-UA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Delphi</a:t>
            </a:r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uk-UA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017270" lvl="1" indent="-51435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uk-UA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</a:t>
            </a:r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ростота використання;</a:t>
            </a:r>
            <a:endParaRPr lang="uk-UA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017270" lvl="1" indent="-51435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uk-UA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універсальність;</a:t>
            </a:r>
          </a:p>
          <a:p>
            <a:pPr marL="1017270" lvl="1" indent="-51435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uk-UA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швидкість розробки програми;</a:t>
            </a:r>
          </a:p>
          <a:p>
            <a:pPr marL="1017270" lvl="1" indent="-51435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uk-UA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висока продуктивність розробленої програми;</a:t>
            </a:r>
          </a:p>
          <a:p>
            <a:pPr marL="1017270" lvl="1" indent="-51435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uk-UA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низькі вимоги програми до ресурсів </a:t>
            </a:r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комп’ютера</a:t>
            </a:r>
            <a:r>
              <a:rPr lang="uk-UA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uk-UA" sz="3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9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341189" y="900115"/>
            <a:ext cx="6523636" cy="609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uk-UA" sz="4000" b="1" dirty="0"/>
              <a:t>Розробка інтерфейсу програми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-136478" y="1701922"/>
            <a:ext cx="9116705" cy="224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7270" lvl="1" indent="-51435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uk-UA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Простота.</a:t>
            </a:r>
          </a:p>
          <a:p>
            <a:pPr marL="1017270" lvl="1" indent="-51435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uk-UA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Зручність у використанні. </a:t>
            </a:r>
          </a:p>
          <a:p>
            <a:pPr marL="1017270" lvl="1" indent="-51435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uk-UA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Запобігання </a:t>
            </a:r>
            <a:r>
              <a:rPr lang="uk-UA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випадковому виправленню дітьми важливих </a:t>
            </a:r>
            <a:r>
              <a:rPr lang="uk-UA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параметрів.</a:t>
            </a:r>
            <a:endParaRPr lang="uk-UA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 descr="http://www.samsung.com/ru/system/consumer/product/2010/09/30/np-r525-jt03ru/NotePC(R525)_100210_sub_feature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52" y="3942535"/>
            <a:ext cx="4523564" cy="236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hwmguide.ru/images/upload/3adda1f6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224" y="3929817"/>
            <a:ext cx="2300250" cy="22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16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64694" y="244566"/>
            <a:ext cx="7833145" cy="864710"/>
          </a:xfrm>
        </p:spPr>
        <p:txBody>
          <a:bodyPr>
            <a:noAutofit/>
          </a:bodyPr>
          <a:lstStyle/>
          <a:p>
            <a:r>
              <a:rPr lang="uk-UA" sz="4400" b="1" dirty="0"/>
              <a:t>інтерфейс користувача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0" t="29996" r="22141" b="30002"/>
          <a:stretch>
            <a:fillRect/>
          </a:stretch>
        </p:blipFill>
        <p:spPr bwMode="auto">
          <a:xfrm>
            <a:off x="4554430" y="1235201"/>
            <a:ext cx="4338687" cy="2327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4" t="32495" r="26642" b="32742"/>
          <a:stretch>
            <a:fillRect/>
          </a:stretch>
        </p:blipFill>
        <p:spPr bwMode="auto">
          <a:xfrm>
            <a:off x="4478660" y="3859045"/>
            <a:ext cx="4532769" cy="2499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5" t="37735" r="33015" b="37770"/>
          <a:stretch>
            <a:fillRect/>
          </a:stretch>
        </p:blipFill>
        <p:spPr bwMode="auto">
          <a:xfrm>
            <a:off x="551347" y="4519449"/>
            <a:ext cx="3610750" cy="1935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1" t="27002" r="19881" b="8997"/>
          <a:stretch>
            <a:fillRect/>
          </a:stretch>
        </p:blipFill>
        <p:spPr bwMode="auto">
          <a:xfrm>
            <a:off x="309505" y="1215913"/>
            <a:ext cx="4073308" cy="3214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274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1" t="27002" r="19881" b="8997"/>
          <a:stretch/>
        </p:blipFill>
        <p:spPr bwMode="auto">
          <a:xfrm>
            <a:off x="394127" y="0"/>
            <a:ext cx="8332715" cy="66130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05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4694" y="244566"/>
            <a:ext cx="7833145" cy="86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Апробація</a:t>
            </a:r>
            <a:r>
              <a:rPr kumimoji="0" lang="uk-UA" sz="4400" b="1" i="0" u="none" strike="noStrike" kern="1200" cap="all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програми</a:t>
            </a:r>
            <a:endParaRPr kumimoji="0" lang="uk-UA" sz="4400" b="1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094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4675" y="499396"/>
            <a:ext cx="6400800" cy="609874"/>
          </a:xfrm>
        </p:spPr>
        <p:txBody>
          <a:bodyPr>
            <a:noAutofit/>
          </a:bodyPr>
          <a:lstStyle/>
          <a:p>
            <a:r>
              <a:rPr lang="uk-UA" sz="4400" b="1" dirty="0" smtClean="0"/>
              <a:t>Тема</a:t>
            </a:r>
            <a:endParaRPr lang="uk-UA" sz="4400" b="1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4873" y="2328193"/>
            <a:ext cx="8754254" cy="1674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Оптимізація розрахунку компенсаційних </a:t>
            </a:r>
            <a:r>
              <a:rPr lang="uk-UA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доз </a:t>
            </a:r>
            <a:br>
              <a:rPr lang="uk-UA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uk-UA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інсуліну </a:t>
            </a:r>
            <a:r>
              <a:rPr lang="uk-UA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дітей</a:t>
            </a:r>
            <a:endParaRPr lang="uk-UA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60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ld"/>
      </p:transition>
    </mc:Choice>
    <mc:Fallback xmlns="">
      <p:transition spd="slow">
        <p:strips dir="ld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94675" y="499396"/>
            <a:ext cx="6400800" cy="609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Висновки</a:t>
            </a:r>
            <a:endParaRPr kumimoji="0" lang="uk-UA" sz="4400" b="1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241736" y="1920675"/>
            <a:ext cx="787225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Font typeface="+mj-lt"/>
              <a:buAutoNum type="arabicPeriod"/>
              <a:tabLst>
                <a:tab pos="457200" algn="l"/>
              </a:tabLst>
            </a:pPr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Основним видом компенсації цукрового діабету 1 типу є </a:t>
            </a:r>
            <a:r>
              <a:rPr lang="uk-UA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інсулінотерапія</a:t>
            </a:r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Font typeface="+mj-lt"/>
              <a:buAutoNum type="arabicPeriod"/>
              <a:tabLst>
                <a:tab pos="457200" algn="l"/>
              </a:tabLst>
            </a:pPr>
            <a:endParaRPr lang="ru-RU" sz="3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Font typeface="+mj-lt"/>
              <a:buAutoNum type="arabicPeriod"/>
              <a:tabLst>
                <a:tab pos="457200" algn="l"/>
              </a:tabLst>
            </a:pPr>
            <a:r>
              <a:rPr lang="uk-UA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Інсулінотерапія</a:t>
            </a:r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вимагає проведення точних розрахунків компенсаційних доз.</a:t>
            </a:r>
          </a:p>
        </p:txBody>
      </p:sp>
    </p:spTree>
    <p:extLst>
      <p:ext uri="{BB962C8B-B14F-4D97-AF65-F5344CB8AC3E}">
        <p14:creationId xmlns:p14="http://schemas.microsoft.com/office/powerpoint/2010/main" val="118094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94675" y="499396"/>
            <a:ext cx="6400800" cy="609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Висновки</a:t>
            </a:r>
            <a:endParaRPr kumimoji="0" lang="uk-UA" sz="4400" b="1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262756" y="1468715"/>
            <a:ext cx="7872251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Font typeface="+mj-lt"/>
              <a:buAutoNum type="arabicPeriod" startAt="3"/>
              <a:tabLst>
                <a:tab pos="457200" algn="l"/>
              </a:tabLst>
            </a:pPr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розрахунку компенсаційної дози інсуліну у дітей та підлітків необхідно врахувати такі показники: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маса тіла, компенсаційні коефіцієнти,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ціна одиниці інсуліну, 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кількість спожитих хлібних одиниць,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поточна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та цільова глюкоза крові.</a:t>
            </a:r>
            <a:endParaRPr lang="ru-RU" sz="3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94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94675" y="499396"/>
            <a:ext cx="6400800" cy="609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Висновки</a:t>
            </a:r>
            <a:endParaRPr kumimoji="0" lang="uk-UA" sz="4400" b="1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9697" y="1550340"/>
            <a:ext cx="8313683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3" indent="-5143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+mj-lt"/>
              <a:buAutoNum type="arabicPeriod" startAt="4"/>
              <a:tabLst>
                <a:tab pos="457200" algn="l"/>
              </a:tabLst>
            </a:pPr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Середовище 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TurboDelphi</a:t>
            </a:r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має необхідні інструменти для реалізації розрахунку компенсаційних доз інсуліну.</a:t>
            </a:r>
          </a:p>
          <a:p>
            <a:pPr marL="514350" marR="0" lvl="3" indent="-5143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+mj-lt"/>
              <a:buAutoNum type="arabicPeriod" startAt="4"/>
              <a:tabLst>
                <a:tab pos="457200" algn="l"/>
              </a:tabLst>
            </a:pPr>
            <a:endParaRPr lang="ru-RU" sz="3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marR="0" lvl="3" indent="-5143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+mj-lt"/>
              <a:buAutoNum type="arabicPeriod" startAt="4"/>
              <a:tabLst>
                <a:tab pos="457200" algn="l"/>
              </a:tabLst>
            </a:pPr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Розроблена автором програма оптимізує розрахунок компенсаційних доз інсуліну для дітей та підлітків з урахуванням усіх необхідних показників.</a:t>
            </a:r>
            <a:endParaRPr lang="ru-RU" sz="3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94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94675" y="499396"/>
            <a:ext cx="6400800" cy="609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Висновки</a:t>
            </a:r>
            <a:endParaRPr kumimoji="0" lang="uk-UA" sz="4400" b="1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0200" y="1729019"/>
            <a:ext cx="763051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3" indent="-5143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+mj-lt"/>
              <a:buAutoNum type="arabicPeriod" startAt="6"/>
              <a:tabLst>
                <a:tab pos="457200" algn="l"/>
              </a:tabLst>
            </a:pPr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Програма забезпечує простоту та зручність використання.</a:t>
            </a:r>
          </a:p>
          <a:p>
            <a:pPr marL="514350" marR="0" lvl="3" indent="-5143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+mj-lt"/>
              <a:buAutoNum type="arabicPeriod" startAt="6"/>
              <a:tabLst>
                <a:tab pos="457200" algn="l"/>
              </a:tabLst>
            </a:pPr>
            <a:endParaRPr lang="ru-RU" sz="3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marR="0" lvl="3" indent="-5143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+mj-lt"/>
              <a:buAutoNum type="arabicPeriod" startAt="6"/>
              <a:tabLst>
                <a:tab pos="457200" algn="l"/>
              </a:tabLst>
            </a:pPr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Використання автором  програми забезпечила коректність компенсації  (близькі до норми показники цукру крові).</a:t>
            </a:r>
          </a:p>
        </p:txBody>
      </p:sp>
    </p:spTree>
    <p:extLst>
      <p:ext uri="{BB962C8B-B14F-4D97-AF65-F5344CB8AC3E}">
        <p14:creationId xmlns:p14="http://schemas.microsoft.com/office/powerpoint/2010/main" val="118094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75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4675" y="499396"/>
            <a:ext cx="6400800" cy="609874"/>
          </a:xfrm>
        </p:spPr>
        <p:txBody>
          <a:bodyPr>
            <a:noAutofit/>
          </a:bodyPr>
          <a:lstStyle/>
          <a:p>
            <a:r>
              <a:rPr lang="uk-UA" sz="4400" b="1" dirty="0" smtClean="0"/>
              <a:t>МЕТА</a:t>
            </a:r>
            <a:endParaRPr lang="uk-UA" sz="4400" b="1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4873" y="1941783"/>
            <a:ext cx="8754254" cy="2083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40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Оптимізація розрахунку компенсаційних доз інсуліну </a:t>
            </a:r>
            <a:br>
              <a:rPr lang="uk-UA" sz="40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uk-UA" sz="40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дітей шляхом розробки комп’ютерної програми </a:t>
            </a:r>
            <a:endParaRPr lang="uk-UA" sz="4000" b="1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zolochiv.net/wp-content/uploads/2012/11/diab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585" y="4402374"/>
            <a:ext cx="30480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17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ld"/>
      </p:transition>
    </mc:Choice>
    <mc:Fallback xmlns="">
      <p:transition spd="slow">
        <p:strips dir="ld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4675" y="499396"/>
            <a:ext cx="6400800" cy="609874"/>
          </a:xfrm>
        </p:spPr>
        <p:txBody>
          <a:bodyPr>
            <a:noAutofit/>
          </a:bodyPr>
          <a:lstStyle/>
          <a:p>
            <a:r>
              <a:rPr lang="uk-UA" sz="4400" b="1" dirty="0" smtClean="0"/>
              <a:t>Завдання</a:t>
            </a:r>
            <a:endParaRPr lang="uk-UA" sz="4400" b="1" dirty="0"/>
          </a:p>
        </p:txBody>
      </p:sp>
      <p:sp>
        <p:nvSpPr>
          <p:cNvPr id="4" name="Місце для вмісту 2"/>
          <p:cNvSpPr>
            <a:spLocks noGrp="1"/>
          </p:cNvSpPr>
          <p:nvPr>
            <p:ph idx="1"/>
          </p:nvPr>
        </p:nvSpPr>
        <p:spPr>
          <a:xfrm>
            <a:off x="479685" y="1714500"/>
            <a:ext cx="8169640" cy="4457700"/>
          </a:xfrm>
        </p:spPr>
        <p:txBody>
          <a:bodyPr>
            <a:normAutofit lnSpcReduction="10000"/>
          </a:bodyPr>
          <a:lstStyle/>
          <a:p>
            <a:pPr marL="560070" lvl="0" indent="-514350">
              <a:buFont typeface="+mj-lt"/>
              <a:buAutoNum type="arabicPeriod"/>
            </a:pPr>
            <a:r>
              <a:rPr lang="uk-UA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Шляхом аналізу літературних джерел визначити види компенсацій рівня цукру в крові та правила розрахунку доз інсуліну.</a:t>
            </a:r>
          </a:p>
          <a:p>
            <a:pPr marL="560070" lvl="0" indent="-514350">
              <a:buFont typeface="+mj-lt"/>
              <a:buAutoNum type="arabicPeriod"/>
            </a:pPr>
            <a:r>
              <a:rPr lang="uk-UA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Ознайомитися з середовищем програмування </a:t>
            </a:r>
            <a:r>
              <a:rPr lang="uk-UA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Turbo</a:t>
            </a:r>
            <a:r>
              <a:rPr lang="uk-UA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uk-UA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Delphi</a:t>
            </a:r>
            <a:r>
              <a:rPr lang="uk-UA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для реалізації обчислень.</a:t>
            </a:r>
          </a:p>
          <a:p>
            <a:pPr marL="560070" lvl="0" indent="-514350">
              <a:buFont typeface="+mj-lt"/>
              <a:buAutoNum type="arabicPeriod"/>
            </a:pPr>
            <a:r>
              <a:rPr lang="uk-UA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Розробити програму розрахунку компенсаційних доз інсуліну в середовищі </a:t>
            </a:r>
            <a:r>
              <a:rPr lang="uk-UA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Turbo</a:t>
            </a:r>
            <a:r>
              <a:rPr lang="uk-UA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uk-UA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Delphi</a:t>
            </a:r>
            <a:r>
              <a:rPr lang="uk-UA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862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ld"/>
      </p:transition>
    </mc:Choice>
    <mc:Fallback xmlns="">
      <p:transition spd="slow">
        <p:strips dir="ld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94675" y="589336"/>
            <a:ext cx="6400800" cy="609874"/>
          </a:xfrm>
        </p:spPr>
        <p:txBody>
          <a:bodyPr>
            <a:noAutofit/>
          </a:bodyPr>
          <a:lstStyle/>
          <a:p>
            <a:r>
              <a:rPr lang="uk-UA" sz="4000" b="1" dirty="0" smtClean="0"/>
              <a:t>Об</a:t>
            </a:r>
            <a:r>
              <a:rPr lang="en-US" sz="4000" b="1" dirty="0" smtClean="0"/>
              <a:t>’</a:t>
            </a:r>
            <a:r>
              <a:rPr lang="uk-UA" sz="4000" b="1" dirty="0" err="1" smtClean="0"/>
              <a:t>єкт</a:t>
            </a:r>
            <a:r>
              <a:rPr lang="uk-UA" sz="4000" b="1" dirty="0" smtClean="0"/>
              <a:t> роботи</a:t>
            </a:r>
            <a:endParaRPr lang="uk-UA" sz="4000" b="1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618938" y="1394081"/>
            <a:ext cx="7390150" cy="10418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 b="1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3800" dirty="0" smtClean="0"/>
              <a:t>Розрахунок </a:t>
            </a:r>
            <a:r>
              <a:rPr lang="uk-UA" sz="3800" dirty="0"/>
              <a:t>компенсаційних доз </a:t>
            </a:r>
            <a:r>
              <a:rPr lang="uk-UA" sz="3800" dirty="0" smtClean="0"/>
              <a:t>інсуліну.</a:t>
            </a:r>
            <a:endParaRPr lang="uk-UA" sz="3800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94675" y="3407491"/>
            <a:ext cx="6400800" cy="609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4000" b="1" dirty="0" smtClean="0"/>
              <a:t>Предмет роботи</a:t>
            </a:r>
            <a:endParaRPr lang="uk-UA" sz="4000" b="1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618938" y="4212236"/>
            <a:ext cx="7390150" cy="10418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 b="1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3600" dirty="0"/>
              <a:t>П</a:t>
            </a:r>
            <a:r>
              <a:rPr lang="uk-UA" sz="3600" dirty="0" smtClean="0"/>
              <a:t>рограма </a:t>
            </a:r>
            <a:r>
              <a:rPr lang="uk-UA" sz="3600" dirty="0"/>
              <a:t>розрахунку компенсаційних доз </a:t>
            </a:r>
            <a:r>
              <a:rPr lang="uk-UA" sz="3600" dirty="0" smtClean="0"/>
              <a:t>інсуліну.</a:t>
            </a:r>
            <a:endParaRPr lang="uk-UA" sz="3800" dirty="0"/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4675" y="499396"/>
            <a:ext cx="6400800" cy="609874"/>
          </a:xfrm>
        </p:spPr>
        <p:txBody>
          <a:bodyPr>
            <a:noAutofit/>
          </a:bodyPr>
          <a:lstStyle/>
          <a:p>
            <a:r>
              <a:rPr lang="uk-UA" sz="4400" b="1" dirty="0" smtClean="0"/>
              <a:t>Структура роботи</a:t>
            </a:r>
            <a:endParaRPr lang="uk-UA" sz="4400" b="1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350539126"/>
              </p:ext>
            </p:extLst>
          </p:nvPr>
        </p:nvGraphicFramePr>
        <p:xfrm>
          <a:off x="286603" y="1410294"/>
          <a:ext cx="8666328" cy="4772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27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ld"/>
      </p:transition>
    </mc:Choice>
    <mc:Fallback xmlns="">
      <p:transition spd="slow">
        <p:strips dir="ld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4675" y="499396"/>
            <a:ext cx="6400800" cy="609874"/>
          </a:xfrm>
        </p:spPr>
        <p:txBody>
          <a:bodyPr>
            <a:noAutofit/>
          </a:bodyPr>
          <a:lstStyle/>
          <a:p>
            <a:r>
              <a:rPr lang="uk-UA" sz="4400" b="1" dirty="0" smtClean="0"/>
              <a:t>актуальність</a:t>
            </a:r>
            <a:endParaRPr lang="uk-UA" sz="4400" b="1" dirty="0"/>
          </a:p>
        </p:txBody>
      </p:sp>
      <p:pic>
        <p:nvPicPr>
          <p:cNvPr id="3078" name="Picture 6" descr="http://psdmania.ru/uploads/posts/2011-11/1320289130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12"/>
          <a:stretch/>
        </p:blipFill>
        <p:spPr bwMode="auto">
          <a:xfrm>
            <a:off x="3374692" y="1574428"/>
            <a:ext cx="5695032" cy="391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pedpresa.com/wp-content/uploads/2012/10/sho-robiti-yaksho-ditinu-rve-450x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0065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1019332" y="1874231"/>
            <a:ext cx="3972393" cy="1093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40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Діабет </a:t>
            </a:r>
            <a:r>
              <a:rPr lang="en-US" sz="40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</a:t>
            </a:r>
            <a:r>
              <a:rPr lang="uk-UA" sz="40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типу</a:t>
            </a:r>
            <a:endParaRPr lang="uk-UA" sz="4000" b="1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229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ld"/>
      </p:transition>
    </mc:Choice>
    <mc:Fallback xmlns="">
      <p:transition spd="slow">
        <p:strips dir="ld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4694" y="244566"/>
            <a:ext cx="8454453" cy="864710"/>
          </a:xfrm>
        </p:spPr>
        <p:txBody>
          <a:bodyPr>
            <a:noAutofit/>
          </a:bodyPr>
          <a:lstStyle/>
          <a:p>
            <a:r>
              <a:rPr lang="uk-UA" sz="4400" b="1" dirty="0" smtClean="0"/>
              <a:t>Практичне застосування</a:t>
            </a:r>
            <a:endParaRPr lang="uk-UA" sz="4400" b="1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4873" y="1503743"/>
            <a:ext cx="8754254" cy="1674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800" b="1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/>
              <a:t>Програма для </a:t>
            </a:r>
            <a:r>
              <a:rPr lang="uk-UA" dirty="0"/>
              <a:t>індивідуального розрахунку компенсаційних доз </a:t>
            </a:r>
            <a:r>
              <a:rPr lang="uk-UA" dirty="0" smtClean="0"/>
              <a:t>інсуліну.</a:t>
            </a:r>
            <a:endParaRPr lang="uk-UA" dirty="0"/>
          </a:p>
        </p:txBody>
      </p:sp>
      <p:pic>
        <p:nvPicPr>
          <p:cNvPr id="9218" name="Picture 2" descr="Повідомлення для кандидатів на посаду судді вперше щодо можливості ознайомлення із проектами процесуальних документів, підготовлених під час виконання практичного завдання на стадії складення кваліфікаційного іспит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374" y="3772391"/>
            <a:ext cx="4142385" cy="229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L:\Клас_4\Litus\Роботи\Пошуково-дослідницька робота\Інформатика-2012\Презентації\insul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85" y="4126389"/>
            <a:ext cx="2033186" cy="176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29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ld"/>
      </p:transition>
    </mc:Choice>
    <mc:Fallback xmlns="">
      <p:transition spd="slow">
        <p:strips dir="ld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4675" y="499396"/>
            <a:ext cx="5501392" cy="609874"/>
          </a:xfrm>
        </p:spPr>
        <p:txBody>
          <a:bodyPr>
            <a:noAutofit/>
          </a:bodyPr>
          <a:lstStyle/>
          <a:p>
            <a:r>
              <a:rPr lang="uk-UA" sz="4400" b="1" dirty="0" smtClean="0"/>
              <a:t>Діабет 1 типу</a:t>
            </a:r>
            <a:endParaRPr lang="uk-UA" sz="44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8240" y="1445470"/>
            <a:ext cx="86390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ru-RU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Цукровий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діабет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1-го типу (</a:t>
            </a:r>
            <a:r>
              <a:rPr lang="ru-RU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інсулінозалежний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діабет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- </a:t>
            </a:r>
            <a:r>
              <a:rPr lang="ru-RU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захворювання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що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характеризується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абсолютною </a:t>
            </a:r>
            <a:r>
              <a:rPr lang="ru-RU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недостатністю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інсуліну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викликаною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деструкцією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бета-</a:t>
            </a:r>
            <a:r>
              <a:rPr lang="ru-RU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клітин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підшлункової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залози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8690" name="Picture 18" descr="http://upload.wikimedia.org/wikipedia/commons/thumb/4/43/Blue_circle_for_diabetes.svg/500px-Blue_circle_for_diabetes.svg.png?uselang=r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7525" y="-34022"/>
            <a:ext cx="1415296" cy="1415296"/>
          </a:xfrm>
          <a:prstGeom prst="rect">
            <a:avLst/>
          </a:prstGeom>
          <a:noFill/>
        </p:spPr>
      </p:pic>
      <p:sp>
        <p:nvSpPr>
          <p:cNvPr id="16" name="Прямоугольник 15"/>
          <p:cNvSpPr/>
          <p:nvPr/>
        </p:nvSpPr>
        <p:spPr>
          <a:xfrm>
            <a:off x="6840726" y="350460"/>
            <a:ext cx="2304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Символ </a:t>
            </a:r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боротьби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цукровим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діабетом</a:t>
            </a:r>
            <a:r>
              <a:rPr lang="ru-RU" dirty="0" smtClean="0"/>
              <a:t> </a:t>
            </a:r>
            <a:endParaRPr lang="ru-RU" dirty="0"/>
          </a:p>
        </p:txBody>
      </p:sp>
      <p:pic>
        <p:nvPicPr>
          <p:cNvPr id="17" name="Picture 12" descr="http://www.tyumen.tv/uploads/posts/2011-11/1320749496_t1larg.diabetic.child.g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1072" y="3682539"/>
            <a:ext cx="4724440" cy="2657498"/>
          </a:xfrm>
          <a:prstGeom prst="rect">
            <a:avLst/>
          </a:prstGeom>
          <a:noFill/>
        </p:spPr>
      </p:pic>
      <p:pic>
        <p:nvPicPr>
          <p:cNvPr id="7" name="Picture 2" descr="http://podrobnosti.ua/upload/news/2012/08/09/851698_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902" y="4130308"/>
            <a:ext cx="2635769" cy="2108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536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trips dir="ld"/>
      </p:transition>
    </mc:Choice>
    <mc:Fallback xmlns="">
      <p:transition spd="slow">
        <p:strips dir="ld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391">
  <a:themeElements>
    <a:clrScheme name="Поті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Поті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E382D75-6DC6-4908-8B05-64D061C4B1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371</Words>
  <Application>Microsoft Macintosh PowerPoint</Application>
  <PresentationFormat>Другой</PresentationFormat>
  <Paragraphs>80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TS102922391</vt:lpstr>
      <vt:lpstr>СЕКЦІЯ ТЕХНОЛОГІЙ ПРОГРАМУВАННЯ</vt:lpstr>
      <vt:lpstr>Тема</vt:lpstr>
      <vt:lpstr>МЕТА</vt:lpstr>
      <vt:lpstr>Завдання</vt:lpstr>
      <vt:lpstr>Об’єкт роботи</vt:lpstr>
      <vt:lpstr>Структура роботи</vt:lpstr>
      <vt:lpstr>актуальність</vt:lpstr>
      <vt:lpstr>Практичне застосування</vt:lpstr>
      <vt:lpstr>Діабет 1 типу</vt:lpstr>
      <vt:lpstr>Особливості дитячого діабету</vt:lpstr>
      <vt:lpstr>Інсулінотерапія</vt:lpstr>
      <vt:lpstr>Гіпотеза</vt:lpstr>
      <vt:lpstr>Шляхи перевірки</vt:lpstr>
      <vt:lpstr>Розрахунок компенсаційної дози інсуліну</vt:lpstr>
      <vt:lpstr>Презентация PowerPoint</vt:lpstr>
      <vt:lpstr>Презентация PowerPoint</vt:lpstr>
      <vt:lpstr>інтерфейс користувача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2013-04-05T12:05:20Z</dcterms:created>
  <dcterms:modified xsi:type="dcterms:W3CDTF">2013-04-23T18:22:44Z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TC029223919991</vt:lpwstr>
  </property>
</Properties>
</file>