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Lst>
  <p:sldSz cx="9144000" cy="5143500" type="screen16x9"/>
  <p:notesSz cx="6858000" cy="9144000"/>
  <p:embeddedFontLst>
    <p:embeddedFont>
      <p:font typeface="Dosis" panose="020B0604020202020204" charset="0"/>
      <p:regular r:id="rId47"/>
      <p:bold r:id="rId48"/>
    </p:embeddedFont>
    <p:embeddedFont>
      <p:font typeface="Dosis ExtraLight" panose="020B0604020202020204" charset="0"/>
      <p:regular r:id="rId49"/>
      <p:bold r:id="rId50"/>
    </p:embeddedFont>
    <p:embeddedFont>
      <p:font typeface="Titillium Web" panose="020B0604020202020204" charset="0"/>
      <p:regular r:id="rId51"/>
      <p:bold r:id="rId52"/>
      <p:italic r:id="rId53"/>
      <p:boldItalic r:id="rId54"/>
    </p:embeddedFont>
    <p:embeddedFont>
      <p:font typeface="Titillium Web Light" panose="020B060402020202020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56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5"/>
        <p:cNvGrpSpPr/>
        <p:nvPr/>
      </p:nvGrpSpPr>
      <p:grpSpPr>
        <a:xfrm>
          <a:off x="0" y="0"/>
          <a:ext cx="0" cy="0"/>
          <a:chOff x="0" y="0"/>
          <a:chExt cx="0" cy="0"/>
        </a:xfrm>
      </p:grpSpPr>
      <p:sp>
        <p:nvSpPr>
          <p:cNvPr id="3896" name="Google Shape;3896;g75676f77ea_0_4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7" name="Google Shape;3897;g75676f77e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2"/>
        <p:cNvGrpSpPr/>
        <p:nvPr/>
      </p:nvGrpSpPr>
      <p:grpSpPr>
        <a:xfrm>
          <a:off x="0" y="0"/>
          <a:ext cx="0" cy="0"/>
          <a:chOff x="0" y="0"/>
          <a:chExt cx="0" cy="0"/>
        </a:xfrm>
      </p:grpSpPr>
      <p:sp>
        <p:nvSpPr>
          <p:cNvPr id="3903" name="Google Shape;3903;g75676f77ea_0_5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4" name="Google Shape;3904;g75676f77e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0"/>
        <p:cNvGrpSpPr/>
        <p:nvPr/>
      </p:nvGrpSpPr>
      <p:grpSpPr>
        <a:xfrm>
          <a:off x="0" y="0"/>
          <a:ext cx="0" cy="0"/>
          <a:chOff x="0" y="0"/>
          <a:chExt cx="0" cy="0"/>
        </a:xfrm>
      </p:grpSpPr>
      <p:sp>
        <p:nvSpPr>
          <p:cNvPr id="3911" name="Google Shape;3911;g75676f77ea_0_9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2" name="Google Shape;3912;g75676f77e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8"/>
        <p:cNvGrpSpPr/>
        <p:nvPr/>
      </p:nvGrpSpPr>
      <p:grpSpPr>
        <a:xfrm>
          <a:off x="0" y="0"/>
          <a:ext cx="0" cy="0"/>
          <a:chOff x="0" y="0"/>
          <a:chExt cx="0" cy="0"/>
        </a:xfrm>
      </p:grpSpPr>
      <p:sp>
        <p:nvSpPr>
          <p:cNvPr id="3919" name="Google Shape;3919;g75676f77ea_0_5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0" name="Google Shape;3920;g75676f77e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5"/>
        <p:cNvGrpSpPr/>
        <p:nvPr/>
      </p:nvGrpSpPr>
      <p:grpSpPr>
        <a:xfrm>
          <a:off x="0" y="0"/>
          <a:ext cx="0" cy="0"/>
          <a:chOff x="0" y="0"/>
          <a:chExt cx="0" cy="0"/>
        </a:xfrm>
      </p:grpSpPr>
      <p:sp>
        <p:nvSpPr>
          <p:cNvPr id="3926" name="Google Shape;3926;g75676f77ea_0_6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7" name="Google Shape;3927;g75676f77ea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3"/>
        <p:cNvGrpSpPr/>
        <p:nvPr/>
      </p:nvGrpSpPr>
      <p:grpSpPr>
        <a:xfrm>
          <a:off x="0" y="0"/>
          <a:ext cx="0" cy="0"/>
          <a:chOff x="0" y="0"/>
          <a:chExt cx="0" cy="0"/>
        </a:xfrm>
      </p:grpSpPr>
      <p:sp>
        <p:nvSpPr>
          <p:cNvPr id="3934" name="Google Shape;3934;g75676f77ea_0_9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5" name="Google Shape;3935;g75676f77e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1"/>
        <p:cNvGrpSpPr/>
        <p:nvPr/>
      </p:nvGrpSpPr>
      <p:grpSpPr>
        <a:xfrm>
          <a:off x="0" y="0"/>
          <a:ext cx="0" cy="0"/>
          <a:chOff x="0" y="0"/>
          <a:chExt cx="0" cy="0"/>
        </a:xfrm>
      </p:grpSpPr>
      <p:sp>
        <p:nvSpPr>
          <p:cNvPr id="3942" name="Google Shape;3942;g75676f77ea_0_7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3" name="Google Shape;3943;g75676f77e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9"/>
        <p:cNvGrpSpPr/>
        <p:nvPr/>
      </p:nvGrpSpPr>
      <p:grpSpPr>
        <a:xfrm>
          <a:off x="0" y="0"/>
          <a:ext cx="0" cy="0"/>
          <a:chOff x="0" y="0"/>
          <a:chExt cx="0" cy="0"/>
        </a:xfrm>
      </p:grpSpPr>
      <p:sp>
        <p:nvSpPr>
          <p:cNvPr id="3950" name="Google Shape;3950;g75676f77ea_0_8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1" name="Google Shape;3951;g75676f77ea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6"/>
        <p:cNvGrpSpPr/>
        <p:nvPr/>
      </p:nvGrpSpPr>
      <p:grpSpPr>
        <a:xfrm>
          <a:off x="0" y="0"/>
          <a:ext cx="0" cy="0"/>
          <a:chOff x="0" y="0"/>
          <a:chExt cx="0" cy="0"/>
        </a:xfrm>
      </p:grpSpPr>
      <p:sp>
        <p:nvSpPr>
          <p:cNvPr id="3957" name="Google Shape;3957;g75676f77ea_0_10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8" name="Google Shape;3958;g75676f77ea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5"/>
        <p:cNvGrpSpPr/>
        <p:nvPr/>
      </p:nvGrpSpPr>
      <p:grpSpPr>
        <a:xfrm>
          <a:off x="0" y="0"/>
          <a:ext cx="0" cy="0"/>
          <a:chOff x="0" y="0"/>
          <a:chExt cx="0" cy="0"/>
        </a:xfrm>
      </p:grpSpPr>
      <p:sp>
        <p:nvSpPr>
          <p:cNvPr id="3966" name="Google Shape;3966;g75676f77ea_0_11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7" name="Google Shape;3967;g75676f77ea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8"/>
        <p:cNvGrpSpPr/>
        <p:nvPr/>
      </p:nvGrpSpPr>
      <p:grpSpPr>
        <a:xfrm>
          <a:off x="0" y="0"/>
          <a:ext cx="0" cy="0"/>
          <a:chOff x="0" y="0"/>
          <a:chExt cx="0" cy="0"/>
        </a:xfrm>
      </p:grpSpPr>
      <p:sp>
        <p:nvSpPr>
          <p:cNvPr id="3839" name="Google Shape;3839;g78e93d16d0_0_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0" name="Google Shape;3840;g78e93d16d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75676f77ea_0_12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75676f77e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2"/>
        <p:cNvGrpSpPr/>
        <p:nvPr/>
      </p:nvGrpSpPr>
      <p:grpSpPr>
        <a:xfrm>
          <a:off x="0" y="0"/>
          <a:ext cx="0" cy="0"/>
          <a:chOff x="0" y="0"/>
          <a:chExt cx="0" cy="0"/>
        </a:xfrm>
      </p:grpSpPr>
      <p:sp>
        <p:nvSpPr>
          <p:cNvPr id="3983" name="Google Shape;3983;g75676f77ea_0_13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4" name="Google Shape;3984;g75676f77ea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9"/>
        <p:cNvGrpSpPr/>
        <p:nvPr/>
      </p:nvGrpSpPr>
      <p:grpSpPr>
        <a:xfrm>
          <a:off x="0" y="0"/>
          <a:ext cx="0" cy="0"/>
          <a:chOff x="0" y="0"/>
          <a:chExt cx="0" cy="0"/>
        </a:xfrm>
      </p:grpSpPr>
      <p:sp>
        <p:nvSpPr>
          <p:cNvPr id="3990" name="Google Shape;3990;g75676f77ea_0_13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1" name="Google Shape;3991;g75676f77ea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6"/>
        <p:cNvGrpSpPr/>
        <p:nvPr/>
      </p:nvGrpSpPr>
      <p:grpSpPr>
        <a:xfrm>
          <a:off x="0" y="0"/>
          <a:ext cx="0" cy="0"/>
          <a:chOff x="0" y="0"/>
          <a:chExt cx="0" cy="0"/>
        </a:xfrm>
      </p:grpSpPr>
      <p:sp>
        <p:nvSpPr>
          <p:cNvPr id="3997" name="Google Shape;3997;g75676f77ea_0_14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8" name="Google Shape;3998;g75676f77e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5"/>
        <p:cNvGrpSpPr/>
        <p:nvPr/>
      </p:nvGrpSpPr>
      <p:grpSpPr>
        <a:xfrm>
          <a:off x="0" y="0"/>
          <a:ext cx="0" cy="0"/>
          <a:chOff x="0" y="0"/>
          <a:chExt cx="0" cy="0"/>
        </a:xfrm>
      </p:grpSpPr>
      <p:sp>
        <p:nvSpPr>
          <p:cNvPr id="4006" name="Google Shape;4006;g75676f77ea_0_14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7" name="Google Shape;4007;g75676f77ea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2"/>
        <p:cNvGrpSpPr/>
        <p:nvPr/>
      </p:nvGrpSpPr>
      <p:grpSpPr>
        <a:xfrm>
          <a:off x="0" y="0"/>
          <a:ext cx="0" cy="0"/>
          <a:chOff x="0" y="0"/>
          <a:chExt cx="0" cy="0"/>
        </a:xfrm>
      </p:grpSpPr>
      <p:sp>
        <p:nvSpPr>
          <p:cNvPr id="4013" name="Google Shape;4013;g75676f77ea_0_15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4" name="Google Shape;4014;g75676f77ea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9"/>
        <p:cNvGrpSpPr/>
        <p:nvPr/>
      </p:nvGrpSpPr>
      <p:grpSpPr>
        <a:xfrm>
          <a:off x="0" y="0"/>
          <a:ext cx="0" cy="0"/>
          <a:chOff x="0" y="0"/>
          <a:chExt cx="0" cy="0"/>
        </a:xfrm>
      </p:grpSpPr>
      <p:sp>
        <p:nvSpPr>
          <p:cNvPr id="4030" name="Google Shape;4030;g75676f77ea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1" name="Google Shape;4031;g75676f77ea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7"/>
        <p:cNvGrpSpPr/>
        <p:nvPr/>
      </p:nvGrpSpPr>
      <p:grpSpPr>
        <a:xfrm>
          <a:off x="0" y="0"/>
          <a:ext cx="0" cy="0"/>
          <a:chOff x="0" y="0"/>
          <a:chExt cx="0" cy="0"/>
        </a:xfrm>
      </p:grpSpPr>
      <p:sp>
        <p:nvSpPr>
          <p:cNvPr id="4038" name="Google Shape;4038;g75676f77ea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9" name="Google Shape;4039;g75676f77ea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3"/>
        <p:cNvGrpSpPr/>
        <p:nvPr/>
      </p:nvGrpSpPr>
      <p:grpSpPr>
        <a:xfrm>
          <a:off x="0" y="0"/>
          <a:ext cx="0" cy="0"/>
          <a:chOff x="0" y="0"/>
          <a:chExt cx="0" cy="0"/>
        </a:xfrm>
      </p:grpSpPr>
      <p:sp>
        <p:nvSpPr>
          <p:cNvPr id="4044" name="Google Shape;4044;g75676f77ea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5" name="Google Shape;4045;g75676f77ea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1"/>
        <p:cNvGrpSpPr/>
        <p:nvPr/>
      </p:nvGrpSpPr>
      <p:grpSpPr>
        <a:xfrm>
          <a:off x="0" y="0"/>
          <a:ext cx="0" cy="0"/>
          <a:chOff x="0" y="0"/>
          <a:chExt cx="0" cy="0"/>
        </a:xfrm>
      </p:grpSpPr>
      <p:sp>
        <p:nvSpPr>
          <p:cNvPr id="4062" name="Google Shape;4062;g75676f77ea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3" name="Google Shape;4063;g75676f77ea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ed75ccf_0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5"/>
        <p:cNvGrpSpPr/>
        <p:nvPr/>
      </p:nvGrpSpPr>
      <p:grpSpPr>
        <a:xfrm>
          <a:off x="0" y="0"/>
          <a:ext cx="0" cy="0"/>
          <a:chOff x="0" y="0"/>
          <a:chExt cx="0" cy="0"/>
        </a:xfrm>
      </p:grpSpPr>
      <p:sp>
        <p:nvSpPr>
          <p:cNvPr id="4086" name="Google Shape;4086;g75676f77ea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7" name="Google Shape;4087;g75676f77ea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9"/>
        <p:cNvGrpSpPr/>
        <p:nvPr/>
      </p:nvGrpSpPr>
      <p:grpSpPr>
        <a:xfrm>
          <a:off x="0" y="0"/>
          <a:ext cx="0" cy="0"/>
          <a:chOff x="0" y="0"/>
          <a:chExt cx="0" cy="0"/>
        </a:xfrm>
      </p:grpSpPr>
      <p:sp>
        <p:nvSpPr>
          <p:cNvPr id="4110" name="Google Shape;4110;g75676f77ea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1" name="Google Shape;4111;g75676f77ea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3"/>
        <p:cNvGrpSpPr/>
        <p:nvPr/>
      </p:nvGrpSpPr>
      <p:grpSpPr>
        <a:xfrm>
          <a:off x="0" y="0"/>
          <a:ext cx="0" cy="0"/>
          <a:chOff x="0" y="0"/>
          <a:chExt cx="0" cy="0"/>
        </a:xfrm>
      </p:grpSpPr>
      <p:sp>
        <p:nvSpPr>
          <p:cNvPr id="4134" name="Google Shape;4134;g75676f77ea_0_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5" name="Google Shape;4135;g75676f77ea_0_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0"/>
        <p:cNvGrpSpPr/>
        <p:nvPr/>
      </p:nvGrpSpPr>
      <p:grpSpPr>
        <a:xfrm>
          <a:off x="0" y="0"/>
          <a:ext cx="0" cy="0"/>
          <a:chOff x="0" y="0"/>
          <a:chExt cx="0" cy="0"/>
        </a:xfrm>
      </p:grpSpPr>
      <p:sp>
        <p:nvSpPr>
          <p:cNvPr id="4141" name="Google Shape;4141;g75676f77ea_0_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2" name="Google Shape;4142;g75676f77ea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7"/>
        <p:cNvGrpSpPr/>
        <p:nvPr/>
      </p:nvGrpSpPr>
      <p:grpSpPr>
        <a:xfrm>
          <a:off x="0" y="0"/>
          <a:ext cx="0" cy="0"/>
          <a:chOff x="0" y="0"/>
          <a:chExt cx="0" cy="0"/>
        </a:xfrm>
      </p:grpSpPr>
      <p:sp>
        <p:nvSpPr>
          <p:cNvPr id="4148" name="Google Shape;4148;g75676f77ea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9" name="Google Shape;4149;g75676f77ea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4"/>
        <p:cNvGrpSpPr/>
        <p:nvPr/>
      </p:nvGrpSpPr>
      <p:grpSpPr>
        <a:xfrm>
          <a:off x="0" y="0"/>
          <a:ext cx="0" cy="0"/>
          <a:chOff x="0" y="0"/>
          <a:chExt cx="0" cy="0"/>
        </a:xfrm>
      </p:grpSpPr>
      <p:sp>
        <p:nvSpPr>
          <p:cNvPr id="4155" name="Google Shape;4155;g75676f77ea_0_7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6" name="Google Shape;4156;g75676f77ea_0_7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1"/>
        <p:cNvGrpSpPr/>
        <p:nvPr/>
      </p:nvGrpSpPr>
      <p:grpSpPr>
        <a:xfrm>
          <a:off x="0" y="0"/>
          <a:ext cx="0" cy="0"/>
          <a:chOff x="0" y="0"/>
          <a:chExt cx="0" cy="0"/>
        </a:xfrm>
      </p:grpSpPr>
      <p:sp>
        <p:nvSpPr>
          <p:cNvPr id="4162" name="Google Shape;4162;g75676f77ea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3" name="Google Shape;4163;g75676f77ea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2"/>
        <p:cNvGrpSpPr/>
        <p:nvPr/>
      </p:nvGrpSpPr>
      <p:grpSpPr>
        <a:xfrm>
          <a:off x="0" y="0"/>
          <a:ext cx="0" cy="0"/>
          <a:chOff x="0" y="0"/>
          <a:chExt cx="0" cy="0"/>
        </a:xfrm>
      </p:grpSpPr>
      <p:sp>
        <p:nvSpPr>
          <p:cNvPr id="4193" name="Google Shape;4193;g75676f77ea_0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4" name="Google Shape;4194;g75676f77ea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2"/>
        <p:cNvGrpSpPr/>
        <p:nvPr/>
      </p:nvGrpSpPr>
      <p:grpSpPr>
        <a:xfrm>
          <a:off x="0" y="0"/>
          <a:ext cx="0" cy="0"/>
          <a:chOff x="0" y="0"/>
          <a:chExt cx="0" cy="0"/>
        </a:xfrm>
      </p:grpSpPr>
      <p:sp>
        <p:nvSpPr>
          <p:cNvPr id="4233" name="Google Shape;4233;g75676f77ea_0_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4" name="Google Shape;4234;g75676f77ea_0_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3"/>
        <p:cNvGrpSpPr/>
        <p:nvPr/>
      </p:nvGrpSpPr>
      <p:grpSpPr>
        <a:xfrm>
          <a:off x="0" y="0"/>
          <a:ext cx="0" cy="0"/>
          <a:chOff x="0" y="0"/>
          <a:chExt cx="0" cy="0"/>
        </a:xfrm>
      </p:grpSpPr>
      <p:sp>
        <p:nvSpPr>
          <p:cNvPr id="4264" name="Google Shape;4264;g75676f77ea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5" name="Google Shape;4265;g75676f77ea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3"/>
        <p:cNvGrpSpPr/>
        <p:nvPr/>
      </p:nvGrpSpPr>
      <p:grpSpPr>
        <a:xfrm>
          <a:off x="0" y="0"/>
          <a:ext cx="0" cy="0"/>
          <a:chOff x="0" y="0"/>
          <a:chExt cx="0" cy="0"/>
        </a:xfrm>
      </p:grpSpPr>
      <p:sp>
        <p:nvSpPr>
          <p:cNvPr id="3854" name="Google Shape;3854;g75676f77ea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5" name="Google Shape;3855;g75676f77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4"/>
        <p:cNvGrpSpPr/>
        <p:nvPr/>
      </p:nvGrpSpPr>
      <p:grpSpPr>
        <a:xfrm>
          <a:off x="0" y="0"/>
          <a:ext cx="0" cy="0"/>
          <a:chOff x="0" y="0"/>
          <a:chExt cx="0" cy="0"/>
        </a:xfrm>
      </p:grpSpPr>
      <p:sp>
        <p:nvSpPr>
          <p:cNvPr id="4295" name="Google Shape;4295;g75676f77ea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6" name="Google Shape;4296;g75676f77ea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5"/>
        <p:cNvGrpSpPr/>
        <p:nvPr/>
      </p:nvGrpSpPr>
      <p:grpSpPr>
        <a:xfrm>
          <a:off x="0" y="0"/>
          <a:ext cx="0" cy="0"/>
          <a:chOff x="0" y="0"/>
          <a:chExt cx="0" cy="0"/>
        </a:xfrm>
      </p:grpSpPr>
      <p:sp>
        <p:nvSpPr>
          <p:cNvPr id="4326" name="Google Shape;4326;g75676f77ea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7" name="Google Shape;4327;g75676f77ea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7"/>
        <p:cNvGrpSpPr/>
        <p:nvPr/>
      </p:nvGrpSpPr>
      <p:grpSpPr>
        <a:xfrm>
          <a:off x="0" y="0"/>
          <a:ext cx="0" cy="0"/>
          <a:chOff x="0" y="0"/>
          <a:chExt cx="0" cy="0"/>
        </a:xfrm>
      </p:grpSpPr>
      <p:sp>
        <p:nvSpPr>
          <p:cNvPr id="4378" name="Google Shape;4378;g75676f77ea_0_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9" name="Google Shape;4379;g75676f77ea_0_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4"/>
        <p:cNvGrpSpPr/>
        <p:nvPr/>
      </p:nvGrpSpPr>
      <p:grpSpPr>
        <a:xfrm>
          <a:off x="0" y="0"/>
          <a:ext cx="0" cy="0"/>
          <a:chOff x="0" y="0"/>
          <a:chExt cx="0" cy="0"/>
        </a:xfrm>
      </p:grpSpPr>
      <p:sp>
        <p:nvSpPr>
          <p:cNvPr id="4385" name="Google Shape;4385;g75676f77ea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6" name="Google Shape;4386;g75676f77ea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3"/>
        <p:cNvGrpSpPr/>
        <p:nvPr/>
      </p:nvGrpSpPr>
      <p:grpSpPr>
        <a:xfrm>
          <a:off x="0" y="0"/>
          <a:ext cx="0" cy="0"/>
          <a:chOff x="0" y="0"/>
          <a:chExt cx="0" cy="0"/>
        </a:xfrm>
      </p:grpSpPr>
      <p:sp>
        <p:nvSpPr>
          <p:cNvPr id="4394" name="Google Shape;4394;g75676f77ea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5" name="Google Shape;4395;g75676f77ea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75676f77ea_0_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75676f77e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7"/>
        <p:cNvGrpSpPr/>
        <p:nvPr/>
      </p:nvGrpSpPr>
      <p:grpSpPr>
        <a:xfrm>
          <a:off x="0" y="0"/>
          <a:ext cx="0" cy="0"/>
          <a:chOff x="0" y="0"/>
          <a:chExt cx="0" cy="0"/>
        </a:xfrm>
      </p:grpSpPr>
      <p:sp>
        <p:nvSpPr>
          <p:cNvPr id="3868" name="Google Shape;3868;g75676f77ea_0_1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9" name="Google Shape;3869;g75676f77e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4"/>
        <p:cNvGrpSpPr/>
        <p:nvPr/>
      </p:nvGrpSpPr>
      <p:grpSpPr>
        <a:xfrm>
          <a:off x="0" y="0"/>
          <a:ext cx="0" cy="0"/>
          <a:chOff x="0" y="0"/>
          <a:chExt cx="0" cy="0"/>
        </a:xfrm>
      </p:grpSpPr>
      <p:sp>
        <p:nvSpPr>
          <p:cNvPr id="3875" name="Google Shape;3875;g75676f77ea_0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6" name="Google Shape;3876;g75676f77e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1"/>
        <p:cNvGrpSpPr/>
        <p:nvPr/>
      </p:nvGrpSpPr>
      <p:grpSpPr>
        <a:xfrm>
          <a:off x="0" y="0"/>
          <a:ext cx="0" cy="0"/>
          <a:chOff x="0" y="0"/>
          <a:chExt cx="0" cy="0"/>
        </a:xfrm>
      </p:grpSpPr>
      <p:sp>
        <p:nvSpPr>
          <p:cNvPr id="3882" name="Google Shape;3882;g75676f77ea_0_2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3" name="Google Shape;3883;g75676f77e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8"/>
        <p:cNvGrpSpPr/>
        <p:nvPr/>
      </p:nvGrpSpPr>
      <p:grpSpPr>
        <a:xfrm>
          <a:off x="0" y="0"/>
          <a:ext cx="0" cy="0"/>
          <a:chOff x="0" y="0"/>
          <a:chExt cx="0" cy="0"/>
        </a:xfrm>
      </p:grpSpPr>
      <p:sp>
        <p:nvSpPr>
          <p:cNvPr id="3889" name="Google Shape;3889;g75676f77ea_0_3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0" name="Google Shape;3890;g75676f77e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background">
  <p:cSld name="BLANK_1_1">
    <p:bg>
      <p:bgPr>
        <a:solidFill>
          <a:schemeClr val="accent6"/>
        </a:solidFill>
        <a:effectLst/>
      </p:bgPr>
    </p:bg>
    <p:spTree>
      <p:nvGrpSpPr>
        <p:cNvPr id="1" name="Shape 3506"/>
        <p:cNvGrpSpPr/>
        <p:nvPr/>
      </p:nvGrpSpPr>
      <p:grpSpPr>
        <a:xfrm>
          <a:off x="0" y="0"/>
          <a:ext cx="0" cy="0"/>
          <a:chOff x="0" y="0"/>
          <a:chExt cx="0" cy="0"/>
        </a:xfrm>
      </p:grpSpPr>
      <p:grpSp>
        <p:nvGrpSpPr>
          <p:cNvPr id="3507" name="Google Shape;3507;p12"/>
          <p:cNvGrpSpPr/>
          <p:nvPr/>
        </p:nvGrpSpPr>
        <p:grpSpPr>
          <a:xfrm>
            <a:off x="7828607" y="28698"/>
            <a:ext cx="1286904" cy="5086302"/>
            <a:chOff x="6367294" y="28698"/>
            <a:chExt cx="1286904" cy="5086302"/>
          </a:xfrm>
        </p:grpSpPr>
        <p:sp>
          <p:nvSpPr>
            <p:cNvPr id="3508" name="Google Shape;3508;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9" name="Google Shape;3669;p12"/>
          <p:cNvGrpSpPr/>
          <p:nvPr/>
        </p:nvGrpSpPr>
        <p:grpSpPr>
          <a:xfrm rot="10800000">
            <a:off x="28739" y="28698"/>
            <a:ext cx="1286904" cy="5086302"/>
            <a:chOff x="6367294" y="28698"/>
            <a:chExt cx="1286904" cy="5086302"/>
          </a:xfrm>
        </p:grpSpPr>
        <p:sp>
          <p:nvSpPr>
            <p:cNvPr id="3670" name="Google Shape;3670;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1" name="Google Shape;3831;p1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3"/>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chemeClr val="lt1"/>
              </a:buClr>
              <a:buSzPts val="3000"/>
              <a:buChar char="▪"/>
              <a:defRPr sz="3000" i="1">
                <a:solidFill>
                  <a:schemeClr val="lt1"/>
                </a:solidFill>
              </a:defRPr>
            </a:lvl1pPr>
            <a:lvl2pPr marL="914400" lvl="1" indent="-419100" rtl="0">
              <a:spcBef>
                <a:spcPts val="0"/>
              </a:spcBef>
              <a:spcAft>
                <a:spcPts val="0"/>
              </a:spcAft>
              <a:buClr>
                <a:schemeClr val="lt1"/>
              </a:buClr>
              <a:buSzPts val="3000"/>
              <a:buChar char="▫"/>
              <a:defRPr sz="3000" i="1">
                <a:solidFill>
                  <a:schemeClr val="lt1"/>
                </a:solidFill>
              </a:defRPr>
            </a:lvl2pPr>
            <a:lvl3pPr marL="1371600" lvl="2" indent="-419100" rtl="0">
              <a:spcBef>
                <a:spcPts val="0"/>
              </a:spcBef>
              <a:spcAft>
                <a:spcPts val="0"/>
              </a:spcAft>
              <a:buClr>
                <a:schemeClr val="lt1"/>
              </a:buClr>
              <a:buSzPts val="3000"/>
              <a:buChar char="▫"/>
              <a:defRPr sz="3000" i="1">
                <a:solidFill>
                  <a:schemeClr val="lt1"/>
                </a:solidFill>
              </a:defRPr>
            </a:lvl3pPr>
            <a:lvl4pPr marL="1828800" lvl="3" indent="-419100" rtl="0">
              <a:spcBef>
                <a:spcPts val="0"/>
              </a:spcBef>
              <a:spcAft>
                <a:spcPts val="0"/>
              </a:spcAft>
              <a:buClr>
                <a:schemeClr val="lt1"/>
              </a:buClr>
              <a:buSzPts val="3000"/>
              <a:buChar char="▫"/>
              <a:defRPr sz="3000" i="1">
                <a:solidFill>
                  <a:schemeClr val="lt1"/>
                </a:solidFill>
              </a:defRPr>
            </a:lvl4pPr>
            <a:lvl5pPr marL="2286000" lvl="4" indent="-419100" rtl="0">
              <a:spcBef>
                <a:spcPts val="0"/>
              </a:spcBef>
              <a:spcAft>
                <a:spcPts val="0"/>
              </a:spcAft>
              <a:buClr>
                <a:schemeClr val="lt1"/>
              </a:buClr>
              <a:buSzPts val="3000"/>
              <a:buChar char="▫"/>
              <a:defRPr sz="3000" i="1">
                <a:solidFill>
                  <a:schemeClr val="lt1"/>
                </a:solidFill>
              </a:defRPr>
            </a:lvl5pPr>
            <a:lvl6pPr marL="2743200" lvl="5" indent="-419100" rtl="0">
              <a:spcBef>
                <a:spcPts val="0"/>
              </a:spcBef>
              <a:spcAft>
                <a:spcPts val="0"/>
              </a:spcAft>
              <a:buClr>
                <a:schemeClr val="lt1"/>
              </a:buClr>
              <a:buSzPts val="3000"/>
              <a:buChar char="▫"/>
              <a:defRPr sz="3000" i="1">
                <a:solidFill>
                  <a:schemeClr val="lt1"/>
                </a:solidFill>
              </a:defRPr>
            </a:lvl6pPr>
            <a:lvl7pPr marL="3200400" lvl="6" indent="-419100" rtl="0">
              <a:spcBef>
                <a:spcPts val="0"/>
              </a:spcBef>
              <a:spcAft>
                <a:spcPts val="0"/>
              </a:spcAft>
              <a:buClr>
                <a:schemeClr val="lt1"/>
              </a:buClr>
              <a:buSzPts val="3000"/>
              <a:buChar char="●"/>
              <a:defRPr sz="3000" i="1">
                <a:solidFill>
                  <a:schemeClr val="lt1"/>
                </a:solidFill>
              </a:defRPr>
            </a:lvl7pPr>
            <a:lvl8pPr marL="3657600" lvl="7" indent="-419100" rtl="0">
              <a:spcBef>
                <a:spcPts val="0"/>
              </a:spcBef>
              <a:spcAft>
                <a:spcPts val="0"/>
              </a:spcAft>
              <a:buClr>
                <a:schemeClr val="lt1"/>
              </a:buClr>
              <a:buSzPts val="3000"/>
              <a:buChar char="○"/>
              <a:defRPr sz="3000" i="1">
                <a:solidFill>
                  <a:schemeClr val="lt1"/>
                </a:solidFill>
              </a:defRPr>
            </a:lvl8pPr>
            <a:lvl9pPr marL="4114800" lvl="8" indent="-419100">
              <a:spcBef>
                <a:spcPts val="0"/>
              </a:spcBef>
              <a:spcAft>
                <a:spcPts val="0"/>
              </a:spcAft>
              <a:buClr>
                <a:schemeClr val="lt1"/>
              </a:buClr>
              <a:buSzPts val="3000"/>
              <a:buChar char="■"/>
              <a:defRPr sz="3000" i="1">
                <a:solidFill>
                  <a:schemeClr val="lt1"/>
                </a:solidFill>
              </a:defRPr>
            </a:lvl9pPr>
          </a:lstStyle>
          <a:p>
            <a:endParaRPr/>
          </a:p>
        </p:txBody>
      </p:sp>
      <p:sp>
        <p:nvSpPr>
          <p:cNvPr id="1046" name="Google Shape;1046;p4"/>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chemeClr val="accent1"/>
                </a:solidFill>
                <a:latin typeface="Dosis"/>
                <a:ea typeface="Dosis"/>
                <a:cs typeface="Dosis"/>
                <a:sym typeface="Dosis"/>
              </a:rPr>
              <a:t>“</a:t>
            </a:r>
            <a:endParaRPr sz="12000">
              <a:solidFill>
                <a:schemeClr val="accent1"/>
              </a:solidFill>
              <a:latin typeface="Dosis"/>
              <a:ea typeface="Dosis"/>
              <a:cs typeface="Dosis"/>
              <a:sym typeface="Dosis"/>
            </a:endParaRPr>
          </a:p>
        </p:txBody>
      </p:sp>
      <p:sp>
        <p:nvSpPr>
          <p:cNvPr id="1047" name="Google Shape;1047;p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grpSp>
        <p:nvGrpSpPr>
          <p:cNvPr id="1048" name="Google Shape;1048;p4"/>
          <p:cNvGrpSpPr/>
          <p:nvPr/>
        </p:nvGrpSpPr>
        <p:grpSpPr>
          <a:xfrm rot="10800000">
            <a:off x="8705367" y="28698"/>
            <a:ext cx="410132" cy="5086302"/>
            <a:chOff x="836200" y="238125"/>
            <a:chExt cx="422425" cy="5238750"/>
          </a:xfrm>
        </p:grpSpPr>
        <p:sp>
          <p:nvSpPr>
            <p:cNvPr id="1049" name="Google Shape;1049;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4"/>
          <p:cNvGrpSpPr/>
          <p:nvPr/>
        </p:nvGrpSpPr>
        <p:grpSpPr>
          <a:xfrm rot="10800000">
            <a:off x="6659535" y="28698"/>
            <a:ext cx="2309844" cy="5086302"/>
            <a:chOff x="986700" y="238125"/>
            <a:chExt cx="2379075" cy="5238750"/>
          </a:xfrm>
        </p:grpSpPr>
        <p:sp>
          <p:nvSpPr>
            <p:cNvPr id="1130" name="Google Shape;1130;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4"/>
          <p:cNvGrpSpPr/>
          <p:nvPr/>
        </p:nvGrpSpPr>
        <p:grpSpPr>
          <a:xfrm rot="10800000">
            <a:off x="6367294" y="28698"/>
            <a:ext cx="2017554" cy="5086302"/>
            <a:chOff x="1588750" y="238125"/>
            <a:chExt cx="2078025" cy="5238750"/>
          </a:xfrm>
        </p:grpSpPr>
        <p:sp>
          <p:nvSpPr>
            <p:cNvPr id="1250" name="Google Shape;1250;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9" name="Google Shape;1459;p4"/>
          <p:cNvGrpSpPr/>
          <p:nvPr/>
        </p:nvGrpSpPr>
        <p:grpSpPr>
          <a:xfrm rot="10800000">
            <a:off x="6367294" y="28698"/>
            <a:ext cx="2309820" cy="5086302"/>
            <a:chOff x="1287725" y="238125"/>
            <a:chExt cx="2379050" cy="5238750"/>
          </a:xfrm>
        </p:grpSpPr>
        <p:sp>
          <p:nvSpPr>
            <p:cNvPr id="1460" name="Google Shape;1460;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0"/>
        <p:cNvGrpSpPr/>
        <p:nvPr/>
      </p:nvGrpSpPr>
      <p:grpSpPr>
        <a:xfrm>
          <a:off x="0" y="0"/>
          <a:ext cx="0" cy="0"/>
          <a:chOff x="0" y="0"/>
          <a:chExt cx="0" cy="0"/>
        </a:xfrm>
      </p:grpSpPr>
      <p:sp>
        <p:nvSpPr>
          <p:cNvPr id="2121" name="Google Shape;2121;p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5" name="Google Shape;2125;p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126" name="Google Shape;2126;p7"/>
          <p:cNvGrpSpPr/>
          <p:nvPr/>
        </p:nvGrpSpPr>
        <p:grpSpPr>
          <a:xfrm rot="10800000">
            <a:off x="8851487" y="28707"/>
            <a:ext cx="264012" cy="5086302"/>
            <a:chOff x="5307800" y="238125"/>
            <a:chExt cx="271925" cy="5238750"/>
          </a:xfrm>
        </p:grpSpPr>
        <p:sp>
          <p:nvSpPr>
            <p:cNvPr id="2127" name="Google Shape;2127;p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7"/>
          <p:cNvGrpSpPr/>
          <p:nvPr/>
        </p:nvGrpSpPr>
        <p:grpSpPr>
          <a:xfrm rot="10800000">
            <a:off x="7828571" y="28707"/>
            <a:ext cx="1140783" cy="5086302"/>
            <a:chOff x="5458325" y="238125"/>
            <a:chExt cx="1174975" cy="5238750"/>
          </a:xfrm>
        </p:grpSpPr>
        <p:sp>
          <p:nvSpPr>
            <p:cNvPr id="2185" name="Google Shape;2185;p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7" name="Google Shape;2247;p7"/>
          <p:cNvGrpSpPr/>
          <p:nvPr/>
        </p:nvGrpSpPr>
        <p:grpSpPr>
          <a:xfrm rot="10800000">
            <a:off x="7682451" y="28707"/>
            <a:ext cx="994639" cy="4940182"/>
            <a:chOff x="5759350" y="388625"/>
            <a:chExt cx="1024450" cy="5088250"/>
          </a:xfrm>
        </p:grpSpPr>
        <p:sp>
          <p:nvSpPr>
            <p:cNvPr id="2248" name="Google Shape;2248;p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9" name="Google Shape;2349;p7"/>
          <p:cNvGrpSpPr/>
          <p:nvPr/>
        </p:nvGrpSpPr>
        <p:grpSpPr>
          <a:xfrm rot="10800000">
            <a:off x="7682451" y="28707"/>
            <a:ext cx="1140783" cy="5086302"/>
            <a:chOff x="5608825" y="238125"/>
            <a:chExt cx="1174975" cy="5238750"/>
          </a:xfrm>
        </p:grpSpPr>
        <p:sp>
          <p:nvSpPr>
            <p:cNvPr id="2350" name="Google Shape;2350;p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02" name="Google Shape;2402;p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403" name="Google Shape;2403;p8"/>
          <p:cNvGrpSpPr/>
          <p:nvPr/>
        </p:nvGrpSpPr>
        <p:grpSpPr>
          <a:xfrm rot="10800000">
            <a:off x="8851487" y="28707"/>
            <a:ext cx="264012" cy="5086302"/>
            <a:chOff x="5307800" y="238125"/>
            <a:chExt cx="271925" cy="5238750"/>
          </a:xfrm>
        </p:grpSpPr>
        <p:sp>
          <p:nvSpPr>
            <p:cNvPr id="2404" name="Google Shape;2404;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1" name="Google Shape;2461;p8"/>
          <p:cNvGrpSpPr/>
          <p:nvPr/>
        </p:nvGrpSpPr>
        <p:grpSpPr>
          <a:xfrm rot="10800000">
            <a:off x="7828571" y="28707"/>
            <a:ext cx="1140783" cy="5086302"/>
            <a:chOff x="5458325" y="238125"/>
            <a:chExt cx="1174975" cy="5238750"/>
          </a:xfrm>
        </p:grpSpPr>
        <p:sp>
          <p:nvSpPr>
            <p:cNvPr id="2462" name="Google Shape;2462;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8"/>
          <p:cNvGrpSpPr/>
          <p:nvPr/>
        </p:nvGrpSpPr>
        <p:grpSpPr>
          <a:xfrm rot="10800000">
            <a:off x="7682451" y="28707"/>
            <a:ext cx="994639" cy="4940182"/>
            <a:chOff x="5759350" y="388625"/>
            <a:chExt cx="1024450" cy="5088250"/>
          </a:xfrm>
        </p:grpSpPr>
        <p:sp>
          <p:nvSpPr>
            <p:cNvPr id="2525" name="Google Shape;2525;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6" name="Google Shape;2626;p8"/>
          <p:cNvGrpSpPr/>
          <p:nvPr/>
        </p:nvGrpSpPr>
        <p:grpSpPr>
          <a:xfrm rot="10800000">
            <a:off x="7682451" y="28707"/>
            <a:ext cx="1140783" cy="5086302"/>
            <a:chOff x="5608825" y="238125"/>
            <a:chExt cx="1174975" cy="5238750"/>
          </a:xfrm>
        </p:grpSpPr>
        <p:sp>
          <p:nvSpPr>
            <p:cNvPr id="2627" name="Google Shape;2627;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77"/>
        <p:cNvGrpSpPr/>
        <p:nvPr/>
      </p:nvGrpSpPr>
      <p:grpSpPr>
        <a:xfrm>
          <a:off x="0" y="0"/>
          <a:ext cx="0" cy="0"/>
          <a:chOff x="0" y="0"/>
          <a:chExt cx="0" cy="0"/>
        </a:xfrm>
      </p:grpSpPr>
      <p:sp>
        <p:nvSpPr>
          <p:cNvPr id="2678" name="Google Shape;2678;p9"/>
          <p:cNvSpPr txBox="1">
            <a:spLocks noGrp="1"/>
          </p:cNvSpPr>
          <p:nvPr>
            <p:ph type="body" idx="1"/>
          </p:nvPr>
        </p:nvSpPr>
        <p:spPr>
          <a:xfrm>
            <a:off x="624925" y="4177700"/>
            <a:ext cx="67593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a:lvl1pPr>
          </a:lstStyle>
          <a:p>
            <a:endParaRPr/>
          </a:p>
        </p:txBody>
      </p:sp>
      <p:sp>
        <p:nvSpPr>
          <p:cNvPr id="2679" name="Google Shape;2679;p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680" name="Google Shape;2680;p9"/>
          <p:cNvGrpSpPr/>
          <p:nvPr/>
        </p:nvGrpSpPr>
        <p:grpSpPr>
          <a:xfrm rot="10800000">
            <a:off x="8851487" y="28707"/>
            <a:ext cx="264012" cy="5086302"/>
            <a:chOff x="5307800" y="238125"/>
            <a:chExt cx="271925" cy="5238750"/>
          </a:xfrm>
        </p:grpSpPr>
        <p:sp>
          <p:nvSpPr>
            <p:cNvPr id="2681" name="Google Shape;2681;p9"/>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9"/>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9"/>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9"/>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9"/>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9"/>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9"/>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9"/>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9"/>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9"/>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9"/>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9"/>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9"/>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9"/>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9"/>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9"/>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9"/>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9"/>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9"/>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9"/>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9"/>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9"/>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9"/>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9"/>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9"/>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9"/>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9"/>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9"/>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9"/>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9"/>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9"/>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9"/>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9"/>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9"/>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9"/>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9"/>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9"/>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9"/>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9"/>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9"/>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9"/>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9"/>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9"/>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9"/>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9"/>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9"/>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9"/>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9"/>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9"/>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9"/>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9"/>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9"/>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9"/>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9"/>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9"/>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9"/>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9"/>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8" name="Google Shape;2738;p9"/>
          <p:cNvGrpSpPr/>
          <p:nvPr/>
        </p:nvGrpSpPr>
        <p:grpSpPr>
          <a:xfrm rot="10800000">
            <a:off x="7828571" y="28707"/>
            <a:ext cx="1140783" cy="5086302"/>
            <a:chOff x="5458325" y="238125"/>
            <a:chExt cx="1174975" cy="5238750"/>
          </a:xfrm>
        </p:grpSpPr>
        <p:sp>
          <p:nvSpPr>
            <p:cNvPr id="2739" name="Google Shape;2739;p9"/>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9"/>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9"/>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9"/>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9"/>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9"/>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9"/>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9"/>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9"/>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9"/>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9"/>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9"/>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9"/>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9"/>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9"/>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9"/>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9"/>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9"/>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9"/>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9"/>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9"/>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9"/>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9"/>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9"/>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9"/>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9"/>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9"/>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9"/>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9"/>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9"/>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9"/>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9"/>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9"/>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9"/>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9"/>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9"/>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9"/>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9"/>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9"/>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9"/>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9"/>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9"/>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9"/>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9"/>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9"/>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9"/>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9"/>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9"/>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9"/>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9"/>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9"/>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9"/>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9"/>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9"/>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9"/>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9"/>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9"/>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9"/>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9"/>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9"/>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9"/>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9"/>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1" name="Google Shape;2801;p9"/>
          <p:cNvGrpSpPr/>
          <p:nvPr/>
        </p:nvGrpSpPr>
        <p:grpSpPr>
          <a:xfrm rot="10800000">
            <a:off x="7682451" y="28707"/>
            <a:ext cx="994639" cy="4940182"/>
            <a:chOff x="5759350" y="388625"/>
            <a:chExt cx="1024450" cy="5088250"/>
          </a:xfrm>
        </p:grpSpPr>
        <p:sp>
          <p:nvSpPr>
            <p:cNvPr id="2802" name="Google Shape;2802;p9"/>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9"/>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9"/>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9"/>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9"/>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9"/>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9"/>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9"/>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9"/>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9"/>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9"/>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9"/>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9"/>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9"/>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9"/>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9"/>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9"/>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9"/>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9"/>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9"/>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9"/>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9"/>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9"/>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9"/>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9"/>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9"/>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9"/>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9"/>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9"/>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9"/>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9"/>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9"/>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9"/>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9"/>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9"/>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9"/>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9"/>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9"/>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9"/>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9"/>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9"/>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9"/>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9"/>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9"/>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9"/>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9"/>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9"/>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9"/>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9"/>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9"/>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9"/>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9"/>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9"/>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9"/>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9"/>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9"/>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9"/>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9"/>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9"/>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9"/>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9"/>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9"/>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9"/>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9"/>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9"/>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9"/>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9"/>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9"/>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9"/>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9"/>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9"/>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9"/>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9"/>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9"/>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9"/>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9"/>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9"/>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9"/>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9"/>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9"/>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9"/>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9"/>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9"/>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9"/>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9"/>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9"/>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9"/>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9"/>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9"/>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9"/>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9"/>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9"/>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9"/>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9"/>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9"/>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9"/>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9"/>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9"/>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9"/>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9"/>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9"/>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3" name="Google Shape;2903;p9"/>
          <p:cNvGrpSpPr/>
          <p:nvPr/>
        </p:nvGrpSpPr>
        <p:grpSpPr>
          <a:xfrm rot="10800000">
            <a:off x="7682451" y="28707"/>
            <a:ext cx="1140783" cy="5086302"/>
            <a:chOff x="5608825" y="238125"/>
            <a:chExt cx="1174975" cy="5238750"/>
          </a:xfrm>
        </p:grpSpPr>
        <p:sp>
          <p:nvSpPr>
            <p:cNvPr id="2904" name="Google Shape;2904;p9"/>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9"/>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9"/>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9"/>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9"/>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9"/>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9"/>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9"/>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9"/>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9"/>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9"/>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9"/>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9"/>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9"/>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9"/>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9"/>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9"/>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9"/>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9"/>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9"/>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9"/>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9"/>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9"/>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9"/>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9"/>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9"/>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9"/>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9"/>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9"/>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9"/>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9"/>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9"/>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9"/>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9"/>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9"/>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9"/>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9"/>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9"/>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9"/>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9"/>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9"/>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9"/>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9"/>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9"/>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9"/>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9"/>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9"/>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9"/>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9"/>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9"/>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762000" y="315425"/>
            <a:ext cx="539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Classification </a:t>
            </a:r>
            <a:endParaRPr/>
          </a:p>
          <a:p>
            <a:pPr marL="0" lvl="0" indent="0" algn="l" rtl="0">
              <a:spcBef>
                <a:spcPts val="0"/>
              </a:spcBef>
              <a:spcAft>
                <a:spcPts val="0"/>
              </a:spcAft>
              <a:buNone/>
            </a:pPr>
            <a:r>
              <a:rPr lang="en"/>
              <a:t>Part 1: Logistic Regression &amp; NN</a:t>
            </a:r>
            <a:endParaRPr/>
          </a:p>
        </p:txBody>
      </p:sp>
      <p:sp>
        <p:nvSpPr>
          <p:cNvPr id="3837" name="Google Shape;3837;p13"/>
          <p:cNvSpPr txBox="1"/>
          <p:nvPr/>
        </p:nvSpPr>
        <p:spPr>
          <a:xfrm>
            <a:off x="866700" y="3209925"/>
            <a:ext cx="5292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accent1"/>
                </a:solidFill>
                <a:latin typeface="Dosis ExtraLight"/>
                <a:ea typeface="Dosis ExtraLight"/>
                <a:cs typeface="Dosis ExtraLight"/>
                <a:sym typeface="Dosis ExtraLight"/>
              </a:rPr>
              <a:t>Rutgers Cognitive Science Club</a:t>
            </a:r>
            <a:endParaRPr sz="3000">
              <a:solidFill>
                <a:schemeClr val="accent1"/>
              </a:solidFill>
              <a:latin typeface="Dosis ExtraLight"/>
              <a:ea typeface="Dosis ExtraLight"/>
              <a:cs typeface="Dosis ExtraLight"/>
              <a:sym typeface="Dosis ExtraLight"/>
            </a:endParaRPr>
          </a:p>
          <a:p>
            <a:pPr marL="0" lvl="0" indent="0" algn="l" rtl="0">
              <a:spcBef>
                <a:spcPts val="0"/>
              </a:spcBef>
              <a:spcAft>
                <a:spcPts val="0"/>
              </a:spcAft>
              <a:buNone/>
            </a:pPr>
            <a:r>
              <a:rPr lang="en" sz="3000">
                <a:solidFill>
                  <a:schemeClr val="accent1"/>
                </a:solidFill>
                <a:latin typeface="Dosis ExtraLight"/>
                <a:ea typeface="Dosis ExtraLight"/>
                <a:cs typeface="Dosis ExtraLight"/>
                <a:sym typeface="Dosis ExtraLight"/>
              </a:rPr>
              <a:t>Rutgers Statistics Club</a:t>
            </a:r>
            <a:endParaRPr sz="3000">
              <a:solidFill>
                <a:schemeClr val="accent1"/>
              </a:solidFill>
              <a:latin typeface="Dosis ExtraLight"/>
              <a:ea typeface="Dosis ExtraLight"/>
              <a:cs typeface="Dosis ExtraLight"/>
              <a:sym typeface="Dosis Extra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8"/>
        <p:cNvGrpSpPr/>
        <p:nvPr/>
      </p:nvGrpSpPr>
      <p:grpSpPr>
        <a:xfrm>
          <a:off x="0" y="0"/>
          <a:ext cx="0" cy="0"/>
          <a:chOff x="0" y="0"/>
          <a:chExt cx="0" cy="0"/>
        </a:xfrm>
      </p:grpSpPr>
      <p:sp>
        <p:nvSpPr>
          <p:cNvPr id="3899" name="Google Shape;3899;p22"/>
          <p:cNvSpPr txBox="1">
            <a:spLocks noGrp="1"/>
          </p:cNvSpPr>
          <p:nvPr>
            <p:ph type="ctrTitle" idx="4294967295"/>
          </p:nvPr>
        </p:nvSpPr>
        <p:spPr>
          <a:xfrm>
            <a:off x="685800" y="1595750"/>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D3EBD5"/>
                </a:solidFill>
              </a:rPr>
              <a:t>Based On This Formalization ...</a:t>
            </a:r>
            <a:endParaRPr sz="6000">
              <a:solidFill>
                <a:srgbClr val="D3EBD5"/>
              </a:solidFill>
            </a:endParaRPr>
          </a:p>
        </p:txBody>
      </p:sp>
      <p:sp>
        <p:nvSpPr>
          <p:cNvPr id="3900" name="Google Shape;3900;p22"/>
          <p:cNvSpPr txBox="1">
            <a:spLocks noGrp="1"/>
          </p:cNvSpPr>
          <p:nvPr>
            <p:ph type="subTitle" idx="4294967295"/>
          </p:nvPr>
        </p:nvSpPr>
        <p:spPr>
          <a:xfrm>
            <a:off x="685800" y="2755550"/>
            <a:ext cx="5495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solidFill>
                  <a:srgbClr val="80BFB7"/>
                </a:solidFill>
              </a:rPr>
              <a:t>Can we do linear regression?</a:t>
            </a:r>
            <a:endParaRPr>
              <a:solidFill>
                <a:srgbClr val="80BFB7"/>
              </a:solidFill>
            </a:endParaRPr>
          </a:p>
        </p:txBody>
      </p:sp>
      <p:sp>
        <p:nvSpPr>
          <p:cNvPr id="3901" name="Google Shape;3901;p2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05"/>
        <p:cNvGrpSpPr/>
        <p:nvPr/>
      </p:nvGrpSpPr>
      <p:grpSpPr>
        <a:xfrm>
          <a:off x="0" y="0"/>
          <a:ext cx="0" cy="0"/>
          <a:chOff x="0" y="0"/>
          <a:chExt cx="0" cy="0"/>
        </a:xfrm>
      </p:grpSpPr>
      <p:sp>
        <p:nvSpPr>
          <p:cNvPr id="3906" name="Google Shape;3906;p23"/>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 (For Most Cases)</a:t>
            </a:r>
            <a:endParaRPr/>
          </a:p>
        </p:txBody>
      </p:sp>
      <p:sp>
        <p:nvSpPr>
          <p:cNvPr id="3907" name="Google Shape;3907;p23"/>
          <p:cNvSpPr txBox="1">
            <a:spLocks noGrp="1"/>
          </p:cNvSpPr>
          <p:nvPr>
            <p:ph type="body" idx="1"/>
          </p:nvPr>
        </p:nvSpPr>
        <p:spPr>
          <a:xfrm>
            <a:off x="718300" y="1524000"/>
            <a:ext cx="7094700" cy="29805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sz="2200"/>
              <a:t>Since linear regression will fit a continuous line:</a:t>
            </a:r>
            <a:endParaRPr sz="2200"/>
          </a:p>
          <a:p>
            <a:pPr marL="457200" lvl="0" indent="-368300" algn="l" rtl="0">
              <a:spcBef>
                <a:spcPts val="0"/>
              </a:spcBef>
              <a:spcAft>
                <a:spcPts val="0"/>
              </a:spcAft>
              <a:buSzPts val="2200"/>
              <a:buChar char="▪"/>
            </a:pPr>
            <a:r>
              <a:rPr lang="en" sz="2200"/>
              <a:t> </a:t>
            </a:r>
            <a:endParaRPr sz="2200"/>
          </a:p>
          <a:p>
            <a:pPr marL="457200" lvl="0" indent="-368300" algn="l" rtl="0">
              <a:spcBef>
                <a:spcPts val="0"/>
              </a:spcBef>
              <a:spcAft>
                <a:spcPts val="0"/>
              </a:spcAft>
              <a:buSzPts val="2200"/>
              <a:buChar char="▪"/>
            </a:pPr>
            <a:r>
              <a:rPr lang="en" sz="2200"/>
              <a:t>Let’s say we have y take on 3 values: 1 for politician, 2 for lawyer, and 0 for neither.</a:t>
            </a:r>
            <a:endParaRPr sz="2200"/>
          </a:p>
          <a:p>
            <a:pPr marL="457200" lvl="0" indent="-368300" algn="l" rtl="0">
              <a:spcBef>
                <a:spcPts val="0"/>
              </a:spcBef>
              <a:spcAft>
                <a:spcPts val="0"/>
              </a:spcAft>
              <a:buSzPts val="2200"/>
              <a:buChar char="▪"/>
            </a:pPr>
            <a:r>
              <a:rPr lang="en" sz="2200"/>
              <a:t>Then if linear regression were run, we might get  ŷ=1.5. </a:t>
            </a:r>
            <a:endParaRPr sz="2200"/>
          </a:p>
          <a:p>
            <a:pPr marL="457200" lvl="0" indent="-368300" algn="l" rtl="0">
              <a:spcBef>
                <a:spcPts val="0"/>
              </a:spcBef>
              <a:spcAft>
                <a:spcPts val="0"/>
              </a:spcAft>
              <a:buSzPts val="2200"/>
              <a:buChar char="▪"/>
            </a:pPr>
            <a:r>
              <a:rPr lang="en" sz="2200"/>
              <a:t>Would it be sensible to say that our person is some hybrid of lawyer and politician?</a:t>
            </a:r>
            <a:endParaRPr sz="2200"/>
          </a:p>
        </p:txBody>
      </p:sp>
      <p:sp>
        <p:nvSpPr>
          <p:cNvPr id="3908" name="Google Shape;3908;p2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pic>
        <p:nvPicPr>
          <p:cNvPr id="3909" name="Google Shape;3909;p23"/>
          <p:cNvPicPr preferRelativeResize="0"/>
          <p:nvPr/>
        </p:nvPicPr>
        <p:blipFill>
          <a:blip r:embed="rId3">
            <a:alphaModFix/>
          </a:blip>
          <a:stretch>
            <a:fillRect/>
          </a:stretch>
        </p:blipFill>
        <p:spPr>
          <a:xfrm>
            <a:off x="1282075" y="2027600"/>
            <a:ext cx="4714875" cy="322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13"/>
        <p:cNvGrpSpPr/>
        <p:nvPr/>
      </p:nvGrpSpPr>
      <p:grpSpPr>
        <a:xfrm>
          <a:off x="0" y="0"/>
          <a:ext cx="0" cy="0"/>
          <a:chOff x="0" y="0"/>
          <a:chExt cx="0" cy="0"/>
        </a:xfrm>
      </p:grpSpPr>
      <p:sp>
        <p:nvSpPr>
          <p:cNvPr id="3914" name="Google Shape;3914;p24"/>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 cont.</a:t>
            </a:r>
            <a:endParaRPr/>
          </a:p>
        </p:txBody>
      </p:sp>
      <p:sp>
        <p:nvSpPr>
          <p:cNvPr id="3915" name="Google Shape;3915;p24"/>
          <p:cNvSpPr txBox="1">
            <a:spLocks noGrp="1"/>
          </p:cNvSpPr>
          <p:nvPr>
            <p:ph type="body" idx="1"/>
          </p:nvPr>
        </p:nvSpPr>
        <p:spPr>
          <a:xfrm>
            <a:off x="640225" y="1501650"/>
            <a:ext cx="3352800" cy="29805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In Chapter 4 of </a:t>
            </a:r>
            <a:r>
              <a:rPr lang="en" sz="1800" i="1"/>
              <a:t>Introduction to Statistical Learning</a:t>
            </a:r>
            <a:r>
              <a:rPr lang="en" sz="1800"/>
              <a:t>, the authors introduce a special case of where linear regression may work for classification.</a:t>
            </a:r>
            <a:endParaRPr sz="1800"/>
          </a:p>
          <a:p>
            <a:pPr marL="457200" lvl="0" indent="-342900" algn="l" rtl="0">
              <a:spcBef>
                <a:spcPts val="0"/>
              </a:spcBef>
              <a:spcAft>
                <a:spcPts val="0"/>
              </a:spcAft>
              <a:buSzPts val="1800"/>
              <a:buChar char="▪"/>
            </a:pPr>
            <a:r>
              <a:rPr lang="en" sz="1800"/>
              <a:t>But keep in mind, this is the exception and not the rule.</a:t>
            </a:r>
            <a:endParaRPr sz="1800"/>
          </a:p>
          <a:p>
            <a:pPr marL="457200" lvl="0" indent="-342900" algn="l" rtl="0">
              <a:spcBef>
                <a:spcPts val="0"/>
              </a:spcBef>
              <a:spcAft>
                <a:spcPts val="0"/>
              </a:spcAft>
              <a:buSzPts val="1800"/>
              <a:buChar char="▪"/>
            </a:pPr>
            <a:r>
              <a:rPr lang="en" sz="1800"/>
              <a:t>And even in this special case there are problems.</a:t>
            </a:r>
            <a:endParaRPr sz="1800"/>
          </a:p>
        </p:txBody>
      </p:sp>
      <p:sp>
        <p:nvSpPr>
          <p:cNvPr id="3916" name="Google Shape;3916;p2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pic>
        <p:nvPicPr>
          <p:cNvPr id="3917" name="Google Shape;3917;p24"/>
          <p:cNvPicPr preferRelativeResize="0"/>
          <p:nvPr/>
        </p:nvPicPr>
        <p:blipFill>
          <a:blip r:embed="rId3">
            <a:alphaModFix/>
          </a:blip>
          <a:stretch>
            <a:fillRect/>
          </a:stretch>
        </p:blipFill>
        <p:spPr>
          <a:xfrm>
            <a:off x="4071100" y="1733550"/>
            <a:ext cx="3495200" cy="2748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21"/>
        <p:cNvGrpSpPr/>
        <p:nvPr/>
      </p:nvGrpSpPr>
      <p:grpSpPr>
        <a:xfrm>
          <a:off x="0" y="0"/>
          <a:ext cx="0" cy="0"/>
          <a:chOff x="0" y="0"/>
          <a:chExt cx="0" cy="0"/>
        </a:xfrm>
      </p:grpSpPr>
      <p:sp>
        <p:nvSpPr>
          <p:cNvPr id="3922" name="Google Shape;3922;p25"/>
          <p:cNvSpPr txBox="1">
            <a:spLocks noGrp="1"/>
          </p:cNvSpPr>
          <p:nvPr>
            <p:ph type="ctrTitle" idx="4294967295"/>
          </p:nvPr>
        </p:nvSpPr>
        <p:spPr>
          <a:xfrm>
            <a:off x="685800" y="1595750"/>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D3EBD5"/>
                </a:solidFill>
              </a:rPr>
              <a:t>Logistic Regression</a:t>
            </a:r>
            <a:endParaRPr sz="6000">
              <a:solidFill>
                <a:srgbClr val="D3EBD5"/>
              </a:solidFill>
            </a:endParaRPr>
          </a:p>
        </p:txBody>
      </p:sp>
      <p:sp>
        <p:nvSpPr>
          <p:cNvPr id="3923" name="Google Shape;3923;p25"/>
          <p:cNvSpPr txBox="1">
            <a:spLocks noGrp="1"/>
          </p:cNvSpPr>
          <p:nvPr>
            <p:ph type="subTitle" idx="4294967295"/>
          </p:nvPr>
        </p:nvSpPr>
        <p:spPr>
          <a:xfrm>
            <a:off x="685800" y="2755550"/>
            <a:ext cx="5495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solidFill>
                  <a:srgbClr val="80BFB7"/>
                </a:solidFill>
              </a:rPr>
              <a:t>A transition from quantitative to qualitative prediction</a:t>
            </a:r>
            <a:endParaRPr>
              <a:solidFill>
                <a:srgbClr val="80BFB7"/>
              </a:solidFill>
            </a:endParaRPr>
          </a:p>
        </p:txBody>
      </p:sp>
      <p:sp>
        <p:nvSpPr>
          <p:cNvPr id="3924" name="Google Shape;3924;p2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28"/>
        <p:cNvGrpSpPr/>
        <p:nvPr/>
      </p:nvGrpSpPr>
      <p:grpSpPr>
        <a:xfrm>
          <a:off x="0" y="0"/>
          <a:ext cx="0" cy="0"/>
          <a:chOff x="0" y="0"/>
          <a:chExt cx="0" cy="0"/>
        </a:xfrm>
      </p:grpSpPr>
      <p:sp>
        <p:nvSpPr>
          <p:cNvPr id="3929" name="Google Shape;3929;p2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Logistic Regression: A Transformation of Linear Regression</a:t>
            </a:r>
            <a:endParaRPr/>
          </a:p>
        </p:txBody>
      </p:sp>
      <p:sp>
        <p:nvSpPr>
          <p:cNvPr id="3930" name="Google Shape;3930;p26"/>
          <p:cNvSpPr txBox="1">
            <a:spLocks noGrp="1"/>
          </p:cNvSpPr>
          <p:nvPr>
            <p:ph type="body" idx="1"/>
          </p:nvPr>
        </p:nvSpPr>
        <p:spPr>
          <a:xfrm>
            <a:off x="718300" y="1608537"/>
            <a:ext cx="6761100" cy="29805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sz="2200"/>
              <a:t>Biggest problem we need to address is forcing our prediction, ŷ, to be either a 0 or 1</a:t>
            </a:r>
            <a:endParaRPr sz="2200"/>
          </a:p>
          <a:p>
            <a:pPr marL="457200" lvl="0" indent="-368300" algn="l" rtl="0">
              <a:spcBef>
                <a:spcPts val="0"/>
              </a:spcBef>
              <a:spcAft>
                <a:spcPts val="0"/>
              </a:spcAft>
              <a:buSzPts val="2200"/>
              <a:buFont typeface="Titillium Web"/>
              <a:buChar char="▪"/>
            </a:pPr>
            <a:r>
              <a:rPr lang="en" sz="2200" b="1">
                <a:latin typeface="Titillium Web"/>
                <a:ea typeface="Titillium Web"/>
                <a:cs typeface="Titillium Web"/>
                <a:sym typeface="Titillium Web"/>
              </a:rPr>
              <a:t>Let’s try</a:t>
            </a:r>
            <a:r>
              <a:rPr lang="en" sz="2200"/>
              <a:t>:</a:t>
            </a:r>
            <a:endParaRPr sz="2200"/>
          </a:p>
          <a:p>
            <a:pPr marL="914400" lvl="1" indent="-368300" algn="l" rtl="0">
              <a:spcBef>
                <a:spcPts val="0"/>
              </a:spcBef>
              <a:spcAft>
                <a:spcPts val="0"/>
              </a:spcAft>
              <a:buClr>
                <a:schemeClr val="accent2"/>
              </a:buClr>
              <a:buSzPts val="2200"/>
              <a:buAutoNum type="arabicPeriod"/>
            </a:pPr>
            <a:r>
              <a:rPr lang="en" sz="2200"/>
              <a:t> </a:t>
            </a:r>
            <a:endParaRPr sz="2200"/>
          </a:p>
          <a:p>
            <a:pPr marL="914400" lvl="1" indent="-368300" algn="l" rtl="0">
              <a:spcBef>
                <a:spcPts val="0"/>
              </a:spcBef>
              <a:spcAft>
                <a:spcPts val="0"/>
              </a:spcAft>
              <a:buClr>
                <a:schemeClr val="accent2"/>
              </a:buClr>
              <a:buSzPts val="2200"/>
              <a:buAutoNum type="arabicPeriod"/>
            </a:pPr>
            <a:r>
              <a:rPr lang="en" sz="2200"/>
              <a:t>Convert ẑ to some value between 0 and 1 &amp; call it p</a:t>
            </a:r>
            <a:endParaRPr sz="2200"/>
          </a:p>
          <a:p>
            <a:pPr marL="914400" lvl="1" indent="-368300" algn="l" rtl="0">
              <a:spcBef>
                <a:spcPts val="0"/>
              </a:spcBef>
              <a:spcAft>
                <a:spcPts val="0"/>
              </a:spcAft>
              <a:buClr>
                <a:schemeClr val="accent2"/>
              </a:buClr>
              <a:buSzPts val="2200"/>
              <a:buAutoNum type="arabicPeriod"/>
            </a:pPr>
            <a:r>
              <a:rPr lang="en" sz="2200"/>
              <a:t>Pick a threshold, t, such as 0.5</a:t>
            </a:r>
            <a:endParaRPr sz="2200"/>
          </a:p>
          <a:p>
            <a:pPr marL="914400" lvl="1" indent="-368300" algn="l" rtl="0">
              <a:spcBef>
                <a:spcPts val="0"/>
              </a:spcBef>
              <a:spcAft>
                <a:spcPts val="0"/>
              </a:spcAft>
              <a:buClr>
                <a:schemeClr val="accent2"/>
              </a:buClr>
              <a:buSzPts val="2200"/>
              <a:buAutoNum type="arabicPeriod"/>
            </a:pPr>
            <a:r>
              <a:rPr lang="en" sz="2200"/>
              <a:t>If p &gt;= t, then ŷ = 1</a:t>
            </a:r>
            <a:endParaRPr sz="2200"/>
          </a:p>
          <a:p>
            <a:pPr marL="914400" lvl="0" indent="0" algn="l" rtl="0">
              <a:spcBef>
                <a:spcPts val="600"/>
              </a:spcBef>
              <a:spcAft>
                <a:spcPts val="0"/>
              </a:spcAft>
              <a:buNone/>
            </a:pPr>
            <a:r>
              <a:rPr lang="en" sz="2200"/>
              <a:t>If If p &lt; t, then ŷ = 0</a:t>
            </a:r>
            <a:endParaRPr/>
          </a:p>
        </p:txBody>
      </p:sp>
      <p:sp>
        <p:nvSpPr>
          <p:cNvPr id="3931" name="Google Shape;3931;p2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pic>
        <p:nvPicPr>
          <p:cNvPr id="3932" name="Google Shape;3932;p26"/>
          <p:cNvPicPr preferRelativeResize="0"/>
          <p:nvPr/>
        </p:nvPicPr>
        <p:blipFill>
          <a:blip r:embed="rId3">
            <a:alphaModFix/>
          </a:blip>
          <a:stretch>
            <a:fillRect/>
          </a:stretch>
        </p:blipFill>
        <p:spPr>
          <a:xfrm>
            <a:off x="1765925" y="2753100"/>
            <a:ext cx="5090000" cy="348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36"/>
        <p:cNvGrpSpPr/>
        <p:nvPr/>
      </p:nvGrpSpPr>
      <p:grpSpPr>
        <a:xfrm>
          <a:off x="0" y="0"/>
          <a:ext cx="0" cy="0"/>
          <a:chOff x="0" y="0"/>
          <a:chExt cx="0" cy="0"/>
        </a:xfrm>
      </p:grpSpPr>
      <p:sp>
        <p:nvSpPr>
          <p:cNvPr id="3937" name="Google Shape;3937;p2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457200" lvl="0" indent="-457200" algn="l" rtl="0">
              <a:spcBef>
                <a:spcPts val="0"/>
              </a:spcBef>
              <a:spcAft>
                <a:spcPts val="0"/>
              </a:spcAft>
              <a:buSzPts val="3600"/>
              <a:buAutoNum type="arabicPeriod"/>
            </a:pPr>
            <a:r>
              <a:rPr lang="en"/>
              <a:t>Linear Model</a:t>
            </a:r>
            <a:endParaRPr/>
          </a:p>
        </p:txBody>
      </p:sp>
      <p:sp>
        <p:nvSpPr>
          <p:cNvPr id="3938" name="Google Shape;3938;p27"/>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Hopefully, by now</a:t>
            </a:r>
            <a:endParaRPr/>
          </a:p>
          <a:p>
            <a:pPr marL="457200" lvl="0" indent="-381000" algn="l" rtl="0">
              <a:spcBef>
                <a:spcPts val="0"/>
              </a:spcBef>
              <a:spcAft>
                <a:spcPts val="0"/>
              </a:spcAft>
              <a:buSzPts val="2400"/>
              <a:buChar char="▪"/>
            </a:pPr>
            <a:r>
              <a:rPr lang="en"/>
              <a:t>                                                                   is familiar</a:t>
            </a:r>
            <a:endParaRPr/>
          </a:p>
          <a:p>
            <a:pPr marL="457200" lvl="0" indent="-381000" algn="l" rtl="0">
              <a:spcBef>
                <a:spcPts val="0"/>
              </a:spcBef>
              <a:spcAft>
                <a:spcPts val="0"/>
              </a:spcAft>
              <a:buSzPts val="2400"/>
              <a:buChar char="▪"/>
            </a:pPr>
            <a:r>
              <a:rPr lang="en"/>
              <a:t>We only use ẑ as opposed to ŷ to denote that this is not our final prediction</a:t>
            </a:r>
            <a:endParaRPr/>
          </a:p>
        </p:txBody>
      </p:sp>
      <p:sp>
        <p:nvSpPr>
          <p:cNvPr id="3939" name="Google Shape;3939;p2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pic>
        <p:nvPicPr>
          <p:cNvPr id="3940" name="Google Shape;3940;p27"/>
          <p:cNvPicPr preferRelativeResize="0"/>
          <p:nvPr/>
        </p:nvPicPr>
        <p:blipFill>
          <a:blip r:embed="rId3">
            <a:alphaModFix/>
          </a:blip>
          <a:stretch>
            <a:fillRect/>
          </a:stretch>
        </p:blipFill>
        <p:spPr>
          <a:xfrm>
            <a:off x="1258900" y="2331725"/>
            <a:ext cx="4370376" cy="299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44"/>
        <p:cNvGrpSpPr/>
        <p:nvPr/>
      </p:nvGrpSpPr>
      <p:grpSpPr>
        <a:xfrm>
          <a:off x="0" y="0"/>
          <a:ext cx="0" cy="0"/>
          <a:chOff x="0" y="0"/>
          <a:chExt cx="0" cy="0"/>
        </a:xfrm>
      </p:grpSpPr>
      <p:sp>
        <p:nvSpPr>
          <p:cNvPr id="3945" name="Google Shape;3945;p2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 Introducing Logistic Function</a:t>
            </a:r>
            <a:endParaRPr/>
          </a:p>
        </p:txBody>
      </p:sp>
      <p:sp>
        <p:nvSpPr>
          <p:cNvPr id="3946" name="Google Shape;3946;p28"/>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The </a:t>
            </a:r>
            <a:r>
              <a:rPr lang="en" b="1">
                <a:latin typeface="Titillium Web"/>
                <a:ea typeface="Titillium Web"/>
                <a:cs typeface="Titillium Web"/>
                <a:sym typeface="Titillium Web"/>
              </a:rPr>
              <a:t>logistic </a:t>
            </a:r>
            <a:r>
              <a:rPr lang="en"/>
              <a:t>function (often referred to as </a:t>
            </a:r>
            <a:r>
              <a:rPr lang="en" b="1">
                <a:latin typeface="Titillium Web"/>
                <a:ea typeface="Titillium Web"/>
                <a:cs typeface="Titillium Web"/>
                <a:sym typeface="Titillium Web"/>
              </a:rPr>
              <a:t>sigmoid</a:t>
            </a:r>
            <a:r>
              <a:rPr lang="en"/>
              <a:t> in machine learning) has the form:</a:t>
            </a:r>
            <a:endParaRPr/>
          </a:p>
        </p:txBody>
      </p:sp>
      <p:sp>
        <p:nvSpPr>
          <p:cNvPr id="3947" name="Google Shape;3947;p2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pic>
        <p:nvPicPr>
          <p:cNvPr id="3948" name="Google Shape;3948;p28"/>
          <p:cNvPicPr preferRelativeResize="0"/>
          <p:nvPr/>
        </p:nvPicPr>
        <p:blipFill>
          <a:blip r:embed="rId3">
            <a:alphaModFix/>
          </a:blip>
          <a:stretch>
            <a:fillRect/>
          </a:stretch>
        </p:blipFill>
        <p:spPr>
          <a:xfrm>
            <a:off x="2665850" y="3162071"/>
            <a:ext cx="2865975" cy="948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52"/>
        <p:cNvGrpSpPr/>
        <p:nvPr/>
      </p:nvGrpSpPr>
      <p:grpSpPr>
        <a:xfrm>
          <a:off x="0" y="0"/>
          <a:ext cx="0" cy="0"/>
          <a:chOff x="0" y="0"/>
          <a:chExt cx="0" cy="0"/>
        </a:xfrm>
      </p:grpSpPr>
      <p:sp>
        <p:nvSpPr>
          <p:cNvPr id="3953" name="Google Shape;3953;p2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 (cont). Logistic Function Plot</a:t>
            </a:r>
            <a:endParaRPr/>
          </a:p>
        </p:txBody>
      </p:sp>
      <p:sp>
        <p:nvSpPr>
          <p:cNvPr id="3954" name="Google Shape;3954;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a:p>
        </p:txBody>
      </p:sp>
      <p:pic>
        <p:nvPicPr>
          <p:cNvPr id="3955" name="Google Shape;3955;p29"/>
          <p:cNvPicPr preferRelativeResize="0"/>
          <p:nvPr/>
        </p:nvPicPr>
        <p:blipFill>
          <a:blip r:embed="rId3">
            <a:alphaModFix/>
          </a:blip>
          <a:stretch>
            <a:fillRect/>
          </a:stretch>
        </p:blipFill>
        <p:spPr>
          <a:xfrm>
            <a:off x="1667406" y="1478275"/>
            <a:ext cx="4862890" cy="32419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59"/>
        <p:cNvGrpSpPr/>
        <p:nvPr/>
      </p:nvGrpSpPr>
      <p:grpSpPr>
        <a:xfrm>
          <a:off x="0" y="0"/>
          <a:ext cx="0" cy="0"/>
          <a:chOff x="0" y="0"/>
          <a:chExt cx="0" cy="0"/>
        </a:xfrm>
      </p:grpSpPr>
      <p:sp>
        <p:nvSpPr>
          <p:cNvPr id="3960" name="Google Shape;3960;p30"/>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 Applying The Logistic Function</a:t>
            </a:r>
            <a:endParaRPr/>
          </a:p>
        </p:txBody>
      </p:sp>
      <p:sp>
        <p:nvSpPr>
          <p:cNvPr id="3961" name="Google Shape;3961;p30"/>
          <p:cNvSpPr txBox="1">
            <a:spLocks noGrp="1"/>
          </p:cNvSpPr>
          <p:nvPr>
            <p:ph type="body" idx="1"/>
          </p:nvPr>
        </p:nvSpPr>
        <p:spPr>
          <a:xfrm>
            <a:off x="718300" y="1733550"/>
            <a:ext cx="6761100" cy="16668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So now, we have</a:t>
            </a:r>
            <a:endParaRPr/>
          </a:p>
        </p:txBody>
      </p:sp>
      <p:sp>
        <p:nvSpPr>
          <p:cNvPr id="3962" name="Google Shape;3962;p3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sp>
        <p:nvSpPr>
          <p:cNvPr id="3963" name="Google Shape;3963;p30"/>
          <p:cNvSpPr txBox="1">
            <a:spLocks noGrp="1"/>
          </p:cNvSpPr>
          <p:nvPr>
            <p:ph type="body" idx="1"/>
          </p:nvPr>
        </p:nvSpPr>
        <p:spPr>
          <a:xfrm>
            <a:off x="718300" y="3400350"/>
            <a:ext cx="6761100" cy="16668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So p will now be between 0 and 1. We can think of this as the </a:t>
            </a:r>
            <a:r>
              <a:rPr lang="en" b="1">
                <a:latin typeface="Titillium Web"/>
                <a:ea typeface="Titillium Web"/>
                <a:cs typeface="Titillium Web"/>
                <a:sym typeface="Titillium Web"/>
              </a:rPr>
              <a:t>probability</a:t>
            </a:r>
            <a:r>
              <a:rPr lang="en"/>
              <a:t> that y is 1.</a:t>
            </a:r>
            <a:endParaRPr/>
          </a:p>
        </p:txBody>
      </p:sp>
      <p:pic>
        <p:nvPicPr>
          <p:cNvPr id="3964" name="Google Shape;3964;p30"/>
          <p:cNvPicPr preferRelativeResize="0"/>
          <p:nvPr/>
        </p:nvPicPr>
        <p:blipFill>
          <a:blip r:embed="rId3">
            <a:alphaModFix/>
          </a:blip>
          <a:stretch>
            <a:fillRect/>
          </a:stretch>
        </p:blipFill>
        <p:spPr>
          <a:xfrm>
            <a:off x="1326250" y="2396050"/>
            <a:ext cx="6153149" cy="931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68"/>
        <p:cNvGrpSpPr/>
        <p:nvPr/>
      </p:nvGrpSpPr>
      <p:grpSpPr>
        <a:xfrm>
          <a:off x="0" y="0"/>
          <a:ext cx="0" cy="0"/>
          <a:chOff x="0" y="0"/>
          <a:chExt cx="0" cy="0"/>
        </a:xfrm>
      </p:grpSpPr>
      <p:sp>
        <p:nvSpPr>
          <p:cNvPr id="3969" name="Google Shape;3969;p31"/>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Aside: What Are the Odds?</a:t>
            </a:r>
            <a:endParaRPr/>
          </a:p>
        </p:txBody>
      </p:sp>
      <p:sp>
        <p:nvSpPr>
          <p:cNvPr id="3970" name="Google Shape;3970;p31"/>
          <p:cNvSpPr txBox="1">
            <a:spLocks noGrp="1"/>
          </p:cNvSpPr>
          <p:nvPr>
            <p:ph type="body" idx="1"/>
          </p:nvPr>
        </p:nvSpPr>
        <p:spPr>
          <a:xfrm>
            <a:off x="718300" y="1533525"/>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Let’s say I ask the question, “What are the odds that you get an A on your next exam?”</a:t>
            </a:r>
            <a:endParaRPr/>
          </a:p>
          <a:p>
            <a:pPr marL="457200" lvl="0" indent="-381000" algn="l" rtl="0">
              <a:spcBef>
                <a:spcPts val="0"/>
              </a:spcBef>
              <a:spcAft>
                <a:spcPts val="0"/>
              </a:spcAft>
              <a:buSzPts val="2400"/>
              <a:buChar char="▪"/>
            </a:pPr>
            <a:r>
              <a:rPr lang="en"/>
              <a:t>Let’s say you tell me 1 to 3 (although I hope they’re better).</a:t>
            </a:r>
            <a:endParaRPr/>
          </a:p>
          <a:p>
            <a:pPr marL="457200" lvl="0" indent="-381000" algn="l" rtl="0">
              <a:spcBef>
                <a:spcPts val="0"/>
              </a:spcBef>
              <a:spcAft>
                <a:spcPts val="0"/>
              </a:spcAft>
              <a:buSzPts val="2400"/>
              <a:buChar char="▪"/>
            </a:pPr>
            <a:r>
              <a:rPr lang="en"/>
              <a:t>What you’re really saying is the probability, p, that I get an A on my exam is 3 times lower than the probability, (1-p), that I don’t get an A.</a:t>
            </a:r>
            <a:endParaRPr/>
          </a:p>
          <a:p>
            <a:pPr marL="457200" lvl="0" indent="-381000" algn="l" rtl="0">
              <a:spcBef>
                <a:spcPts val="0"/>
              </a:spcBef>
              <a:spcAft>
                <a:spcPts val="0"/>
              </a:spcAft>
              <a:buSzPts val="2400"/>
              <a:buChar char="▪"/>
            </a:pPr>
            <a:r>
              <a:rPr lang="en"/>
              <a:t>In an equation:  </a:t>
            </a:r>
            <a:r>
              <a:rPr lang="en" b="1">
                <a:latin typeface="Titillium Web"/>
                <a:ea typeface="Titillium Web"/>
                <a:cs typeface="Titillium Web"/>
                <a:sym typeface="Titillium Web"/>
              </a:rPr>
              <a:t>p / (1-p)</a:t>
            </a:r>
            <a:r>
              <a:rPr lang="en"/>
              <a:t> = 1/3</a:t>
            </a:r>
            <a:endParaRPr/>
          </a:p>
        </p:txBody>
      </p:sp>
      <p:sp>
        <p:nvSpPr>
          <p:cNvPr id="3971" name="Google Shape;3971;p3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1"/>
        <p:cNvGrpSpPr/>
        <p:nvPr/>
      </p:nvGrpSpPr>
      <p:grpSpPr>
        <a:xfrm>
          <a:off x="0" y="0"/>
          <a:ext cx="0" cy="0"/>
          <a:chOff x="0" y="0"/>
          <a:chExt cx="0" cy="0"/>
        </a:xfrm>
      </p:grpSpPr>
      <p:sp>
        <p:nvSpPr>
          <p:cNvPr id="3842" name="Google Shape;3842;p14"/>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Review Of Linear Regression</a:t>
            </a:r>
            <a:endParaRPr/>
          </a:p>
        </p:txBody>
      </p:sp>
      <p:sp>
        <p:nvSpPr>
          <p:cNvPr id="3843" name="Google Shape;3843;p14"/>
          <p:cNvSpPr txBox="1">
            <a:spLocks noGrp="1"/>
          </p:cNvSpPr>
          <p:nvPr>
            <p:ph type="body" idx="1"/>
          </p:nvPr>
        </p:nvSpPr>
        <p:spPr>
          <a:xfrm>
            <a:off x="518050" y="2187813"/>
            <a:ext cx="6761100" cy="2283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ŷ is a prediction of the linear relationship between k independent variables (also called features) and a dependent variable (target)</a:t>
            </a:r>
            <a:endParaRPr/>
          </a:p>
          <a:p>
            <a:pPr marL="457200" lvl="0" indent="0" algn="l" rtl="0">
              <a:spcBef>
                <a:spcPts val="600"/>
              </a:spcBef>
              <a:spcAft>
                <a:spcPts val="0"/>
              </a:spcAft>
              <a:buNone/>
            </a:pPr>
            <a:endParaRPr/>
          </a:p>
          <a:p>
            <a:pPr marL="457200" lvl="0" indent="-381000" algn="l" rtl="0">
              <a:spcBef>
                <a:spcPts val="600"/>
              </a:spcBef>
              <a:spcAft>
                <a:spcPts val="0"/>
              </a:spcAft>
              <a:buSzPts val="2400"/>
              <a:buChar char="▪"/>
            </a:pPr>
            <a:r>
              <a:rPr lang="en"/>
              <a:t>This prediction is </a:t>
            </a:r>
            <a:r>
              <a:rPr lang="en" b="1">
                <a:latin typeface="Titillium Web"/>
                <a:ea typeface="Titillium Web"/>
                <a:cs typeface="Titillium Web"/>
                <a:sym typeface="Titillium Web"/>
              </a:rPr>
              <a:t>quantitative</a:t>
            </a:r>
            <a:r>
              <a:rPr lang="en"/>
              <a:t>- It predicts a continuous numerical quantity e.g. a person’s height, the cost of a house, city population</a:t>
            </a:r>
            <a:endParaRPr/>
          </a:p>
        </p:txBody>
      </p:sp>
      <p:sp>
        <p:nvSpPr>
          <p:cNvPr id="3844" name="Google Shape;3844;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pic>
        <p:nvPicPr>
          <p:cNvPr id="3845" name="Google Shape;3845;p14"/>
          <p:cNvPicPr preferRelativeResize="0"/>
          <p:nvPr/>
        </p:nvPicPr>
        <p:blipFill>
          <a:blip r:embed="rId3">
            <a:alphaModFix/>
          </a:blip>
          <a:stretch>
            <a:fillRect/>
          </a:stretch>
        </p:blipFill>
        <p:spPr>
          <a:xfrm>
            <a:off x="918550" y="1753250"/>
            <a:ext cx="6360598" cy="434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32"/>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Aside cont.: What are the Log-Odds</a:t>
            </a:r>
            <a:endParaRPr/>
          </a:p>
        </p:txBody>
      </p:sp>
      <p:sp>
        <p:nvSpPr>
          <p:cNvPr id="3977" name="Google Shape;3977;p32"/>
          <p:cNvSpPr txBox="1">
            <a:spLocks noGrp="1"/>
          </p:cNvSpPr>
          <p:nvPr>
            <p:ph type="body" idx="1"/>
          </p:nvPr>
        </p:nvSpPr>
        <p:spPr>
          <a:xfrm>
            <a:off x="718300" y="1733550"/>
            <a:ext cx="6761100" cy="1576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In our case, we have the </a:t>
            </a:r>
            <a:r>
              <a:rPr lang="en" b="1">
                <a:latin typeface="Titillium Web"/>
                <a:ea typeface="Titillium Web"/>
                <a:cs typeface="Titillium Web"/>
                <a:sym typeface="Titillium Web"/>
              </a:rPr>
              <a:t>odds</a:t>
            </a:r>
            <a:r>
              <a:rPr lang="en"/>
              <a:t>:</a:t>
            </a:r>
            <a:endParaRPr/>
          </a:p>
          <a:p>
            <a:pPr marL="0" lvl="0" indent="0" algn="l" rtl="0">
              <a:spcBef>
                <a:spcPts val="600"/>
              </a:spcBef>
              <a:spcAft>
                <a:spcPts val="0"/>
              </a:spcAft>
              <a:buNone/>
            </a:pPr>
            <a:endParaRPr/>
          </a:p>
        </p:txBody>
      </p:sp>
      <p:sp>
        <p:nvSpPr>
          <p:cNvPr id="3978" name="Google Shape;3978;p3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a:p>
        </p:txBody>
      </p:sp>
      <p:sp>
        <p:nvSpPr>
          <p:cNvPr id="3979" name="Google Shape;3979;p32"/>
          <p:cNvSpPr txBox="1">
            <a:spLocks noGrp="1"/>
          </p:cNvSpPr>
          <p:nvPr>
            <p:ph type="body" idx="1"/>
          </p:nvPr>
        </p:nvSpPr>
        <p:spPr>
          <a:xfrm>
            <a:off x="718312" y="3143700"/>
            <a:ext cx="3412500" cy="1576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So the </a:t>
            </a:r>
            <a:r>
              <a:rPr lang="en" b="1">
                <a:latin typeface="Titillium Web"/>
                <a:ea typeface="Titillium Web"/>
                <a:cs typeface="Titillium Web"/>
                <a:sym typeface="Titillium Web"/>
              </a:rPr>
              <a:t>log-odds </a:t>
            </a:r>
            <a:r>
              <a:rPr lang="en"/>
              <a:t>are:</a:t>
            </a:r>
            <a:endParaRPr/>
          </a:p>
          <a:p>
            <a:pPr marL="0" lvl="0" indent="0" algn="l" rtl="0">
              <a:spcBef>
                <a:spcPts val="600"/>
              </a:spcBef>
              <a:spcAft>
                <a:spcPts val="0"/>
              </a:spcAft>
              <a:buNone/>
            </a:pPr>
            <a:endParaRPr/>
          </a:p>
        </p:txBody>
      </p:sp>
      <p:pic>
        <p:nvPicPr>
          <p:cNvPr id="3980" name="Google Shape;3980;p32"/>
          <p:cNvPicPr preferRelativeResize="0"/>
          <p:nvPr/>
        </p:nvPicPr>
        <p:blipFill>
          <a:blip r:embed="rId3">
            <a:alphaModFix/>
          </a:blip>
          <a:stretch>
            <a:fillRect/>
          </a:stretch>
        </p:blipFill>
        <p:spPr>
          <a:xfrm>
            <a:off x="2041101" y="2396300"/>
            <a:ext cx="4142926" cy="785050"/>
          </a:xfrm>
          <a:prstGeom prst="rect">
            <a:avLst/>
          </a:prstGeom>
          <a:noFill/>
          <a:ln>
            <a:noFill/>
          </a:ln>
        </p:spPr>
      </p:pic>
      <p:pic>
        <p:nvPicPr>
          <p:cNvPr id="3981" name="Google Shape;3981;p32"/>
          <p:cNvPicPr preferRelativeResize="0"/>
          <p:nvPr/>
        </p:nvPicPr>
        <p:blipFill>
          <a:blip r:embed="rId4">
            <a:alphaModFix/>
          </a:blip>
          <a:stretch>
            <a:fillRect/>
          </a:stretch>
        </p:blipFill>
        <p:spPr>
          <a:xfrm>
            <a:off x="2041100" y="3914250"/>
            <a:ext cx="5356025" cy="726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85"/>
        <p:cNvGrpSpPr/>
        <p:nvPr/>
      </p:nvGrpSpPr>
      <p:grpSpPr>
        <a:xfrm>
          <a:off x="0" y="0"/>
          <a:ext cx="0" cy="0"/>
          <a:chOff x="0" y="0"/>
          <a:chExt cx="0" cy="0"/>
        </a:xfrm>
      </p:grpSpPr>
      <p:sp>
        <p:nvSpPr>
          <p:cNvPr id="3986" name="Google Shape;3986;p33"/>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 What?</a:t>
            </a:r>
            <a:endParaRPr/>
          </a:p>
        </p:txBody>
      </p:sp>
      <p:sp>
        <p:nvSpPr>
          <p:cNvPr id="3987" name="Google Shape;3987;p33"/>
          <p:cNvSpPr txBox="1">
            <a:spLocks noGrp="1"/>
          </p:cNvSpPr>
          <p:nvPr>
            <p:ph type="body" idx="1"/>
          </p:nvPr>
        </p:nvSpPr>
        <p:spPr>
          <a:xfrm>
            <a:off x="718300" y="1543050"/>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What this tells us is that: </a:t>
            </a:r>
            <a:endParaRPr/>
          </a:p>
          <a:p>
            <a:pPr marL="914400" lvl="1" indent="-381000" algn="l" rtl="0">
              <a:spcBef>
                <a:spcPts val="0"/>
              </a:spcBef>
              <a:spcAft>
                <a:spcPts val="0"/>
              </a:spcAft>
              <a:buSzPts val="2400"/>
              <a:buChar char="▫"/>
            </a:pPr>
            <a:r>
              <a:rPr lang="en"/>
              <a:t>Whereas in linear regression, a unit change in x</a:t>
            </a:r>
            <a:r>
              <a:rPr lang="en" baseline="-25000"/>
              <a:t>i</a:t>
            </a:r>
            <a:r>
              <a:rPr lang="en"/>
              <a:t> gave us a 𝛽</a:t>
            </a:r>
            <a:r>
              <a:rPr lang="en" baseline="-25000"/>
              <a:t>i</a:t>
            </a:r>
            <a:r>
              <a:rPr lang="en"/>
              <a:t> increase in y.</a:t>
            </a:r>
            <a:endParaRPr/>
          </a:p>
          <a:p>
            <a:pPr marL="914400" lvl="1" indent="-381000" algn="l" rtl="0">
              <a:spcBef>
                <a:spcPts val="0"/>
              </a:spcBef>
              <a:spcAft>
                <a:spcPts val="0"/>
              </a:spcAft>
              <a:buSzPts val="2400"/>
              <a:buChar char="▫"/>
            </a:pPr>
            <a:r>
              <a:rPr lang="en"/>
              <a:t>Here, a unit change in x</a:t>
            </a:r>
            <a:r>
              <a:rPr lang="en" baseline="-25000"/>
              <a:t>i</a:t>
            </a:r>
            <a:r>
              <a:rPr lang="en"/>
              <a:t> yields an </a:t>
            </a:r>
            <a:r>
              <a:rPr lang="en" b="1">
                <a:latin typeface="Titillium Web"/>
                <a:ea typeface="Titillium Web"/>
                <a:cs typeface="Titillium Web"/>
                <a:sym typeface="Titillium Web"/>
              </a:rPr>
              <a:t>e</a:t>
            </a:r>
            <a:r>
              <a:rPr lang="en" b="1" baseline="30000">
                <a:latin typeface="Titillium Web"/>
                <a:ea typeface="Titillium Web"/>
                <a:cs typeface="Titillium Web"/>
                <a:sym typeface="Titillium Web"/>
              </a:rPr>
              <a:t>𝛽i</a:t>
            </a:r>
            <a:r>
              <a:rPr lang="en" b="1">
                <a:latin typeface="Titillium Web"/>
                <a:ea typeface="Titillium Web"/>
                <a:cs typeface="Titillium Web"/>
                <a:sym typeface="Titillium Web"/>
              </a:rPr>
              <a:t> increase in the odds that y = 1</a:t>
            </a:r>
            <a:r>
              <a:rPr lang="en"/>
              <a:t>.</a:t>
            </a:r>
            <a:endParaRPr/>
          </a:p>
          <a:p>
            <a:pPr marL="914400" lvl="1" indent="-381000" algn="l" rtl="0">
              <a:spcBef>
                <a:spcPts val="0"/>
              </a:spcBef>
              <a:spcAft>
                <a:spcPts val="0"/>
              </a:spcAft>
              <a:buSzPts val="2400"/>
              <a:buChar char="▫"/>
            </a:pPr>
            <a:r>
              <a:rPr lang="en"/>
              <a:t>In other words, we can also say that a unit change in x</a:t>
            </a:r>
            <a:r>
              <a:rPr lang="en" baseline="-25000"/>
              <a:t>i</a:t>
            </a:r>
            <a:r>
              <a:rPr lang="en"/>
              <a:t> gives us a </a:t>
            </a:r>
            <a:r>
              <a:rPr lang="en" b="1">
                <a:latin typeface="Titillium Web"/>
                <a:ea typeface="Titillium Web"/>
                <a:cs typeface="Titillium Web"/>
                <a:sym typeface="Titillium Web"/>
              </a:rPr>
              <a:t>𝛽</a:t>
            </a:r>
            <a:r>
              <a:rPr lang="en" b="1" baseline="-25000">
                <a:latin typeface="Titillium Web"/>
                <a:ea typeface="Titillium Web"/>
                <a:cs typeface="Titillium Web"/>
                <a:sym typeface="Titillium Web"/>
              </a:rPr>
              <a:t>i</a:t>
            </a:r>
            <a:r>
              <a:rPr lang="en" b="1">
                <a:latin typeface="Titillium Web"/>
                <a:ea typeface="Titillium Web"/>
                <a:cs typeface="Titillium Web"/>
                <a:sym typeface="Titillium Web"/>
              </a:rPr>
              <a:t> increase in the log-odds that y = 1.</a:t>
            </a:r>
            <a:endParaRPr b="1">
              <a:latin typeface="Titillium Web"/>
              <a:ea typeface="Titillium Web"/>
              <a:cs typeface="Titillium Web"/>
              <a:sym typeface="Titillium Web"/>
            </a:endParaRPr>
          </a:p>
        </p:txBody>
      </p:sp>
      <p:sp>
        <p:nvSpPr>
          <p:cNvPr id="3988" name="Google Shape;3988;p3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92"/>
        <p:cNvGrpSpPr/>
        <p:nvPr/>
      </p:nvGrpSpPr>
      <p:grpSpPr>
        <a:xfrm>
          <a:off x="0" y="0"/>
          <a:ext cx="0" cy="0"/>
          <a:chOff x="0" y="0"/>
          <a:chExt cx="0" cy="0"/>
        </a:xfrm>
      </p:grpSpPr>
      <p:sp>
        <p:nvSpPr>
          <p:cNvPr id="3993" name="Google Shape;3993;p34"/>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 Choosing The Threshold</a:t>
            </a:r>
            <a:endParaRPr/>
          </a:p>
        </p:txBody>
      </p:sp>
      <p:sp>
        <p:nvSpPr>
          <p:cNvPr id="3994" name="Google Shape;3994;p34"/>
          <p:cNvSpPr txBox="1">
            <a:spLocks noGrp="1"/>
          </p:cNvSpPr>
          <p:nvPr>
            <p:ph type="body" idx="1"/>
          </p:nvPr>
        </p:nvSpPr>
        <p:spPr>
          <a:xfrm>
            <a:off x="718300" y="1426350"/>
            <a:ext cx="6761100" cy="29805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Normally, it makes sense to simply choose t=0.5.</a:t>
            </a:r>
            <a:endParaRPr sz="1800"/>
          </a:p>
          <a:p>
            <a:pPr marL="457200" lvl="0" indent="-342900" algn="l" rtl="0">
              <a:spcBef>
                <a:spcPts val="0"/>
              </a:spcBef>
              <a:spcAft>
                <a:spcPts val="0"/>
              </a:spcAft>
              <a:buSzPts val="1800"/>
              <a:buChar char="▪"/>
            </a:pPr>
            <a:r>
              <a:rPr lang="en" sz="1800"/>
              <a:t>However, if we are doctors, for example, and we want to avoid missing a case of cancer if someone has it (</a:t>
            </a:r>
            <a:r>
              <a:rPr lang="en" sz="1800" b="1">
                <a:latin typeface="Titillium Web"/>
                <a:ea typeface="Titillium Web"/>
                <a:cs typeface="Titillium Web"/>
                <a:sym typeface="Titillium Web"/>
              </a:rPr>
              <a:t>false negative</a:t>
            </a:r>
            <a:r>
              <a:rPr lang="en" sz="1800"/>
              <a:t> or </a:t>
            </a:r>
            <a:r>
              <a:rPr lang="en" sz="1800" b="1">
                <a:latin typeface="Titillium Web"/>
                <a:ea typeface="Titillium Web"/>
                <a:cs typeface="Titillium Web"/>
                <a:sym typeface="Titillium Web"/>
              </a:rPr>
              <a:t>type II error</a:t>
            </a:r>
            <a:r>
              <a:rPr lang="en" sz="1800"/>
              <a:t>), but we are okay with accidentally classifying some people without cancer as having it, we can </a:t>
            </a:r>
            <a:r>
              <a:rPr lang="en" sz="1800" b="1">
                <a:latin typeface="Titillium Web"/>
                <a:ea typeface="Titillium Web"/>
                <a:cs typeface="Titillium Web"/>
                <a:sym typeface="Titillium Web"/>
              </a:rPr>
              <a:t>lower t</a:t>
            </a:r>
            <a:r>
              <a:rPr lang="en" sz="1800"/>
              <a:t> to (e.g.) 0.4</a:t>
            </a:r>
            <a:endParaRPr sz="1800"/>
          </a:p>
          <a:p>
            <a:pPr marL="457200" lvl="0" indent="-342900" algn="l" rtl="0">
              <a:spcBef>
                <a:spcPts val="0"/>
              </a:spcBef>
              <a:spcAft>
                <a:spcPts val="0"/>
              </a:spcAft>
              <a:buSzPts val="1800"/>
              <a:buChar char="▪"/>
            </a:pPr>
            <a:r>
              <a:rPr lang="en" sz="1800"/>
              <a:t>On the other hand, if we are deciding whether to give someone the death penalty or not based on the evidence of the crime, we want to avoid the possibility of classifying someone innocent as guilty (</a:t>
            </a:r>
            <a:r>
              <a:rPr lang="en" sz="1800" b="1">
                <a:latin typeface="Titillium Web"/>
                <a:ea typeface="Titillium Web"/>
                <a:cs typeface="Titillium Web"/>
                <a:sym typeface="Titillium Web"/>
              </a:rPr>
              <a:t>false positive</a:t>
            </a:r>
            <a:r>
              <a:rPr lang="en" sz="1800"/>
              <a:t> or known as </a:t>
            </a:r>
            <a:r>
              <a:rPr lang="en" sz="1800" b="1">
                <a:latin typeface="Titillium Web"/>
                <a:ea typeface="Titillium Web"/>
                <a:cs typeface="Titillium Web"/>
                <a:sym typeface="Titillium Web"/>
              </a:rPr>
              <a:t>type I</a:t>
            </a:r>
            <a:r>
              <a:rPr lang="en" sz="1800"/>
              <a:t> error), which allows for the possibility of mistakenly classifying someone guilty as innocent so we could </a:t>
            </a:r>
            <a:r>
              <a:rPr lang="en" sz="1800" b="1">
                <a:latin typeface="Titillium Web"/>
                <a:ea typeface="Titillium Web"/>
                <a:cs typeface="Titillium Web"/>
                <a:sym typeface="Titillium Web"/>
              </a:rPr>
              <a:t>raise t</a:t>
            </a:r>
            <a:r>
              <a:rPr lang="en" sz="1800"/>
              <a:t> to 0.6 for example.</a:t>
            </a:r>
            <a:endParaRPr sz="1800"/>
          </a:p>
        </p:txBody>
      </p:sp>
      <p:sp>
        <p:nvSpPr>
          <p:cNvPr id="3995" name="Google Shape;3995;p3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99"/>
        <p:cNvGrpSpPr/>
        <p:nvPr/>
      </p:nvGrpSpPr>
      <p:grpSpPr>
        <a:xfrm>
          <a:off x="0" y="0"/>
          <a:ext cx="0" cy="0"/>
          <a:chOff x="0" y="0"/>
          <a:chExt cx="0" cy="0"/>
        </a:xfrm>
      </p:grpSpPr>
      <p:sp>
        <p:nvSpPr>
          <p:cNvPr id="4000" name="Google Shape;4000;p3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 Applying the Threshold</a:t>
            </a:r>
            <a:endParaRPr/>
          </a:p>
        </p:txBody>
      </p:sp>
      <p:sp>
        <p:nvSpPr>
          <p:cNvPr id="4001" name="Google Shape;4001;p35"/>
          <p:cNvSpPr txBox="1">
            <a:spLocks noGrp="1"/>
          </p:cNvSpPr>
          <p:nvPr>
            <p:ph type="body" idx="1"/>
          </p:nvPr>
        </p:nvSpPr>
        <p:spPr>
          <a:xfrm>
            <a:off x="718300" y="1596775"/>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Then, all that’s left is to decide our prediction ŷ, by doing</a:t>
            </a:r>
            <a:endParaRPr/>
          </a:p>
          <a:p>
            <a:pPr marL="914400" lvl="1" indent="-381000" algn="l" rtl="0">
              <a:spcBef>
                <a:spcPts val="0"/>
              </a:spcBef>
              <a:spcAft>
                <a:spcPts val="0"/>
              </a:spcAft>
              <a:buSzPts val="2400"/>
              <a:buChar char="▫"/>
            </a:pPr>
            <a:r>
              <a:rPr lang="en"/>
              <a:t>If p &gt;= t, ŷ = 1</a:t>
            </a:r>
            <a:endParaRPr/>
          </a:p>
          <a:p>
            <a:pPr marL="914400" lvl="1" indent="-381000" algn="l" rtl="0">
              <a:spcBef>
                <a:spcPts val="0"/>
              </a:spcBef>
              <a:spcAft>
                <a:spcPts val="0"/>
              </a:spcAft>
              <a:buSzPts val="2400"/>
              <a:buChar char="▫"/>
            </a:pPr>
            <a:r>
              <a:rPr lang="en"/>
              <a:t>If p &lt; t, ŷ = 0</a:t>
            </a:r>
            <a:endParaRPr/>
          </a:p>
        </p:txBody>
      </p:sp>
      <p:sp>
        <p:nvSpPr>
          <p:cNvPr id="4002" name="Google Shape;4002;p3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23</a:t>
            </a:fld>
            <a:endParaRPr/>
          </a:p>
        </p:txBody>
      </p:sp>
      <p:pic>
        <p:nvPicPr>
          <p:cNvPr id="4003" name="Google Shape;4003;p35"/>
          <p:cNvPicPr preferRelativeResize="0"/>
          <p:nvPr/>
        </p:nvPicPr>
        <p:blipFill>
          <a:blip r:embed="rId3">
            <a:alphaModFix/>
          </a:blip>
          <a:stretch>
            <a:fillRect/>
          </a:stretch>
        </p:blipFill>
        <p:spPr>
          <a:xfrm>
            <a:off x="3838575" y="2281225"/>
            <a:ext cx="3419474" cy="2564625"/>
          </a:xfrm>
          <a:prstGeom prst="rect">
            <a:avLst/>
          </a:prstGeom>
          <a:noFill/>
          <a:ln>
            <a:noFill/>
          </a:ln>
        </p:spPr>
      </p:pic>
      <p:sp>
        <p:nvSpPr>
          <p:cNvPr id="4004" name="Google Shape;4004;p35"/>
          <p:cNvSpPr txBox="1"/>
          <p:nvPr/>
        </p:nvSpPr>
        <p:spPr>
          <a:xfrm>
            <a:off x="1657350" y="3571875"/>
            <a:ext cx="2086200" cy="7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Titillium Web Light"/>
                <a:ea typeface="Titillium Web Light"/>
                <a:cs typeface="Titillium Web Light"/>
                <a:sym typeface="Titillium Web Light"/>
              </a:rPr>
              <a:t>Step (Threshold) Function with t = 0</a:t>
            </a:r>
            <a:endParaRPr sz="1800">
              <a:latin typeface="Titillium Web Light"/>
              <a:ea typeface="Titillium Web Light"/>
              <a:cs typeface="Titillium Web Light"/>
              <a:sym typeface="Titillium Web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08"/>
        <p:cNvGrpSpPr/>
        <p:nvPr/>
      </p:nvGrpSpPr>
      <p:grpSpPr>
        <a:xfrm>
          <a:off x="0" y="0"/>
          <a:ext cx="0" cy="0"/>
          <a:chOff x="0" y="0"/>
          <a:chExt cx="0" cy="0"/>
        </a:xfrm>
      </p:grpSpPr>
      <p:sp>
        <p:nvSpPr>
          <p:cNvPr id="4009" name="Google Shape;4009;p3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Do We Measure Our Cost?</a:t>
            </a:r>
            <a:endParaRPr/>
          </a:p>
        </p:txBody>
      </p:sp>
      <p:sp>
        <p:nvSpPr>
          <p:cNvPr id="4010" name="Google Shape;4010;p36"/>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sz="2200"/>
              <a:t>Intuitively, our cost function should ensure we are maximizing the number of correct predictions given our features.</a:t>
            </a:r>
            <a:endParaRPr sz="2200"/>
          </a:p>
          <a:p>
            <a:pPr marL="457200" lvl="0" indent="-368300" algn="l" rtl="0">
              <a:spcBef>
                <a:spcPts val="0"/>
              </a:spcBef>
              <a:spcAft>
                <a:spcPts val="0"/>
              </a:spcAft>
              <a:buSzPts val="2200"/>
              <a:buChar char="▪"/>
            </a:pPr>
            <a:r>
              <a:rPr lang="en" sz="2200"/>
              <a:t>So, per datapoint, we want that our predicted value, ŷ, match y.</a:t>
            </a:r>
            <a:endParaRPr sz="2200"/>
          </a:p>
          <a:p>
            <a:pPr marL="457200" lvl="0" indent="-368300" algn="l" rtl="0">
              <a:spcBef>
                <a:spcPts val="0"/>
              </a:spcBef>
              <a:spcAft>
                <a:spcPts val="0"/>
              </a:spcAft>
              <a:buSzPts val="2200"/>
              <a:buChar char="▪"/>
            </a:pPr>
            <a:r>
              <a:rPr lang="en" sz="2200"/>
              <a:t>So we need the chances that ŷ = y given all our x</a:t>
            </a:r>
            <a:r>
              <a:rPr lang="en" sz="2200" baseline="-25000"/>
              <a:t>i</a:t>
            </a:r>
            <a:r>
              <a:rPr lang="en" sz="2200"/>
              <a:t>’s.</a:t>
            </a:r>
            <a:endParaRPr sz="2200"/>
          </a:p>
          <a:p>
            <a:pPr marL="457200" lvl="0" indent="-368300" algn="l" rtl="0">
              <a:spcBef>
                <a:spcPts val="0"/>
              </a:spcBef>
              <a:spcAft>
                <a:spcPts val="0"/>
              </a:spcAft>
              <a:buSzPts val="2200"/>
              <a:buChar char="▪"/>
            </a:pPr>
            <a:r>
              <a:rPr lang="en" sz="2200"/>
              <a:t>Also, we normally take the log of this, for similar reasons as to why we talk about log-odds</a:t>
            </a:r>
            <a:endParaRPr sz="2200"/>
          </a:p>
        </p:txBody>
      </p:sp>
      <p:sp>
        <p:nvSpPr>
          <p:cNvPr id="4011" name="Google Shape;4011;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15"/>
        <p:cNvGrpSpPr/>
        <p:nvPr/>
      </p:nvGrpSpPr>
      <p:grpSpPr>
        <a:xfrm>
          <a:off x="0" y="0"/>
          <a:ext cx="0" cy="0"/>
          <a:chOff x="0" y="0"/>
          <a:chExt cx="0" cy="0"/>
        </a:xfrm>
      </p:grpSpPr>
      <p:sp>
        <p:nvSpPr>
          <p:cNvPr id="4016" name="Google Shape;4016;p3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Maximum Likelihood &amp; Cross Entropy</a:t>
            </a:r>
            <a:endParaRPr/>
          </a:p>
        </p:txBody>
      </p:sp>
      <p:sp>
        <p:nvSpPr>
          <p:cNvPr id="4017" name="Google Shape;4017;p37"/>
          <p:cNvSpPr txBox="1">
            <a:spLocks noGrp="1"/>
          </p:cNvSpPr>
          <p:nvPr>
            <p:ph type="body" idx="1"/>
          </p:nvPr>
        </p:nvSpPr>
        <p:spPr>
          <a:xfrm>
            <a:off x="718300" y="1533525"/>
            <a:ext cx="6761100" cy="10137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We want to maximize the </a:t>
            </a:r>
            <a:r>
              <a:rPr lang="en" sz="1800" b="1">
                <a:latin typeface="Titillium Web"/>
                <a:ea typeface="Titillium Web"/>
                <a:cs typeface="Titillium Web"/>
                <a:sym typeface="Titillium Web"/>
              </a:rPr>
              <a:t>log-likelihood</a:t>
            </a:r>
            <a:r>
              <a:rPr lang="en" sz="1800"/>
              <a:t> over all data points and so here we are actually maximizing the opposite of cost (which we will call </a:t>
            </a:r>
            <a:r>
              <a:rPr lang="en" sz="1800" b="1">
                <a:latin typeface="Titillium Web"/>
                <a:ea typeface="Titillium Web"/>
                <a:cs typeface="Titillium Web"/>
                <a:sym typeface="Titillium Web"/>
              </a:rPr>
              <a:t>gain</a:t>
            </a:r>
            <a:r>
              <a:rPr lang="en" sz="1800"/>
              <a:t>)</a:t>
            </a:r>
            <a:endParaRPr sz="1800"/>
          </a:p>
        </p:txBody>
      </p:sp>
      <p:sp>
        <p:nvSpPr>
          <p:cNvPr id="4018" name="Google Shape;401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endParaRPr/>
          </a:p>
        </p:txBody>
      </p:sp>
      <p:pic>
        <p:nvPicPr>
          <p:cNvPr id="4019" name="Google Shape;4019;p37"/>
          <p:cNvPicPr preferRelativeResize="0"/>
          <p:nvPr/>
        </p:nvPicPr>
        <p:blipFill>
          <a:blip r:embed="rId3">
            <a:alphaModFix/>
          </a:blip>
          <a:stretch>
            <a:fillRect/>
          </a:stretch>
        </p:blipFill>
        <p:spPr>
          <a:xfrm>
            <a:off x="1275999" y="2594852"/>
            <a:ext cx="4810475" cy="775575"/>
          </a:xfrm>
          <a:prstGeom prst="rect">
            <a:avLst/>
          </a:prstGeom>
          <a:noFill/>
          <a:ln>
            <a:noFill/>
          </a:ln>
        </p:spPr>
      </p:pic>
      <p:sp>
        <p:nvSpPr>
          <p:cNvPr id="4020" name="Google Shape;4020;p37"/>
          <p:cNvSpPr txBox="1">
            <a:spLocks noGrp="1"/>
          </p:cNvSpPr>
          <p:nvPr>
            <p:ph type="body" idx="1"/>
          </p:nvPr>
        </p:nvSpPr>
        <p:spPr>
          <a:xfrm>
            <a:off x="718300" y="3208425"/>
            <a:ext cx="6761100" cy="10137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We can also </a:t>
            </a:r>
            <a:r>
              <a:rPr lang="en" sz="1800" b="1">
                <a:latin typeface="Titillium Web"/>
                <a:ea typeface="Titillium Web"/>
                <a:cs typeface="Titillium Web"/>
                <a:sym typeface="Titillium Web"/>
              </a:rPr>
              <a:t>minimize</a:t>
            </a:r>
            <a:r>
              <a:rPr lang="en" sz="1800"/>
              <a:t> the </a:t>
            </a:r>
            <a:r>
              <a:rPr lang="en" sz="1800" b="1">
                <a:latin typeface="Titillium Web"/>
                <a:ea typeface="Titillium Web"/>
                <a:cs typeface="Titillium Web"/>
                <a:sym typeface="Titillium Web"/>
              </a:rPr>
              <a:t>negative</a:t>
            </a:r>
            <a:r>
              <a:rPr lang="en" sz="1800"/>
              <a:t> of log-likelihood to turn it into a cost function. This cost function is called </a:t>
            </a:r>
            <a:r>
              <a:rPr lang="en" sz="1800" b="1">
                <a:latin typeface="Titillium Web"/>
                <a:ea typeface="Titillium Web"/>
                <a:cs typeface="Titillium Web"/>
                <a:sym typeface="Titillium Web"/>
              </a:rPr>
              <a:t>binary</a:t>
            </a:r>
            <a:r>
              <a:rPr lang="en" sz="1800"/>
              <a:t> </a:t>
            </a:r>
            <a:r>
              <a:rPr lang="en" sz="1800" b="1">
                <a:latin typeface="Titillium Web"/>
                <a:ea typeface="Titillium Web"/>
                <a:cs typeface="Titillium Web"/>
                <a:sym typeface="Titillium Web"/>
              </a:rPr>
              <a:t>cross entropy</a:t>
            </a:r>
            <a:r>
              <a:rPr lang="en" sz="1800"/>
              <a:t>.</a:t>
            </a:r>
            <a:endParaRPr sz="1800"/>
          </a:p>
        </p:txBody>
      </p:sp>
      <p:pic>
        <p:nvPicPr>
          <p:cNvPr id="4021" name="Google Shape;4021;p37"/>
          <p:cNvPicPr preferRelativeResize="0"/>
          <p:nvPr/>
        </p:nvPicPr>
        <p:blipFill>
          <a:blip r:embed="rId4">
            <a:alphaModFix/>
          </a:blip>
          <a:stretch>
            <a:fillRect/>
          </a:stretch>
        </p:blipFill>
        <p:spPr>
          <a:xfrm>
            <a:off x="1276002" y="4222125"/>
            <a:ext cx="5026447" cy="775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32"/>
        <p:cNvGrpSpPr/>
        <p:nvPr/>
      </p:nvGrpSpPr>
      <p:grpSpPr>
        <a:xfrm>
          <a:off x="0" y="0"/>
          <a:ext cx="0" cy="0"/>
          <a:chOff x="0" y="0"/>
          <a:chExt cx="0" cy="0"/>
        </a:xfrm>
      </p:grpSpPr>
      <p:sp>
        <p:nvSpPr>
          <p:cNvPr id="4033" name="Google Shape;4033;p3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 Practice</a:t>
            </a:r>
            <a:endParaRPr/>
          </a:p>
        </p:txBody>
      </p:sp>
      <p:sp>
        <p:nvSpPr>
          <p:cNvPr id="4034" name="Google Shape;4034;p39"/>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sz="2200"/>
              <a:t>In practice, the way we do this is train our model, by feeding it data points one by one</a:t>
            </a:r>
            <a:endParaRPr sz="2200"/>
          </a:p>
          <a:p>
            <a:pPr marL="457200" lvl="0" indent="-368300" algn="l" rtl="0">
              <a:spcBef>
                <a:spcPts val="0"/>
              </a:spcBef>
              <a:spcAft>
                <a:spcPts val="0"/>
              </a:spcAft>
              <a:buSzPts val="2200"/>
              <a:buChar char="▪"/>
            </a:pPr>
            <a:r>
              <a:rPr lang="en" sz="2200"/>
              <a:t>Then, for each datapoint, we compute (if we are using BCE):</a:t>
            </a:r>
            <a:endParaRPr sz="2200"/>
          </a:p>
          <a:p>
            <a:pPr marL="457200" lvl="0" indent="-368300" algn="l" rtl="0">
              <a:spcBef>
                <a:spcPts val="0"/>
              </a:spcBef>
              <a:spcAft>
                <a:spcPts val="0"/>
              </a:spcAft>
              <a:buSzPts val="2200"/>
              <a:buChar char="▪"/>
            </a:pPr>
            <a:r>
              <a:rPr lang="en" sz="2200"/>
              <a:t>This tells us the error per datapoint. Then, we use something called </a:t>
            </a:r>
            <a:r>
              <a:rPr lang="en" sz="2200" b="1">
                <a:latin typeface="Titillium Web"/>
                <a:ea typeface="Titillium Web"/>
                <a:cs typeface="Titillium Web"/>
                <a:sym typeface="Titillium Web"/>
              </a:rPr>
              <a:t>gradient descent</a:t>
            </a:r>
            <a:r>
              <a:rPr lang="en" sz="2200"/>
              <a:t> to modify our 𝛽</a:t>
            </a:r>
            <a:r>
              <a:rPr lang="en" sz="2200" baseline="-25000"/>
              <a:t>i</a:t>
            </a:r>
            <a:r>
              <a:rPr lang="en" sz="2200"/>
              <a:t>’s so that next time around we may correctly classify the point if we didn’t this time</a:t>
            </a:r>
            <a:endParaRPr sz="2200"/>
          </a:p>
        </p:txBody>
      </p:sp>
      <p:sp>
        <p:nvSpPr>
          <p:cNvPr id="4035" name="Google Shape;4035;p3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endParaRPr/>
          </a:p>
        </p:txBody>
      </p:sp>
      <p:pic>
        <p:nvPicPr>
          <p:cNvPr id="4036" name="Google Shape;4036;p39"/>
          <p:cNvPicPr preferRelativeResize="0"/>
          <p:nvPr/>
        </p:nvPicPr>
        <p:blipFill>
          <a:blip r:embed="rId3">
            <a:alphaModFix/>
          </a:blip>
          <a:stretch>
            <a:fillRect/>
          </a:stretch>
        </p:blipFill>
        <p:spPr>
          <a:xfrm>
            <a:off x="2724150" y="2905125"/>
            <a:ext cx="4057649" cy="312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40"/>
        <p:cNvGrpSpPr/>
        <p:nvPr/>
      </p:nvGrpSpPr>
      <p:grpSpPr>
        <a:xfrm>
          <a:off x="0" y="0"/>
          <a:ext cx="0" cy="0"/>
          <a:chOff x="0" y="0"/>
          <a:chExt cx="0" cy="0"/>
        </a:xfrm>
      </p:grpSpPr>
      <p:sp>
        <p:nvSpPr>
          <p:cNvPr id="4041" name="Google Shape;4041;p4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27</a:t>
            </a:fld>
            <a:endParaRPr/>
          </a:p>
        </p:txBody>
      </p:sp>
      <p:sp>
        <p:nvSpPr>
          <p:cNvPr id="4042" name="Google Shape;4042;p40"/>
          <p:cNvSpPr txBox="1">
            <a:spLocks noGrp="1"/>
          </p:cNvSpPr>
          <p:nvPr>
            <p:ph type="ctrTitle" idx="4294967295"/>
          </p:nvPr>
        </p:nvSpPr>
        <p:spPr>
          <a:xfrm>
            <a:off x="1019175" y="1344125"/>
            <a:ext cx="5396700" cy="234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t>A Visual Representation</a:t>
            </a:r>
            <a:endParaRPr sz="6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46"/>
        <p:cNvGrpSpPr/>
        <p:nvPr/>
      </p:nvGrpSpPr>
      <p:grpSpPr>
        <a:xfrm>
          <a:off x="0" y="0"/>
          <a:ext cx="0" cy="0"/>
          <a:chOff x="0" y="0"/>
          <a:chExt cx="0" cy="0"/>
        </a:xfrm>
      </p:grpSpPr>
      <p:sp>
        <p:nvSpPr>
          <p:cNvPr id="4047" name="Google Shape;4047;p4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28</a:t>
            </a:fld>
            <a:endParaRPr/>
          </a:p>
        </p:txBody>
      </p:sp>
      <p:sp>
        <p:nvSpPr>
          <p:cNvPr id="4048" name="Google Shape;4048;p41"/>
          <p:cNvSpPr txBox="1"/>
          <p:nvPr/>
        </p:nvSpPr>
        <p:spPr>
          <a:xfrm>
            <a:off x="1524000" y="171450"/>
            <a:ext cx="5905500" cy="80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Dosis ExtraLight"/>
                <a:ea typeface="Dosis ExtraLight"/>
                <a:cs typeface="Dosis ExtraLight"/>
                <a:sym typeface="Dosis ExtraLight"/>
              </a:rPr>
              <a:t>Multiple Linear Regression</a:t>
            </a:r>
            <a:endParaRPr sz="3000">
              <a:solidFill>
                <a:schemeClr val="lt1"/>
              </a:solidFill>
              <a:latin typeface="Dosis ExtraLight"/>
              <a:ea typeface="Dosis ExtraLight"/>
              <a:cs typeface="Dosis ExtraLight"/>
              <a:sym typeface="Dosis ExtraLight"/>
            </a:endParaRPr>
          </a:p>
        </p:txBody>
      </p:sp>
      <p:sp>
        <p:nvSpPr>
          <p:cNvPr id="4049" name="Google Shape;4049;p41"/>
          <p:cNvSpPr/>
          <p:nvPr/>
        </p:nvSpPr>
        <p:spPr>
          <a:xfrm>
            <a:off x="2038350" y="1104900"/>
            <a:ext cx="548700" cy="548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x</a:t>
            </a:r>
            <a:r>
              <a:rPr lang="en" sz="1800" baseline="-25000">
                <a:latin typeface="Titillium Web Light"/>
                <a:ea typeface="Titillium Web Light"/>
                <a:cs typeface="Titillium Web Light"/>
                <a:sym typeface="Titillium Web Light"/>
              </a:rPr>
              <a:t>1</a:t>
            </a:r>
            <a:endParaRPr sz="1800">
              <a:latin typeface="Titillium Web Light"/>
              <a:ea typeface="Titillium Web Light"/>
              <a:cs typeface="Titillium Web Light"/>
              <a:sym typeface="Titillium Web Light"/>
            </a:endParaRPr>
          </a:p>
        </p:txBody>
      </p:sp>
      <p:sp>
        <p:nvSpPr>
          <p:cNvPr id="4050" name="Google Shape;4050;p41"/>
          <p:cNvSpPr/>
          <p:nvPr/>
        </p:nvSpPr>
        <p:spPr>
          <a:xfrm>
            <a:off x="2038350" y="1952625"/>
            <a:ext cx="548700" cy="548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x</a:t>
            </a:r>
            <a:r>
              <a:rPr lang="en" sz="1800" baseline="-25000">
                <a:latin typeface="Titillium Web Light"/>
                <a:ea typeface="Titillium Web Light"/>
                <a:cs typeface="Titillium Web Light"/>
                <a:sym typeface="Titillium Web Light"/>
              </a:rPr>
              <a:t>2</a:t>
            </a:r>
            <a:endParaRPr sz="1800">
              <a:latin typeface="Titillium Web Light"/>
              <a:ea typeface="Titillium Web Light"/>
              <a:cs typeface="Titillium Web Light"/>
              <a:sym typeface="Titillium Web Light"/>
            </a:endParaRPr>
          </a:p>
        </p:txBody>
      </p:sp>
      <p:sp>
        <p:nvSpPr>
          <p:cNvPr id="4051" name="Google Shape;4051;p41"/>
          <p:cNvSpPr txBox="1"/>
          <p:nvPr/>
        </p:nvSpPr>
        <p:spPr>
          <a:xfrm>
            <a:off x="2038350" y="2407950"/>
            <a:ext cx="638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chemeClr val="lt1"/>
                </a:solidFill>
                <a:latin typeface="Titillium Web Light"/>
                <a:ea typeface="Titillium Web Light"/>
                <a:cs typeface="Titillium Web Light"/>
                <a:sym typeface="Titillium Web Light"/>
              </a:rPr>
              <a:t>...</a:t>
            </a:r>
            <a:endParaRPr sz="4800">
              <a:solidFill>
                <a:schemeClr val="lt1"/>
              </a:solidFill>
              <a:latin typeface="Titillium Web Light"/>
              <a:ea typeface="Titillium Web Light"/>
              <a:cs typeface="Titillium Web Light"/>
              <a:sym typeface="Titillium Web Light"/>
            </a:endParaRPr>
          </a:p>
        </p:txBody>
      </p:sp>
      <p:sp>
        <p:nvSpPr>
          <p:cNvPr id="4052" name="Google Shape;4052;p41"/>
          <p:cNvSpPr/>
          <p:nvPr/>
        </p:nvSpPr>
        <p:spPr>
          <a:xfrm>
            <a:off x="2038350" y="3619500"/>
            <a:ext cx="548700" cy="548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x</a:t>
            </a:r>
            <a:r>
              <a:rPr lang="en" sz="1800" baseline="-25000">
                <a:latin typeface="Titillium Web Light"/>
                <a:ea typeface="Titillium Web Light"/>
                <a:cs typeface="Titillium Web Light"/>
                <a:sym typeface="Titillium Web Light"/>
              </a:rPr>
              <a:t>k</a:t>
            </a:r>
            <a:endParaRPr sz="1800">
              <a:latin typeface="Titillium Web Light"/>
              <a:ea typeface="Titillium Web Light"/>
              <a:cs typeface="Titillium Web Light"/>
              <a:sym typeface="Titillium Web Light"/>
            </a:endParaRPr>
          </a:p>
        </p:txBody>
      </p:sp>
      <p:sp>
        <p:nvSpPr>
          <p:cNvPr id="4053" name="Google Shape;4053;p41"/>
          <p:cNvSpPr/>
          <p:nvPr/>
        </p:nvSpPr>
        <p:spPr>
          <a:xfrm>
            <a:off x="6343650" y="2411625"/>
            <a:ext cx="548700" cy="548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ŷ</a:t>
            </a:r>
            <a:endParaRPr sz="1800">
              <a:latin typeface="Titillium Web Light"/>
              <a:ea typeface="Titillium Web Light"/>
              <a:cs typeface="Titillium Web Light"/>
              <a:sym typeface="Titillium Web Light"/>
            </a:endParaRPr>
          </a:p>
        </p:txBody>
      </p:sp>
      <p:cxnSp>
        <p:nvCxnSpPr>
          <p:cNvPr id="4054" name="Google Shape;4054;p41"/>
          <p:cNvCxnSpPr>
            <a:stCxn id="4049" idx="6"/>
            <a:endCxn id="4053" idx="2"/>
          </p:cNvCxnSpPr>
          <p:nvPr/>
        </p:nvCxnSpPr>
        <p:spPr>
          <a:xfrm>
            <a:off x="2587050" y="1379250"/>
            <a:ext cx="3756600" cy="1306800"/>
          </a:xfrm>
          <a:prstGeom prst="straightConnector1">
            <a:avLst/>
          </a:prstGeom>
          <a:noFill/>
          <a:ln w="9525" cap="flat" cmpd="sng">
            <a:solidFill>
              <a:schemeClr val="dk2"/>
            </a:solidFill>
            <a:prstDash val="solid"/>
            <a:round/>
            <a:headEnd type="none" w="med" len="med"/>
            <a:tailEnd type="triangle" w="med" len="med"/>
          </a:ln>
        </p:spPr>
      </p:cxnSp>
      <p:cxnSp>
        <p:nvCxnSpPr>
          <p:cNvPr id="4055" name="Google Shape;4055;p41"/>
          <p:cNvCxnSpPr>
            <a:endCxn id="4053" idx="2"/>
          </p:cNvCxnSpPr>
          <p:nvPr/>
        </p:nvCxnSpPr>
        <p:spPr>
          <a:xfrm>
            <a:off x="2587050" y="2226975"/>
            <a:ext cx="3756600" cy="459000"/>
          </a:xfrm>
          <a:prstGeom prst="straightConnector1">
            <a:avLst/>
          </a:prstGeom>
          <a:noFill/>
          <a:ln w="9525" cap="flat" cmpd="sng">
            <a:solidFill>
              <a:schemeClr val="dk2"/>
            </a:solidFill>
            <a:prstDash val="solid"/>
            <a:round/>
            <a:headEnd type="none" w="med" len="med"/>
            <a:tailEnd type="triangle" w="med" len="med"/>
          </a:ln>
        </p:spPr>
      </p:cxnSp>
      <p:cxnSp>
        <p:nvCxnSpPr>
          <p:cNvPr id="4056" name="Google Shape;4056;p41"/>
          <p:cNvCxnSpPr>
            <a:stCxn id="4052" idx="6"/>
            <a:endCxn id="4053" idx="2"/>
          </p:cNvCxnSpPr>
          <p:nvPr/>
        </p:nvCxnSpPr>
        <p:spPr>
          <a:xfrm rot="10800000" flipH="1">
            <a:off x="2587050" y="2686050"/>
            <a:ext cx="3756600" cy="1207800"/>
          </a:xfrm>
          <a:prstGeom prst="straightConnector1">
            <a:avLst/>
          </a:prstGeom>
          <a:noFill/>
          <a:ln w="9525" cap="flat" cmpd="sng">
            <a:solidFill>
              <a:schemeClr val="dk2"/>
            </a:solidFill>
            <a:prstDash val="solid"/>
            <a:round/>
            <a:headEnd type="none" w="med" len="med"/>
            <a:tailEnd type="triangle" w="med" len="med"/>
          </a:ln>
        </p:spPr>
      </p:cxnSp>
      <p:sp>
        <p:nvSpPr>
          <p:cNvPr id="4057" name="Google Shape;4057;p41"/>
          <p:cNvSpPr txBox="1"/>
          <p:nvPr/>
        </p:nvSpPr>
        <p:spPr>
          <a:xfrm>
            <a:off x="3305175" y="1400175"/>
            <a:ext cx="1057200" cy="7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4058" name="Google Shape;4058;p41"/>
          <p:cNvSpPr txBox="1"/>
          <p:nvPr/>
        </p:nvSpPr>
        <p:spPr>
          <a:xfrm>
            <a:off x="3343275" y="1104900"/>
            <a:ext cx="981000" cy="7239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200">
                <a:solidFill>
                  <a:srgbClr val="FFFFFF"/>
                </a:solidFill>
                <a:latin typeface="Titillium Web Light"/>
                <a:ea typeface="Titillium Web Light"/>
                <a:cs typeface="Titillium Web Light"/>
                <a:sym typeface="Titillium Web Light"/>
              </a:rPr>
              <a:t>𝛽</a:t>
            </a:r>
            <a:r>
              <a:rPr lang="en" sz="2200" baseline="-25000">
                <a:solidFill>
                  <a:srgbClr val="FFFFFF"/>
                </a:solidFill>
                <a:latin typeface="Titillium Web Light"/>
                <a:ea typeface="Titillium Web Light"/>
                <a:cs typeface="Titillium Web Light"/>
                <a:sym typeface="Titillium Web Light"/>
              </a:rPr>
              <a:t>1</a:t>
            </a:r>
            <a:endParaRPr>
              <a:solidFill>
                <a:srgbClr val="FFFFFF"/>
              </a:solidFill>
            </a:endParaRPr>
          </a:p>
        </p:txBody>
      </p:sp>
      <p:sp>
        <p:nvSpPr>
          <p:cNvPr id="4059" name="Google Shape;4059;p41"/>
          <p:cNvSpPr txBox="1"/>
          <p:nvPr/>
        </p:nvSpPr>
        <p:spPr>
          <a:xfrm>
            <a:off x="3343275" y="1777425"/>
            <a:ext cx="981000" cy="7239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200">
                <a:solidFill>
                  <a:srgbClr val="FFFFFF"/>
                </a:solidFill>
                <a:latin typeface="Titillium Web Light"/>
                <a:ea typeface="Titillium Web Light"/>
                <a:cs typeface="Titillium Web Light"/>
                <a:sym typeface="Titillium Web Light"/>
              </a:rPr>
              <a:t>𝛽</a:t>
            </a:r>
            <a:r>
              <a:rPr lang="en" sz="2200" baseline="-25000">
                <a:solidFill>
                  <a:srgbClr val="FFFFFF"/>
                </a:solidFill>
                <a:latin typeface="Titillium Web Light"/>
                <a:ea typeface="Titillium Web Light"/>
                <a:cs typeface="Titillium Web Light"/>
                <a:sym typeface="Titillium Web Light"/>
              </a:rPr>
              <a:t>2</a:t>
            </a:r>
            <a:endParaRPr>
              <a:solidFill>
                <a:srgbClr val="FFFFFF"/>
              </a:solidFill>
            </a:endParaRPr>
          </a:p>
        </p:txBody>
      </p:sp>
      <p:sp>
        <p:nvSpPr>
          <p:cNvPr id="4060" name="Google Shape;4060;p41"/>
          <p:cNvSpPr txBox="1"/>
          <p:nvPr/>
        </p:nvSpPr>
        <p:spPr>
          <a:xfrm>
            <a:off x="3343275" y="2928000"/>
            <a:ext cx="981000" cy="7239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200">
                <a:solidFill>
                  <a:srgbClr val="FFFFFF"/>
                </a:solidFill>
                <a:latin typeface="Titillium Web Light"/>
                <a:ea typeface="Titillium Web Light"/>
                <a:cs typeface="Titillium Web Light"/>
                <a:sym typeface="Titillium Web Light"/>
              </a:rPr>
              <a:t>𝛽</a:t>
            </a:r>
            <a:r>
              <a:rPr lang="en" sz="2200" baseline="-25000">
                <a:solidFill>
                  <a:srgbClr val="FFFFFF"/>
                </a:solidFill>
                <a:latin typeface="Titillium Web Light"/>
                <a:ea typeface="Titillium Web Light"/>
                <a:cs typeface="Titillium Web Light"/>
                <a:sym typeface="Titillium Web Light"/>
              </a:rPr>
              <a:t>k</a:t>
            </a:r>
            <a:endParaRPr>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64"/>
        <p:cNvGrpSpPr/>
        <p:nvPr/>
      </p:nvGrpSpPr>
      <p:grpSpPr>
        <a:xfrm>
          <a:off x="0" y="0"/>
          <a:ext cx="0" cy="0"/>
          <a:chOff x="0" y="0"/>
          <a:chExt cx="0" cy="0"/>
        </a:xfrm>
      </p:grpSpPr>
      <p:sp>
        <p:nvSpPr>
          <p:cNvPr id="4065" name="Google Shape;4065;p4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endParaRPr/>
          </a:p>
        </p:txBody>
      </p:sp>
      <p:sp>
        <p:nvSpPr>
          <p:cNvPr id="4066" name="Google Shape;4066;p42"/>
          <p:cNvSpPr txBox="1"/>
          <p:nvPr/>
        </p:nvSpPr>
        <p:spPr>
          <a:xfrm>
            <a:off x="1524000" y="171450"/>
            <a:ext cx="5905500" cy="80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Dosis ExtraLight"/>
                <a:ea typeface="Dosis ExtraLight"/>
                <a:cs typeface="Dosis ExtraLight"/>
                <a:sym typeface="Dosis ExtraLight"/>
              </a:rPr>
              <a:t>Logistic Regression</a:t>
            </a:r>
            <a:endParaRPr sz="3000">
              <a:solidFill>
                <a:schemeClr val="lt1"/>
              </a:solidFill>
              <a:latin typeface="Dosis ExtraLight"/>
              <a:ea typeface="Dosis ExtraLight"/>
              <a:cs typeface="Dosis ExtraLight"/>
              <a:sym typeface="Dosis ExtraLight"/>
            </a:endParaRPr>
          </a:p>
        </p:txBody>
      </p:sp>
      <p:sp>
        <p:nvSpPr>
          <p:cNvPr id="4067" name="Google Shape;4067;p42"/>
          <p:cNvSpPr/>
          <p:nvPr/>
        </p:nvSpPr>
        <p:spPr>
          <a:xfrm>
            <a:off x="2038350" y="1104900"/>
            <a:ext cx="548700" cy="548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x</a:t>
            </a:r>
            <a:r>
              <a:rPr lang="en" sz="1800" baseline="-25000">
                <a:latin typeface="Titillium Web Light"/>
                <a:ea typeface="Titillium Web Light"/>
                <a:cs typeface="Titillium Web Light"/>
                <a:sym typeface="Titillium Web Light"/>
              </a:rPr>
              <a:t>1</a:t>
            </a:r>
            <a:endParaRPr sz="1800">
              <a:latin typeface="Titillium Web Light"/>
              <a:ea typeface="Titillium Web Light"/>
              <a:cs typeface="Titillium Web Light"/>
              <a:sym typeface="Titillium Web Light"/>
            </a:endParaRPr>
          </a:p>
        </p:txBody>
      </p:sp>
      <p:sp>
        <p:nvSpPr>
          <p:cNvPr id="4068" name="Google Shape;4068;p42"/>
          <p:cNvSpPr/>
          <p:nvPr/>
        </p:nvSpPr>
        <p:spPr>
          <a:xfrm>
            <a:off x="2038350" y="1952625"/>
            <a:ext cx="548700" cy="548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x</a:t>
            </a:r>
            <a:r>
              <a:rPr lang="en" sz="1800" baseline="-25000">
                <a:latin typeface="Titillium Web Light"/>
                <a:ea typeface="Titillium Web Light"/>
                <a:cs typeface="Titillium Web Light"/>
                <a:sym typeface="Titillium Web Light"/>
              </a:rPr>
              <a:t>2</a:t>
            </a:r>
            <a:endParaRPr sz="1800">
              <a:latin typeface="Titillium Web Light"/>
              <a:ea typeface="Titillium Web Light"/>
              <a:cs typeface="Titillium Web Light"/>
              <a:sym typeface="Titillium Web Light"/>
            </a:endParaRPr>
          </a:p>
        </p:txBody>
      </p:sp>
      <p:sp>
        <p:nvSpPr>
          <p:cNvPr id="4069" name="Google Shape;4069;p42"/>
          <p:cNvSpPr txBox="1"/>
          <p:nvPr/>
        </p:nvSpPr>
        <p:spPr>
          <a:xfrm>
            <a:off x="2038350" y="2407950"/>
            <a:ext cx="638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chemeClr val="lt1"/>
                </a:solidFill>
                <a:latin typeface="Titillium Web Light"/>
                <a:ea typeface="Titillium Web Light"/>
                <a:cs typeface="Titillium Web Light"/>
                <a:sym typeface="Titillium Web Light"/>
              </a:rPr>
              <a:t>...</a:t>
            </a:r>
            <a:endParaRPr sz="4800">
              <a:solidFill>
                <a:schemeClr val="lt1"/>
              </a:solidFill>
              <a:latin typeface="Titillium Web Light"/>
              <a:ea typeface="Titillium Web Light"/>
              <a:cs typeface="Titillium Web Light"/>
              <a:sym typeface="Titillium Web Light"/>
            </a:endParaRPr>
          </a:p>
        </p:txBody>
      </p:sp>
      <p:sp>
        <p:nvSpPr>
          <p:cNvPr id="4070" name="Google Shape;4070;p42"/>
          <p:cNvSpPr/>
          <p:nvPr/>
        </p:nvSpPr>
        <p:spPr>
          <a:xfrm>
            <a:off x="2038350" y="3619500"/>
            <a:ext cx="548700" cy="548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x</a:t>
            </a:r>
            <a:r>
              <a:rPr lang="en" sz="1800" baseline="-25000">
                <a:latin typeface="Titillium Web Light"/>
                <a:ea typeface="Titillium Web Light"/>
                <a:cs typeface="Titillium Web Light"/>
                <a:sym typeface="Titillium Web Light"/>
              </a:rPr>
              <a:t>k</a:t>
            </a:r>
            <a:endParaRPr sz="1800">
              <a:latin typeface="Titillium Web Light"/>
              <a:ea typeface="Titillium Web Light"/>
              <a:cs typeface="Titillium Web Light"/>
              <a:sym typeface="Titillium Web Light"/>
            </a:endParaRPr>
          </a:p>
        </p:txBody>
      </p:sp>
      <p:sp>
        <p:nvSpPr>
          <p:cNvPr id="4071" name="Google Shape;4071;p42"/>
          <p:cNvSpPr/>
          <p:nvPr/>
        </p:nvSpPr>
        <p:spPr>
          <a:xfrm>
            <a:off x="7019925" y="2411613"/>
            <a:ext cx="548700" cy="548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ŷ</a:t>
            </a:r>
            <a:endParaRPr sz="1800">
              <a:latin typeface="Titillium Web Light"/>
              <a:ea typeface="Titillium Web Light"/>
              <a:cs typeface="Titillium Web Light"/>
              <a:sym typeface="Titillium Web Light"/>
            </a:endParaRPr>
          </a:p>
        </p:txBody>
      </p:sp>
      <p:cxnSp>
        <p:nvCxnSpPr>
          <p:cNvPr id="4072" name="Google Shape;4072;p42"/>
          <p:cNvCxnSpPr>
            <a:stCxn id="4067" idx="6"/>
            <a:endCxn id="4073" idx="1"/>
          </p:cNvCxnSpPr>
          <p:nvPr/>
        </p:nvCxnSpPr>
        <p:spPr>
          <a:xfrm>
            <a:off x="2587050" y="1379250"/>
            <a:ext cx="2583000" cy="1306800"/>
          </a:xfrm>
          <a:prstGeom prst="straightConnector1">
            <a:avLst/>
          </a:prstGeom>
          <a:noFill/>
          <a:ln w="9525" cap="flat" cmpd="sng">
            <a:solidFill>
              <a:schemeClr val="dk2"/>
            </a:solidFill>
            <a:prstDash val="solid"/>
            <a:round/>
            <a:headEnd type="none" w="med" len="med"/>
            <a:tailEnd type="triangle" w="med" len="med"/>
          </a:ln>
        </p:spPr>
      </p:cxnSp>
      <p:cxnSp>
        <p:nvCxnSpPr>
          <p:cNvPr id="4074" name="Google Shape;4074;p42"/>
          <p:cNvCxnSpPr>
            <a:stCxn id="4068" idx="6"/>
            <a:endCxn id="4073" idx="1"/>
          </p:cNvCxnSpPr>
          <p:nvPr/>
        </p:nvCxnSpPr>
        <p:spPr>
          <a:xfrm>
            <a:off x="2587050" y="2226975"/>
            <a:ext cx="2583000" cy="459000"/>
          </a:xfrm>
          <a:prstGeom prst="straightConnector1">
            <a:avLst/>
          </a:prstGeom>
          <a:noFill/>
          <a:ln w="9525" cap="flat" cmpd="sng">
            <a:solidFill>
              <a:schemeClr val="dk2"/>
            </a:solidFill>
            <a:prstDash val="solid"/>
            <a:round/>
            <a:headEnd type="none" w="med" len="med"/>
            <a:tailEnd type="triangle" w="med" len="med"/>
          </a:ln>
        </p:spPr>
      </p:cxnSp>
      <p:cxnSp>
        <p:nvCxnSpPr>
          <p:cNvPr id="4075" name="Google Shape;4075;p42"/>
          <p:cNvCxnSpPr>
            <a:stCxn id="4070" idx="6"/>
            <a:endCxn id="4073" idx="1"/>
          </p:cNvCxnSpPr>
          <p:nvPr/>
        </p:nvCxnSpPr>
        <p:spPr>
          <a:xfrm rot="10800000" flipH="1">
            <a:off x="2587050" y="2686050"/>
            <a:ext cx="2583000" cy="1207800"/>
          </a:xfrm>
          <a:prstGeom prst="straightConnector1">
            <a:avLst/>
          </a:prstGeom>
          <a:noFill/>
          <a:ln w="9525" cap="flat" cmpd="sng">
            <a:solidFill>
              <a:schemeClr val="dk2"/>
            </a:solidFill>
            <a:prstDash val="solid"/>
            <a:round/>
            <a:headEnd type="none" w="med" len="med"/>
            <a:tailEnd type="triangle" w="med" len="med"/>
          </a:ln>
        </p:spPr>
      </p:cxnSp>
      <p:sp>
        <p:nvSpPr>
          <p:cNvPr id="4076" name="Google Shape;4076;p42"/>
          <p:cNvSpPr txBox="1"/>
          <p:nvPr/>
        </p:nvSpPr>
        <p:spPr>
          <a:xfrm>
            <a:off x="3305175" y="1400175"/>
            <a:ext cx="1057200" cy="7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4077" name="Google Shape;4077;p42"/>
          <p:cNvSpPr txBox="1"/>
          <p:nvPr/>
        </p:nvSpPr>
        <p:spPr>
          <a:xfrm>
            <a:off x="3343275" y="1104900"/>
            <a:ext cx="981000" cy="7239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200">
                <a:solidFill>
                  <a:srgbClr val="FFFFFF"/>
                </a:solidFill>
                <a:latin typeface="Titillium Web Light"/>
                <a:ea typeface="Titillium Web Light"/>
                <a:cs typeface="Titillium Web Light"/>
                <a:sym typeface="Titillium Web Light"/>
              </a:rPr>
              <a:t>𝛽</a:t>
            </a:r>
            <a:r>
              <a:rPr lang="en" sz="2200" baseline="-25000">
                <a:solidFill>
                  <a:srgbClr val="FFFFFF"/>
                </a:solidFill>
                <a:latin typeface="Titillium Web Light"/>
                <a:ea typeface="Titillium Web Light"/>
                <a:cs typeface="Titillium Web Light"/>
                <a:sym typeface="Titillium Web Light"/>
              </a:rPr>
              <a:t>1</a:t>
            </a:r>
            <a:endParaRPr>
              <a:solidFill>
                <a:srgbClr val="FFFFFF"/>
              </a:solidFill>
            </a:endParaRPr>
          </a:p>
        </p:txBody>
      </p:sp>
      <p:sp>
        <p:nvSpPr>
          <p:cNvPr id="4078" name="Google Shape;4078;p42"/>
          <p:cNvSpPr txBox="1"/>
          <p:nvPr/>
        </p:nvSpPr>
        <p:spPr>
          <a:xfrm>
            <a:off x="3343275" y="1777425"/>
            <a:ext cx="981000" cy="7239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200">
                <a:solidFill>
                  <a:srgbClr val="FFFFFF"/>
                </a:solidFill>
                <a:latin typeface="Titillium Web Light"/>
                <a:ea typeface="Titillium Web Light"/>
                <a:cs typeface="Titillium Web Light"/>
                <a:sym typeface="Titillium Web Light"/>
              </a:rPr>
              <a:t>𝛽</a:t>
            </a:r>
            <a:r>
              <a:rPr lang="en" sz="2200" baseline="-25000">
                <a:solidFill>
                  <a:srgbClr val="FFFFFF"/>
                </a:solidFill>
                <a:latin typeface="Titillium Web Light"/>
                <a:ea typeface="Titillium Web Light"/>
                <a:cs typeface="Titillium Web Light"/>
                <a:sym typeface="Titillium Web Light"/>
              </a:rPr>
              <a:t>2</a:t>
            </a:r>
            <a:endParaRPr>
              <a:solidFill>
                <a:srgbClr val="FFFFFF"/>
              </a:solidFill>
            </a:endParaRPr>
          </a:p>
        </p:txBody>
      </p:sp>
      <p:sp>
        <p:nvSpPr>
          <p:cNvPr id="4079" name="Google Shape;4079;p42"/>
          <p:cNvSpPr txBox="1"/>
          <p:nvPr/>
        </p:nvSpPr>
        <p:spPr>
          <a:xfrm>
            <a:off x="3343275" y="2788875"/>
            <a:ext cx="981000" cy="7239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200">
                <a:solidFill>
                  <a:srgbClr val="FFFFFF"/>
                </a:solidFill>
                <a:latin typeface="Titillium Web Light"/>
                <a:ea typeface="Titillium Web Light"/>
                <a:cs typeface="Titillium Web Light"/>
                <a:sym typeface="Titillium Web Light"/>
              </a:rPr>
              <a:t>𝛽</a:t>
            </a:r>
            <a:r>
              <a:rPr lang="en" sz="2200" baseline="-25000">
                <a:solidFill>
                  <a:srgbClr val="FFFFFF"/>
                </a:solidFill>
                <a:latin typeface="Titillium Web Light"/>
                <a:ea typeface="Titillium Web Light"/>
                <a:cs typeface="Titillium Web Light"/>
                <a:sym typeface="Titillium Web Light"/>
              </a:rPr>
              <a:t>k</a:t>
            </a:r>
            <a:endParaRPr>
              <a:solidFill>
                <a:srgbClr val="FFFFFF"/>
              </a:solidFill>
            </a:endParaRPr>
          </a:p>
        </p:txBody>
      </p:sp>
      <p:pic>
        <p:nvPicPr>
          <p:cNvPr id="4073" name="Google Shape;4073;p42"/>
          <p:cNvPicPr preferRelativeResize="0"/>
          <p:nvPr/>
        </p:nvPicPr>
        <p:blipFill>
          <a:blip r:embed="rId3">
            <a:alphaModFix/>
          </a:blip>
          <a:stretch>
            <a:fillRect/>
          </a:stretch>
        </p:blipFill>
        <p:spPr>
          <a:xfrm>
            <a:off x="5170163" y="2424038"/>
            <a:ext cx="533400" cy="523875"/>
          </a:xfrm>
          <a:prstGeom prst="rect">
            <a:avLst/>
          </a:prstGeom>
          <a:noFill/>
          <a:ln>
            <a:noFill/>
          </a:ln>
        </p:spPr>
      </p:pic>
      <p:sp>
        <p:nvSpPr>
          <p:cNvPr id="4080" name="Google Shape;4080;p42"/>
          <p:cNvSpPr txBox="1"/>
          <p:nvPr/>
        </p:nvSpPr>
        <p:spPr>
          <a:xfrm>
            <a:off x="5260625" y="2865150"/>
            <a:ext cx="3525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Titillium Web Light"/>
                <a:ea typeface="Titillium Web Light"/>
                <a:cs typeface="Titillium Web Light"/>
                <a:sym typeface="Titillium Web Light"/>
              </a:rPr>
              <a:t>p</a:t>
            </a:r>
            <a:endParaRPr sz="1800">
              <a:solidFill>
                <a:srgbClr val="FFFFFF"/>
              </a:solidFill>
              <a:latin typeface="Titillium Web Light"/>
              <a:ea typeface="Titillium Web Light"/>
              <a:cs typeface="Titillium Web Light"/>
              <a:sym typeface="Titillium Web Light"/>
            </a:endParaRPr>
          </a:p>
        </p:txBody>
      </p:sp>
      <p:sp>
        <p:nvSpPr>
          <p:cNvPr id="4081" name="Google Shape;4081;p42"/>
          <p:cNvSpPr txBox="1"/>
          <p:nvPr/>
        </p:nvSpPr>
        <p:spPr>
          <a:xfrm>
            <a:off x="5752613" y="2579238"/>
            <a:ext cx="2934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Titillium Web Light"/>
                <a:ea typeface="Titillium Web Light"/>
                <a:cs typeface="Titillium Web Light"/>
                <a:sym typeface="Titillium Web Light"/>
              </a:rPr>
              <a:t>t</a:t>
            </a:r>
            <a:endParaRPr sz="1800">
              <a:solidFill>
                <a:srgbClr val="FFFFFF"/>
              </a:solidFill>
              <a:latin typeface="Titillium Web Light"/>
              <a:ea typeface="Titillium Web Light"/>
              <a:cs typeface="Titillium Web Light"/>
              <a:sym typeface="Titillium Web Light"/>
            </a:endParaRPr>
          </a:p>
        </p:txBody>
      </p:sp>
      <p:pic>
        <p:nvPicPr>
          <p:cNvPr id="4082" name="Google Shape;4082;p42"/>
          <p:cNvPicPr preferRelativeResize="0"/>
          <p:nvPr/>
        </p:nvPicPr>
        <p:blipFill>
          <a:blip r:embed="rId4">
            <a:alphaModFix/>
          </a:blip>
          <a:stretch>
            <a:fillRect/>
          </a:stretch>
        </p:blipFill>
        <p:spPr>
          <a:xfrm>
            <a:off x="6095081" y="2424038"/>
            <a:ext cx="533400" cy="523875"/>
          </a:xfrm>
          <a:prstGeom prst="rect">
            <a:avLst/>
          </a:prstGeom>
          <a:noFill/>
          <a:ln>
            <a:noFill/>
          </a:ln>
        </p:spPr>
      </p:pic>
      <p:cxnSp>
        <p:nvCxnSpPr>
          <p:cNvPr id="4083" name="Google Shape;4083;p42"/>
          <p:cNvCxnSpPr>
            <a:stCxn id="4073" idx="3"/>
            <a:endCxn id="4082" idx="1"/>
          </p:cNvCxnSpPr>
          <p:nvPr/>
        </p:nvCxnSpPr>
        <p:spPr>
          <a:xfrm>
            <a:off x="5703563" y="2685975"/>
            <a:ext cx="391500" cy="0"/>
          </a:xfrm>
          <a:prstGeom prst="straightConnector1">
            <a:avLst/>
          </a:prstGeom>
          <a:noFill/>
          <a:ln w="9525" cap="flat" cmpd="sng">
            <a:solidFill>
              <a:schemeClr val="dk2"/>
            </a:solidFill>
            <a:prstDash val="solid"/>
            <a:round/>
            <a:headEnd type="none" w="med" len="med"/>
            <a:tailEnd type="triangle" w="med" len="med"/>
          </a:ln>
        </p:spPr>
      </p:cxnSp>
      <p:cxnSp>
        <p:nvCxnSpPr>
          <p:cNvPr id="4084" name="Google Shape;4084;p42"/>
          <p:cNvCxnSpPr>
            <a:stCxn id="4082" idx="3"/>
            <a:endCxn id="4071" idx="2"/>
          </p:cNvCxnSpPr>
          <p:nvPr/>
        </p:nvCxnSpPr>
        <p:spPr>
          <a:xfrm>
            <a:off x="6628481" y="2685975"/>
            <a:ext cx="3915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ctrTitle" idx="4294967295"/>
          </p:nvPr>
        </p:nvSpPr>
        <p:spPr>
          <a:xfrm>
            <a:off x="685800" y="1595750"/>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D3EBD5"/>
                </a:solidFill>
              </a:rPr>
              <a:t>From Quantitative to Qualitative</a:t>
            </a:r>
            <a:endParaRPr sz="6000">
              <a:solidFill>
                <a:srgbClr val="D3EBD5"/>
              </a:solidFill>
            </a:endParaRPr>
          </a:p>
        </p:txBody>
      </p:sp>
      <p:sp>
        <p:nvSpPr>
          <p:cNvPr id="3851" name="Google Shape;3851;p15"/>
          <p:cNvSpPr txBox="1">
            <a:spLocks noGrp="1"/>
          </p:cNvSpPr>
          <p:nvPr>
            <p:ph type="subTitle" idx="4294967295"/>
          </p:nvPr>
        </p:nvSpPr>
        <p:spPr>
          <a:xfrm>
            <a:off x="685800" y="2755550"/>
            <a:ext cx="5495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solidFill>
                  <a:srgbClr val="80BFB7"/>
                </a:solidFill>
              </a:rPr>
              <a:t>Instead of predicting quantitative data, how do we predict data that fits into categories (ie categorical)?</a:t>
            </a:r>
            <a:endParaRPr>
              <a:solidFill>
                <a:srgbClr val="80BFB7"/>
              </a:solidFill>
            </a:endParaRPr>
          </a:p>
        </p:txBody>
      </p:sp>
      <p:sp>
        <p:nvSpPr>
          <p:cNvPr id="3852" name="Google Shape;3852;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88"/>
        <p:cNvGrpSpPr/>
        <p:nvPr/>
      </p:nvGrpSpPr>
      <p:grpSpPr>
        <a:xfrm>
          <a:off x="0" y="0"/>
          <a:ext cx="0" cy="0"/>
          <a:chOff x="0" y="0"/>
          <a:chExt cx="0" cy="0"/>
        </a:xfrm>
      </p:grpSpPr>
      <p:sp>
        <p:nvSpPr>
          <p:cNvPr id="4089" name="Google Shape;4089;p4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30</a:t>
            </a:fld>
            <a:endParaRPr/>
          </a:p>
        </p:txBody>
      </p:sp>
      <p:sp>
        <p:nvSpPr>
          <p:cNvPr id="4090" name="Google Shape;4090;p43"/>
          <p:cNvSpPr txBox="1"/>
          <p:nvPr/>
        </p:nvSpPr>
        <p:spPr>
          <a:xfrm>
            <a:off x="1524000" y="171450"/>
            <a:ext cx="5905500" cy="80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Dosis ExtraLight"/>
                <a:ea typeface="Dosis ExtraLight"/>
                <a:cs typeface="Dosis ExtraLight"/>
                <a:sym typeface="Dosis ExtraLight"/>
              </a:rPr>
              <a:t>Logistic Regression (Relabeled)</a:t>
            </a:r>
            <a:endParaRPr sz="3000">
              <a:solidFill>
                <a:schemeClr val="lt1"/>
              </a:solidFill>
              <a:latin typeface="Dosis ExtraLight"/>
              <a:ea typeface="Dosis ExtraLight"/>
              <a:cs typeface="Dosis ExtraLight"/>
              <a:sym typeface="Dosis ExtraLight"/>
            </a:endParaRPr>
          </a:p>
        </p:txBody>
      </p:sp>
      <p:sp>
        <p:nvSpPr>
          <p:cNvPr id="4091" name="Google Shape;4091;p43"/>
          <p:cNvSpPr/>
          <p:nvPr/>
        </p:nvSpPr>
        <p:spPr>
          <a:xfrm>
            <a:off x="2038350" y="1104900"/>
            <a:ext cx="548700" cy="548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x</a:t>
            </a:r>
            <a:r>
              <a:rPr lang="en" sz="1800" baseline="-25000">
                <a:latin typeface="Titillium Web Light"/>
                <a:ea typeface="Titillium Web Light"/>
                <a:cs typeface="Titillium Web Light"/>
                <a:sym typeface="Titillium Web Light"/>
              </a:rPr>
              <a:t>1</a:t>
            </a:r>
            <a:endParaRPr sz="1800">
              <a:latin typeface="Titillium Web Light"/>
              <a:ea typeface="Titillium Web Light"/>
              <a:cs typeface="Titillium Web Light"/>
              <a:sym typeface="Titillium Web Light"/>
            </a:endParaRPr>
          </a:p>
        </p:txBody>
      </p:sp>
      <p:sp>
        <p:nvSpPr>
          <p:cNvPr id="4092" name="Google Shape;4092;p43"/>
          <p:cNvSpPr/>
          <p:nvPr/>
        </p:nvSpPr>
        <p:spPr>
          <a:xfrm>
            <a:off x="2038350" y="1952625"/>
            <a:ext cx="548700" cy="548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x</a:t>
            </a:r>
            <a:r>
              <a:rPr lang="en" sz="1800" baseline="-25000">
                <a:latin typeface="Titillium Web Light"/>
                <a:ea typeface="Titillium Web Light"/>
                <a:cs typeface="Titillium Web Light"/>
                <a:sym typeface="Titillium Web Light"/>
              </a:rPr>
              <a:t>2</a:t>
            </a:r>
            <a:endParaRPr sz="1800">
              <a:latin typeface="Titillium Web Light"/>
              <a:ea typeface="Titillium Web Light"/>
              <a:cs typeface="Titillium Web Light"/>
              <a:sym typeface="Titillium Web Light"/>
            </a:endParaRPr>
          </a:p>
        </p:txBody>
      </p:sp>
      <p:sp>
        <p:nvSpPr>
          <p:cNvPr id="4093" name="Google Shape;4093;p43"/>
          <p:cNvSpPr txBox="1"/>
          <p:nvPr/>
        </p:nvSpPr>
        <p:spPr>
          <a:xfrm>
            <a:off x="2038350" y="2407950"/>
            <a:ext cx="638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chemeClr val="lt1"/>
                </a:solidFill>
                <a:latin typeface="Titillium Web Light"/>
                <a:ea typeface="Titillium Web Light"/>
                <a:cs typeface="Titillium Web Light"/>
                <a:sym typeface="Titillium Web Light"/>
              </a:rPr>
              <a:t>...</a:t>
            </a:r>
            <a:endParaRPr sz="4800">
              <a:solidFill>
                <a:schemeClr val="lt1"/>
              </a:solidFill>
              <a:latin typeface="Titillium Web Light"/>
              <a:ea typeface="Titillium Web Light"/>
              <a:cs typeface="Titillium Web Light"/>
              <a:sym typeface="Titillium Web Light"/>
            </a:endParaRPr>
          </a:p>
        </p:txBody>
      </p:sp>
      <p:sp>
        <p:nvSpPr>
          <p:cNvPr id="4094" name="Google Shape;4094;p43"/>
          <p:cNvSpPr/>
          <p:nvPr/>
        </p:nvSpPr>
        <p:spPr>
          <a:xfrm>
            <a:off x="2038350" y="3619500"/>
            <a:ext cx="548700" cy="548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x</a:t>
            </a:r>
            <a:r>
              <a:rPr lang="en" sz="1800" baseline="-25000">
                <a:latin typeface="Titillium Web Light"/>
                <a:ea typeface="Titillium Web Light"/>
                <a:cs typeface="Titillium Web Light"/>
                <a:sym typeface="Titillium Web Light"/>
              </a:rPr>
              <a:t>k</a:t>
            </a:r>
            <a:endParaRPr sz="1800">
              <a:latin typeface="Titillium Web Light"/>
              <a:ea typeface="Titillium Web Light"/>
              <a:cs typeface="Titillium Web Light"/>
              <a:sym typeface="Titillium Web Light"/>
            </a:endParaRPr>
          </a:p>
        </p:txBody>
      </p:sp>
      <p:sp>
        <p:nvSpPr>
          <p:cNvPr id="4095" name="Google Shape;4095;p43"/>
          <p:cNvSpPr/>
          <p:nvPr/>
        </p:nvSpPr>
        <p:spPr>
          <a:xfrm>
            <a:off x="7019925" y="2411613"/>
            <a:ext cx="548700" cy="548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ŷ</a:t>
            </a:r>
            <a:endParaRPr sz="1800">
              <a:latin typeface="Titillium Web Light"/>
              <a:ea typeface="Titillium Web Light"/>
              <a:cs typeface="Titillium Web Light"/>
              <a:sym typeface="Titillium Web Light"/>
            </a:endParaRPr>
          </a:p>
        </p:txBody>
      </p:sp>
      <p:cxnSp>
        <p:nvCxnSpPr>
          <p:cNvPr id="4096" name="Google Shape;4096;p43"/>
          <p:cNvCxnSpPr>
            <a:stCxn id="4091" idx="6"/>
            <a:endCxn id="4097" idx="1"/>
          </p:cNvCxnSpPr>
          <p:nvPr/>
        </p:nvCxnSpPr>
        <p:spPr>
          <a:xfrm>
            <a:off x="2587050" y="1379250"/>
            <a:ext cx="2583000" cy="1306800"/>
          </a:xfrm>
          <a:prstGeom prst="straightConnector1">
            <a:avLst/>
          </a:prstGeom>
          <a:noFill/>
          <a:ln w="9525" cap="flat" cmpd="sng">
            <a:solidFill>
              <a:schemeClr val="dk2"/>
            </a:solidFill>
            <a:prstDash val="solid"/>
            <a:round/>
            <a:headEnd type="none" w="med" len="med"/>
            <a:tailEnd type="triangle" w="med" len="med"/>
          </a:ln>
        </p:spPr>
      </p:cxnSp>
      <p:cxnSp>
        <p:nvCxnSpPr>
          <p:cNvPr id="4098" name="Google Shape;4098;p43"/>
          <p:cNvCxnSpPr>
            <a:stCxn id="4092" idx="6"/>
            <a:endCxn id="4097" idx="1"/>
          </p:cNvCxnSpPr>
          <p:nvPr/>
        </p:nvCxnSpPr>
        <p:spPr>
          <a:xfrm>
            <a:off x="2587050" y="2226975"/>
            <a:ext cx="2583000" cy="459000"/>
          </a:xfrm>
          <a:prstGeom prst="straightConnector1">
            <a:avLst/>
          </a:prstGeom>
          <a:noFill/>
          <a:ln w="9525" cap="flat" cmpd="sng">
            <a:solidFill>
              <a:schemeClr val="dk2"/>
            </a:solidFill>
            <a:prstDash val="solid"/>
            <a:round/>
            <a:headEnd type="none" w="med" len="med"/>
            <a:tailEnd type="triangle" w="med" len="med"/>
          </a:ln>
        </p:spPr>
      </p:cxnSp>
      <p:cxnSp>
        <p:nvCxnSpPr>
          <p:cNvPr id="4099" name="Google Shape;4099;p43"/>
          <p:cNvCxnSpPr>
            <a:stCxn id="4094" idx="6"/>
            <a:endCxn id="4097" idx="1"/>
          </p:cNvCxnSpPr>
          <p:nvPr/>
        </p:nvCxnSpPr>
        <p:spPr>
          <a:xfrm rot="10800000" flipH="1">
            <a:off x="2587050" y="2686050"/>
            <a:ext cx="2583000" cy="1207800"/>
          </a:xfrm>
          <a:prstGeom prst="straightConnector1">
            <a:avLst/>
          </a:prstGeom>
          <a:noFill/>
          <a:ln w="9525" cap="flat" cmpd="sng">
            <a:solidFill>
              <a:schemeClr val="dk2"/>
            </a:solidFill>
            <a:prstDash val="solid"/>
            <a:round/>
            <a:headEnd type="none" w="med" len="med"/>
            <a:tailEnd type="triangle" w="med" len="med"/>
          </a:ln>
        </p:spPr>
      </p:cxnSp>
      <p:sp>
        <p:nvSpPr>
          <p:cNvPr id="4100" name="Google Shape;4100;p43"/>
          <p:cNvSpPr txBox="1"/>
          <p:nvPr/>
        </p:nvSpPr>
        <p:spPr>
          <a:xfrm>
            <a:off x="3305175" y="1400175"/>
            <a:ext cx="1057200" cy="7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4101" name="Google Shape;4101;p43"/>
          <p:cNvSpPr txBox="1"/>
          <p:nvPr/>
        </p:nvSpPr>
        <p:spPr>
          <a:xfrm>
            <a:off x="3343275" y="1104900"/>
            <a:ext cx="981000" cy="7239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200">
                <a:solidFill>
                  <a:srgbClr val="FF0000"/>
                </a:solidFill>
                <a:latin typeface="Titillium Web Light"/>
                <a:ea typeface="Titillium Web Light"/>
                <a:cs typeface="Titillium Web Light"/>
                <a:sym typeface="Titillium Web Light"/>
              </a:rPr>
              <a:t>w</a:t>
            </a:r>
            <a:r>
              <a:rPr lang="en" sz="2200" baseline="-25000">
                <a:solidFill>
                  <a:srgbClr val="FF0000"/>
                </a:solidFill>
                <a:latin typeface="Titillium Web Light"/>
                <a:ea typeface="Titillium Web Light"/>
                <a:cs typeface="Titillium Web Light"/>
                <a:sym typeface="Titillium Web Light"/>
              </a:rPr>
              <a:t>1</a:t>
            </a:r>
            <a:endParaRPr>
              <a:solidFill>
                <a:srgbClr val="FF0000"/>
              </a:solidFill>
            </a:endParaRPr>
          </a:p>
        </p:txBody>
      </p:sp>
      <p:sp>
        <p:nvSpPr>
          <p:cNvPr id="4102" name="Google Shape;4102;p43"/>
          <p:cNvSpPr txBox="1"/>
          <p:nvPr/>
        </p:nvSpPr>
        <p:spPr>
          <a:xfrm>
            <a:off x="3343275" y="1777425"/>
            <a:ext cx="981000" cy="7239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200">
                <a:solidFill>
                  <a:srgbClr val="FF0000"/>
                </a:solidFill>
                <a:latin typeface="Titillium Web Light"/>
                <a:ea typeface="Titillium Web Light"/>
                <a:cs typeface="Titillium Web Light"/>
                <a:sym typeface="Titillium Web Light"/>
              </a:rPr>
              <a:t>w</a:t>
            </a:r>
            <a:r>
              <a:rPr lang="en" sz="2200" baseline="-25000">
                <a:solidFill>
                  <a:srgbClr val="FF0000"/>
                </a:solidFill>
                <a:latin typeface="Titillium Web Light"/>
                <a:ea typeface="Titillium Web Light"/>
                <a:cs typeface="Titillium Web Light"/>
                <a:sym typeface="Titillium Web Light"/>
              </a:rPr>
              <a:t>2</a:t>
            </a:r>
            <a:endParaRPr>
              <a:solidFill>
                <a:srgbClr val="FF0000"/>
              </a:solidFill>
            </a:endParaRPr>
          </a:p>
        </p:txBody>
      </p:sp>
      <p:sp>
        <p:nvSpPr>
          <p:cNvPr id="4103" name="Google Shape;4103;p43"/>
          <p:cNvSpPr txBox="1"/>
          <p:nvPr/>
        </p:nvSpPr>
        <p:spPr>
          <a:xfrm>
            <a:off x="3343275" y="2788875"/>
            <a:ext cx="981000" cy="7239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200">
                <a:solidFill>
                  <a:srgbClr val="FF0000"/>
                </a:solidFill>
                <a:latin typeface="Titillium Web Light"/>
                <a:ea typeface="Titillium Web Light"/>
                <a:cs typeface="Titillium Web Light"/>
                <a:sym typeface="Titillium Web Light"/>
              </a:rPr>
              <a:t>w</a:t>
            </a:r>
            <a:r>
              <a:rPr lang="en" sz="2200" baseline="-25000">
                <a:solidFill>
                  <a:srgbClr val="FF0000"/>
                </a:solidFill>
                <a:latin typeface="Titillium Web Light"/>
                <a:ea typeface="Titillium Web Light"/>
                <a:cs typeface="Titillium Web Light"/>
                <a:sym typeface="Titillium Web Light"/>
              </a:rPr>
              <a:t>k</a:t>
            </a:r>
            <a:endParaRPr>
              <a:solidFill>
                <a:srgbClr val="FF0000"/>
              </a:solidFill>
            </a:endParaRPr>
          </a:p>
        </p:txBody>
      </p:sp>
      <p:pic>
        <p:nvPicPr>
          <p:cNvPr id="4097" name="Google Shape;4097;p43"/>
          <p:cNvPicPr preferRelativeResize="0"/>
          <p:nvPr/>
        </p:nvPicPr>
        <p:blipFill>
          <a:blip r:embed="rId3">
            <a:alphaModFix/>
          </a:blip>
          <a:stretch>
            <a:fillRect/>
          </a:stretch>
        </p:blipFill>
        <p:spPr>
          <a:xfrm>
            <a:off x="5170163" y="2424038"/>
            <a:ext cx="533400" cy="523875"/>
          </a:xfrm>
          <a:prstGeom prst="rect">
            <a:avLst/>
          </a:prstGeom>
          <a:noFill/>
          <a:ln>
            <a:noFill/>
          </a:ln>
        </p:spPr>
      </p:pic>
      <p:sp>
        <p:nvSpPr>
          <p:cNvPr id="4104" name="Google Shape;4104;p43"/>
          <p:cNvSpPr txBox="1"/>
          <p:nvPr/>
        </p:nvSpPr>
        <p:spPr>
          <a:xfrm>
            <a:off x="5260625" y="2865150"/>
            <a:ext cx="3525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Titillium Web Light"/>
                <a:ea typeface="Titillium Web Light"/>
                <a:cs typeface="Titillium Web Light"/>
                <a:sym typeface="Titillium Web Light"/>
              </a:rPr>
              <a:t>p</a:t>
            </a:r>
            <a:endParaRPr sz="1800">
              <a:solidFill>
                <a:srgbClr val="FFFFFF"/>
              </a:solidFill>
              <a:latin typeface="Titillium Web Light"/>
              <a:ea typeface="Titillium Web Light"/>
              <a:cs typeface="Titillium Web Light"/>
              <a:sym typeface="Titillium Web Light"/>
            </a:endParaRPr>
          </a:p>
        </p:txBody>
      </p:sp>
      <p:sp>
        <p:nvSpPr>
          <p:cNvPr id="4105" name="Google Shape;4105;p43"/>
          <p:cNvSpPr txBox="1"/>
          <p:nvPr/>
        </p:nvSpPr>
        <p:spPr>
          <a:xfrm>
            <a:off x="5752613" y="2579238"/>
            <a:ext cx="2934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Titillium Web Light"/>
                <a:ea typeface="Titillium Web Light"/>
                <a:cs typeface="Titillium Web Light"/>
                <a:sym typeface="Titillium Web Light"/>
              </a:rPr>
              <a:t>t</a:t>
            </a:r>
            <a:endParaRPr sz="1800">
              <a:solidFill>
                <a:srgbClr val="FFFFFF"/>
              </a:solidFill>
              <a:latin typeface="Titillium Web Light"/>
              <a:ea typeface="Titillium Web Light"/>
              <a:cs typeface="Titillium Web Light"/>
              <a:sym typeface="Titillium Web Light"/>
            </a:endParaRPr>
          </a:p>
        </p:txBody>
      </p:sp>
      <p:pic>
        <p:nvPicPr>
          <p:cNvPr id="4106" name="Google Shape;4106;p43"/>
          <p:cNvPicPr preferRelativeResize="0"/>
          <p:nvPr/>
        </p:nvPicPr>
        <p:blipFill>
          <a:blip r:embed="rId4">
            <a:alphaModFix/>
          </a:blip>
          <a:stretch>
            <a:fillRect/>
          </a:stretch>
        </p:blipFill>
        <p:spPr>
          <a:xfrm>
            <a:off x="6095081" y="2424038"/>
            <a:ext cx="533400" cy="523875"/>
          </a:xfrm>
          <a:prstGeom prst="rect">
            <a:avLst/>
          </a:prstGeom>
          <a:noFill/>
          <a:ln>
            <a:noFill/>
          </a:ln>
        </p:spPr>
      </p:pic>
      <p:cxnSp>
        <p:nvCxnSpPr>
          <p:cNvPr id="4107" name="Google Shape;4107;p43"/>
          <p:cNvCxnSpPr>
            <a:stCxn id="4097" idx="3"/>
            <a:endCxn id="4106" idx="1"/>
          </p:cNvCxnSpPr>
          <p:nvPr/>
        </p:nvCxnSpPr>
        <p:spPr>
          <a:xfrm>
            <a:off x="5703563" y="2685975"/>
            <a:ext cx="391500" cy="0"/>
          </a:xfrm>
          <a:prstGeom prst="straightConnector1">
            <a:avLst/>
          </a:prstGeom>
          <a:noFill/>
          <a:ln w="9525" cap="flat" cmpd="sng">
            <a:solidFill>
              <a:schemeClr val="dk2"/>
            </a:solidFill>
            <a:prstDash val="solid"/>
            <a:round/>
            <a:headEnd type="none" w="med" len="med"/>
            <a:tailEnd type="triangle" w="med" len="med"/>
          </a:ln>
        </p:spPr>
      </p:cxnSp>
      <p:cxnSp>
        <p:nvCxnSpPr>
          <p:cNvPr id="4108" name="Google Shape;4108;p43"/>
          <p:cNvCxnSpPr>
            <a:stCxn id="4106" idx="3"/>
            <a:endCxn id="4095" idx="2"/>
          </p:cNvCxnSpPr>
          <p:nvPr/>
        </p:nvCxnSpPr>
        <p:spPr>
          <a:xfrm>
            <a:off x="6628481" y="2685975"/>
            <a:ext cx="3915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12"/>
        <p:cNvGrpSpPr/>
        <p:nvPr/>
      </p:nvGrpSpPr>
      <p:grpSpPr>
        <a:xfrm>
          <a:off x="0" y="0"/>
          <a:ext cx="0" cy="0"/>
          <a:chOff x="0" y="0"/>
          <a:chExt cx="0" cy="0"/>
        </a:xfrm>
      </p:grpSpPr>
      <p:sp>
        <p:nvSpPr>
          <p:cNvPr id="4113" name="Google Shape;4113;p4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31</a:t>
            </a:fld>
            <a:endParaRPr/>
          </a:p>
        </p:txBody>
      </p:sp>
      <p:sp>
        <p:nvSpPr>
          <p:cNvPr id="4114" name="Google Shape;4114;p44"/>
          <p:cNvSpPr txBox="1"/>
          <p:nvPr/>
        </p:nvSpPr>
        <p:spPr>
          <a:xfrm>
            <a:off x="1524000" y="171450"/>
            <a:ext cx="5905500" cy="80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Dosis ExtraLight"/>
                <a:ea typeface="Dosis ExtraLight"/>
                <a:cs typeface="Dosis ExtraLight"/>
                <a:sym typeface="Dosis ExtraLight"/>
              </a:rPr>
              <a:t>Single Layer Neural Network</a:t>
            </a:r>
            <a:endParaRPr sz="3000">
              <a:solidFill>
                <a:schemeClr val="lt1"/>
              </a:solidFill>
              <a:latin typeface="Dosis ExtraLight"/>
              <a:ea typeface="Dosis ExtraLight"/>
              <a:cs typeface="Dosis ExtraLight"/>
              <a:sym typeface="Dosis ExtraLight"/>
            </a:endParaRPr>
          </a:p>
        </p:txBody>
      </p:sp>
      <p:sp>
        <p:nvSpPr>
          <p:cNvPr id="4115" name="Google Shape;4115;p44"/>
          <p:cNvSpPr/>
          <p:nvPr/>
        </p:nvSpPr>
        <p:spPr>
          <a:xfrm>
            <a:off x="2038350" y="1104900"/>
            <a:ext cx="548700" cy="548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x</a:t>
            </a:r>
            <a:r>
              <a:rPr lang="en" sz="1800" baseline="-25000">
                <a:latin typeface="Titillium Web Light"/>
                <a:ea typeface="Titillium Web Light"/>
                <a:cs typeface="Titillium Web Light"/>
                <a:sym typeface="Titillium Web Light"/>
              </a:rPr>
              <a:t>1</a:t>
            </a:r>
            <a:endParaRPr sz="1800">
              <a:latin typeface="Titillium Web Light"/>
              <a:ea typeface="Titillium Web Light"/>
              <a:cs typeface="Titillium Web Light"/>
              <a:sym typeface="Titillium Web Light"/>
            </a:endParaRPr>
          </a:p>
        </p:txBody>
      </p:sp>
      <p:sp>
        <p:nvSpPr>
          <p:cNvPr id="4116" name="Google Shape;4116;p44"/>
          <p:cNvSpPr/>
          <p:nvPr/>
        </p:nvSpPr>
        <p:spPr>
          <a:xfrm>
            <a:off x="2038350" y="1952625"/>
            <a:ext cx="548700" cy="548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x</a:t>
            </a:r>
            <a:r>
              <a:rPr lang="en" sz="1800" baseline="-25000">
                <a:latin typeface="Titillium Web Light"/>
                <a:ea typeface="Titillium Web Light"/>
                <a:cs typeface="Titillium Web Light"/>
                <a:sym typeface="Titillium Web Light"/>
              </a:rPr>
              <a:t>2</a:t>
            </a:r>
            <a:endParaRPr sz="1800">
              <a:latin typeface="Titillium Web Light"/>
              <a:ea typeface="Titillium Web Light"/>
              <a:cs typeface="Titillium Web Light"/>
              <a:sym typeface="Titillium Web Light"/>
            </a:endParaRPr>
          </a:p>
        </p:txBody>
      </p:sp>
      <p:sp>
        <p:nvSpPr>
          <p:cNvPr id="4117" name="Google Shape;4117;p44"/>
          <p:cNvSpPr txBox="1"/>
          <p:nvPr/>
        </p:nvSpPr>
        <p:spPr>
          <a:xfrm>
            <a:off x="2038350" y="2407950"/>
            <a:ext cx="638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chemeClr val="lt1"/>
                </a:solidFill>
                <a:latin typeface="Titillium Web Light"/>
                <a:ea typeface="Titillium Web Light"/>
                <a:cs typeface="Titillium Web Light"/>
                <a:sym typeface="Titillium Web Light"/>
              </a:rPr>
              <a:t>...</a:t>
            </a:r>
            <a:endParaRPr sz="4800">
              <a:solidFill>
                <a:schemeClr val="lt1"/>
              </a:solidFill>
              <a:latin typeface="Titillium Web Light"/>
              <a:ea typeface="Titillium Web Light"/>
              <a:cs typeface="Titillium Web Light"/>
              <a:sym typeface="Titillium Web Light"/>
            </a:endParaRPr>
          </a:p>
        </p:txBody>
      </p:sp>
      <p:sp>
        <p:nvSpPr>
          <p:cNvPr id="4118" name="Google Shape;4118;p44"/>
          <p:cNvSpPr/>
          <p:nvPr/>
        </p:nvSpPr>
        <p:spPr>
          <a:xfrm>
            <a:off x="2038350" y="3619500"/>
            <a:ext cx="548700" cy="548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x</a:t>
            </a:r>
            <a:r>
              <a:rPr lang="en" sz="1800" baseline="-25000">
                <a:latin typeface="Titillium Web Light"/>
                <a:ea typeface="Titillium Web Light"/>
                <a:cs typeface="Titillium Web Light"/>
                <a:sym typeface="Titillium Web Light"/>
              </a:rPr>
              <a:t>k</a:t>
            </a:r>
            <a:endParaRPr sz="1800">
              <a:latin typeface="Titillium Web Light"/>
              <a:ea typeface="Titillium Web Light"/>
              <a:cs typeface="Titillium Web Light"/>
              <a:sym typeface="Titillium Web Light"/>
            </a:endParaRPr>
          </a:p>
        </p:txBody>
      </p:sp>
      <p:sp>
        <p:nvSpPr>
          <p:cNvPr id="4119" name="Google Shape;4119;p44"/>
          <p:cNvSpPr/>
          <p:nvPr/>
        </p:nvSpPr>
        <p:spPr>
          <a:xfrm>
            <a:off x="7019925" y="2411613"/>
            <a:ext cx="548700" cy="548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ŷ</a:t>
            </a:r>
            <a:endParaRPr sz="1800">
              <a:latin typeface="Titillium Web Light"/>
              <a:ea typeface="Titillium Web Light"/>
              <a:cs typeface="Titillium Web Light"/>
              <a:sym typeface="Titillium Web Light"/>
            </a:endParaRPr>
          </a:p>
        </p:txBody>
      </p:sp>
      <p:cxnSp>
        <p:nvCxnSpPr>
          <p:cNvPr id="4120" name="Google Shape;4120;p44"/>
          <p:cNvCxnSpPr>
            <a:stCxn id="4115" idx="6"/>
            <a:endCxn id="4121" idx="1"/>
          </p:cNvCxnSpPr>
          <p:nvPr/>
        </p:nvCxnSpPr>
        <p:spPr>
          <a:xfrm>
            <a:off x="2587050" y="1379250"/>
            <a:ext cx="2583000" cy="1306800"/>
          </a:xfrm>
          <a:prstGeom prst="straightConnector1">
            <a:avLst/>
          </a:prstGeom>
          <a:noFill/>
          <a:ln w="9525" cap="flat" cmpd="sng">
            <a:solidFill>
              <a:schemeClr val="dk2"/>
            </a:solidFill>
            <a:prstDash val="solid"/>
            <a:round/>
            <a:headEnd type="none" w="med" len="med"/>
            <a:tailEnd type="triangle" w="med" len="med"/>
          </a:ln>
        </p:spPr>
      </p:cxnSp>
      <p:cxnSp>
        <p:nvCxnSpPr>
          <p:cNvPr id="4122" name="Google Shape;4122;p44"/>
          <p:cNvCxnSpPr>
            <a:stCxn id="4116" idx="6"/>
            <a:endCxn id="4121" idx="1"/>
          </p:cNvCxnSpPr>
          <p:nvPr/>
        </p:nvCxnSpPr>
        <p:spPr>
          <a:xfrm>
            <a:off x="2587050" y="2226975"/>
            <a:ext cx="2583000" cy="459000"/>
          </a:xfrm>
          <a:prstGeom prst="straightConnector1">
            <a:avLst/>
          </a:prstGeom>
          <a:noFill/>
          <a:ln w="9525" cap="flat" cmpd="sng">
            <a:solidFill>
              <a:schemeClr val="dk2"/>
            </a:solidFill>
            <a:prstDash val="solid"/>
            <a:round/>
            <a:headEnd type="none" w="med" len="med"/>
            <a:tailEnd type="triangle" w="med" len="med"/>
          </a:ln>
        </p:spPr>
      </p:cxnSp>
      <p:cxnSp>
        <p:nvCxnSpPr>
          <p:cNvPr id="4123" name="Google Shape;4123;p44"/>
          <p:cNvCxnSpPr>
            <a:stCxn id="4118" idx="6"/>
            <a:endCxn id="4121" idx="1"/>
          </p:cNvCxnSpPr>
          <p:nvPr/>
        </p:nvCxnSpPr>
        <p:spPr>
          <a:xfrm rot="10800000" flipH="1">
            <a:off x="2587050" y="2686050"/>
            <a:ext cx="2583000" cy="1207800"/>
          </a:xfrm>
          <a:prstGeom prst="straightConnector1">
            <a:avLst/>
          </a:prstGeom>
          <a:noFill/>
          <a:ln w="9525" cap="flat" cmpd="sng">
            <a:solidFill>
              <a:schemeClr val="dk2"/>
            </a:solidFill>
            <a:prstDash val="solid"/>
            <a:round/>
            <a:headEnd type="none" w="med" len="med"/>
            <a:tailEnd type="triangle" w="med" len="med"/>
          </a:ln>
        </p:spPr>
      </p:cxnSp>
      <p:sp>
        <p:nvSpPr>
          <p:cNvPr id="4124" name="Google Shape;4124;p44"/>
          <p:cNvSpPr txBox="1"/>
          <p:nvPr/>
        </p:nvSpPr>
        <p:spPr>
          <a:xfrm>
            <a:off x="3305175" y="1400175"/>
            <a:ext cx="1057200" cy="7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4125" name="Google Shape;4125;p44"/>
          <p:cNvSpPr txBox="1"/>
          <p:nvPr/>
        </p:nvSpPr>
        <p:spPr>
          <a:xfrm>
            <a:off x="3343275" y="1104900"/>
            <a:ext cx="981000" cy="7239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200">
                <a:solidFill>
                  <a:srgbClr val="FFFFFF"/>
                </a:solidFill>
                <a:latin typeface="Titillium Web Light"/>
                <a:ea typeface="Titillium Web Light"/>
                <a:cs typeface="Titillium Web Light"/>
                <a:sym typeface="Titillium Web Light"/>
              </a:rPr>
              <a:t>w</a:t>
            </a:r>
            <a:r>
              <a:rPr lang="en" sz="2200" baseline="-25000">
                <a:solidFill>
                  <a:srgbClr val="FFFFFF"/>
                </a:solidFill>
                <a:latin typeface="Titillium Web Light"/>
                <a:ea typeface="Titillium Web Light"/>
                <a:cs typeface="Titillium Web Light"/>
                <a:sym typeface="Titillium Web Light"/>
              </a:rPr>
              <a:t>1</a:t>
            </a:r>
            <a:endParaRPr>
              <a:solidFill>
                <a:srgbClr val="FFFFFF"/>
              </a:solidFill>
            </a:endParaRPr>
          </a:p>
        </p:txBody>
      </p:sp>
      <p:sp>
        <p:nvSpPr>
          <p:cNvPr id="4126" name="Google Shape;4126;p44"/>
          <p:cNvSpPr txBox="1"/>
          <p:nvPr/>
        </p:nvSpPr>
        <p:spPr>
          <a:xfrm>
            <a:off x="3343275" y="1777425"/>
            <a:ext cx="981000" cy="7239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200">
                <a:solidFill>
                  <a:srgbClr val="FFFFFF"/>
                </a:solidFill>
                <a:latin typeface="Titillium Web Light"/>
                <a:ea typeface="Titillium Web Light"/>
                <a:cs typeface="Titillium Web Light"/>
                <a:sym typeface="Titillium Web Light"/>
              </a:rPr>
              <a:t>w</a:t>
            </a:r>
            <a:r>
              <a:rPr lang="en" sz="2200" baseline="-25000">
                <a:solidFill>
                  <a:srgbClr val="FFFFFF"/>
                </a:solidFill>
                <a:latin typeface="Titillium Web Light"/>
                <a:ea typeface="Titillium Web Light"/>
                <a:cs typeface="Titillium Web Light"/>
                <a:sym typeface="Titillium Web Light"/>
              </a:rPr>
              <a:t>2</a:t>
            </a:r>
            <a:endParaRPr>
              <a:solidFill>
                <a:srgbClr val="FFFFFF"/>
              </a:solidFill>
            </a:endParaRPr>
          </a:p>
        </p:txBody>
      </p:sp>
      <p:sp>
        <p:nvSpPr>
          <p:cNvPr id="4127" name="Google Shape;4127;p44"/>
          <p:cNvSpPr txBox="1"/>
          <p:nvPr/>
        </p:nvSpPr>
        <p:spPr>
          <a:xfrm>
            <a:off x="3343275" y="2788875"/>
            <a:ext cx="981000" cy="7239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200">
                <a:solidFill>
                  <a:srgbClr val="FFFFFF"/>
                </a:solidFill>
                <a:latin typeface="Titillium Web Light"/>
                <a:ea typeface="Titillium Web Light"/>
                <a:cs typeface="Titillium Web Light"/>
                <a:sym typeface="Titillium Web Light"/>
              </a:rPr>
              <a:t>w</a:t>
            </a:r>
            <a:r>
              <a:rPr lang="en" sz="2200" baseline="-25000">
                <a:solidFill>
                  <a:srgbClr val="FFFFFF"/>
                </a:solidFill>
                <a:latin typeface="Titillium Web Light"/>
                <a:ea typeface="Titillium Web Light"/>
                <a:cs typeface="Titillium Web Light"/>
                <a:sym typeface="Titillium Web Light"/>
              </a:rPr>
              <a:t>k</a:t>
            </a:r>
            <a:endParaRPr>
              <a:solidFill>
                <a:srgbClr val="FFFFFF"/>
              </a:solidFill>
            </a:endParaRPr>
          </a:p>
        </p:txBody>
      </p:sp>
      <p:pic>
        <p:nvPicPr>
          <p:cNvPr id="4121" name="Google Shape;4121;p44"/>
          <p:cNvPicPr preferRelativeResize="0"/>
          <p:nvPr/>
        </p:nvPicPr>
        <p:blipFill>
          <a:blip r:embed="rId3">
            <a:alphaModFix/>
          </a:blip>
          <a:stretch>
            <a:fillRect/>
          </a:stretch>
        </p:blipFill>
        <p:spPr>
          <a:xfrm>
            <a:off x="5170163" y="2424038"/>
            <a:ext cx="533400" cy="523875"/>
          </a:xfrm>
          <a:prstGeom prst="rect">
            <a:avLst/>
          </a:prstGeom>
          <a:noFill/>
          <a:ln>
            <a:noFill/>
          </a:ln>
        </p:spPr>
      </p:pic>
      <p:sp>
        <p:nvSpPr>
          <p:cNvPr id="4128" name="Google Shape;4128;p44"/>
          <p:cNvSpPr txBox="1"/>
          <p:nvPr/>
        </p:nvSpPr>
        <p:spPr>
          <a:xfrm>
            <a:off x="5260625" y="2865150"/>
            <a:ext cx="3525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Titillium Web Light"/>
                <a:ea typeface="Titillium Web Light"/>
                <a:cs typeface="Titillium Web Light"/>
                <a:sym typeface="Titillium Web Light"/>
              </a:rPr>
              <a:t>p</a:t>
            </a:r>
            <a:endParaRPr sz="1800">
              <a:solidFill>
                <a:srgbClr val="FFFFFF"/>
              </a:solidFill>
              <a:latin typeface="Titillium Web Light"/>
              <a:ea typeface="Titillium Web Light"/>
              <a:cs typeface="Titillium Web Light"/>
              <a:sym typeface="Titillium Web Light"/>
            </a:endParaRPr>
          </a:p>
        </p:txBody>
      </p:sp>
      <p:sp>
        <p:nvSpPr>
          <p:cNvPr id="4129" name="Google Shape;4129;p44"/>
          <p:cNvSpPr txBox="1"/>
          <p:nvPr/>
        </p:nvSpPr>
        <p:spPr>
          <a:xfrm>
            <a:off x="5752613" y="2579238"/>
            <a:ext cx="2934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Titillium Web Light"/>
                <a:ea typeface="Titillium Web Light"/>
                <a:cs typeface="Titillium Web Light"/>
                <a:sym typeface="Titillium Web Light"/>
              </a:rPr>
              <a:t>t</a:t>
            </a:r>
            <a:endParaRPr sz="1800">
              <a:solidFill>
                <a:srgbClr val="FFFFFF"/>
              </a:solidFill>
              <a:latin typeface="Titillium Web Light"/>
              <a:ea typeface="Titillium Web Light"/>
              <a:cs typeface="Titillium Web Light"/>
              <a:sym typeface="Titillium Web Light"/>
            </a:endParaRPr>
          </a:p>
        </p:txBody>
      </p:sp>
      <p:pic>
        <p:nvPicPr>
          <p:cNvPr id="4130" name="Google Shape;4130;p44"/>
          <p:cNvPicPr preferRelativeResize="0"/>
          <p:nvPr/>
        </p:nvPicPr>
        <p:blipFill>
          <a:blip r:embed="rId4">
            <a:alphaModFix/>
          </a:blip>
          <a:stretch>
            <a:fillRect/>
          </a:stretch>
        </p:blipFill>
        <p:spPr>
          <a:xfrm>
            <a:off x="6095081" y="2424038"/>
            <a:ext cx="533400" cy="523875"/>
          </a:xfrm>
          <a:prstGeom prst="rect">
            <a:avLst/>
          </a:prstGeom>
          <a:noFill/>
          <a:ln>
            <a:noFill/>
          </a:ln>
        </p:spPr>
      </p:pic>
      <p:cxnSp>
        <p:nvCxnSpPr>
          <p:cNvPr id="4131" name="Google Shape;4131;p44"/>
          <p:cNvCxnSpPr>
            <a:stCxn id="4121" idx="3"/>
            <a:endCxn id="4130" idx="1"/>
          </p:cNvCxnSpPr>
          <p:nvPr/>
        </p:nvCxnSpPr>
        <p:spPr>
          <a:xfrm>
            <a:off x="5703563" y="2685975"/>
            <a:ext cx="391500" cy="0"/>
          </a:xfrm>
          <a:prstGeom prst="straightConnector1">
            <a:avLst/>
          </a:prstGeom>
          <a:noFill/>
          <a:ln w="9525" cap="flat" cmpd="sng">
            <a:solidFill>
              <a:schemeClr val="dk2"/>
            </a:solidFill>
            <a:prstDash val="solid"/>
            <a:round/>
            <a:headEnd type="none" w="med" len="med"/>
            <a:tailEnd type="triangle" w="med" len="med"/>
          </a:ln>
        </p:spPr>
      </p:cxnSp>
      <p:cxnSp>
        <p:nvCxnSpPr>
          <p:cNvPr id="4132" name="Google Shape;4132;p44"/>
          <p:cNvCxnSpPr>
            <a:stCxn id="4130" idx="3"/>
            <a:endCxn id="4119" idx="2"/>
          </p:cNvCxnSpPr>
          <p:nvPr/>
        </p:nvCxnSpPr>
        <p:spPr>
          <a:xfrm>
            <a:off x="6628481" y="2685975"/>
            <a:ext cx="3915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36"/>
        <p:cNvGrpSpPr/>
        <p:nvPr/>
      </p:nvGrpSpPr>
      <p:grpSpPr>
        <a:xfrm>
          <a:off x="0" y="0"/>
          <a:ext cx="0" cy="0"/>
          <a:chOff x="0" y="0"/>
          <a:chExt cx="0" cy="0"/>
        </a:xfrm>
      </p:grpSpPr>
      <p:sp>
        <p:nvSpPr>
          <p:cNvPr id="4137" name="Google Shape;4137;p4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Terminology of Neural Networks</a:t>
            </a:r>
            <a:endParaRPr/>
          </a:p>
        </p:txBody>
      </p:sp>
      <p:sp>
        <p:nvSpPr>
          <p:cNvPr id="4138" name="Google Shape;4138;p4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What terminology stays the same?</a:t>
            </a:r>
            <a:endParaRPr/>
          </a:p>
          <a:p>
            <a:pPr marL="914400" lvl="1" indent="-381000" algn="l" rtl="0">
              <a:spcBef>
                <a:spcPts val="0"/>
              </a:spcBef>
              <a:spcAft>
                <a:spcPts val="0"/>
              </a:spcAft>
              <a:buSzPts val="2400"/>
              <a:buChar char="▫"/>
            </a:pPr>
            <a:r>
              <a:rPr lang="en"/>
              <a:t>Features (independent variable), target (dependent variable)</a:t>
            </a:r>
            <a:endParaRPr/>
          </a:p>
        </p:txBody>
      </p:sp>
      <p:sp>
        <p:nvSpPr>
          <p:cNvPr id="4139" name="Google Shape;4139;p4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43"/>
        <p:cNvGrpSpPr/>
        <p:nvPr/>
      </p:nvGrpSpPr>
      <p:grpSpPr>
        <a:xfrm>
          <a:off x="0" y="0"/>
          <a:ext cx="0" cy="0"/>
          <a:chOff x="0" y="0"/>
          <a:chExt cx="0" cy="0"/>
        </a:xfrm>
      </p:grpSpPr>
      <p:sp>
        <p:nvSpPr>
          <p:cNvPr id="4144" name="Google Shape;4144;p4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Terminology of Neural Networks</a:t>
            </a:r>
            <a:endParaRPr/>
          </a:p>
        </p:txBody>
      </p:sp>
      <p:sp>
        <p:nvSpPr>
          <p:cNvPr id="4145" name="Google Shape;4145;p46"/>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What changes: </a:t>
            </a:r>
            <a:r>
              <a:rPr lang="en" sz="1800" b="1">
                <a:latin typeface="Titillium Web"/>
                <a:ea typeface="Titillium Web"/>
                <a:cs typeface="Titillium Web"/>
                <a:sym typeface="Titillium Web"/>
              </a:rPr>
              <a:t>Neurons</a:t>
            </a:r>
            <a:r>
              <a:rPr lang="en" sz="1800"/>
              <a:t> and </a:t>
            </a:r>
            <a:r>
              <a:rPr lang="en" sz="1800" b="1">
                <a:latin typeface="Titillium Web"/>
                <a:ea typeface="Titillium Web"/>
                <a:cs typeface="Titillium Web"/>
                <a:sym typeface="Titillium Web"/>
              </a:rPr>
              <a:t>Layers</a:t>
            </a:r>
            <a:r>
              <a:rPr lang="en" sz="1800"/>
              <a:t>:</a:t>
            </a:r>
            <a:endParaRPr sz="1800"/>
          </a:p>
          <a:p>
            <a:pPr marL="914400" lvl="1" indent="-342900" algn="l" rtl="0">
              <a:spcBef>
                <a:spcPts val="0"/>
              </a:spcBef>
              <a:spcAft>
                <a:spcPts val="0"/>
              </a:spcAft>
              <a:buSzPts val="1800"/>
              <a:buChar char="▫"/>
            </a:pPr>
            <a:r>
              <a:rPr lang="en" sz="1800"/>
              <a:t>Every location where we can store separate information i.e. the feature values, intermediate values, and prediction values are each referred to as neurons.</a:t>
            </a:r>
            <a:endParaRPr sz="1800"/>
          </a:p>
          <a:p>
            <a:pPr marL="914400" lvl="1" indent="-342900" algn="l" rtl="0">
              <a:spcBef>
                <a:spcPts val="0"/>
              </a:spcBef>
              <a:spcAft>
                <a:spcPts val="0"/>
              </a:spcAft>
              <a:buSzPts val="1800"/>
              <a:buChar char="▫"/>
            </a:pPr>
            <a:r>
              <a:rPr lang="en" sz="1800"/>
              <a:t>We now group things into layers: the feature neurons collectively make up the </a:t>
            </a:r>
            <a:r>
              <a:rPr lang="en" sz="1800" b="1">
                <a:latin typeface="Titillium Web"/>
                <a:ea typeface="Titillium Web"/>
                <a:cs typeface="Titillium Web"/>
                <a:sym typeface="Titillium Web"/>
              </a:rPr>
              <a:t>input layer</a:t>
            </a:r>
            <a:r>
              <a:rPr lang="en" sz="1800"/>
              <a:t>. The prediction neurons collectively make up the </a:t>
            </a:r>
            <a:r>
              <a:rPr lang="en" sz="1800" b="1">
                <a:latin typeface="Titillium Web"/>
                <a:ea typeface="Titillium Web"/>
                <a:cs typeface="Titillium Web"/>
                <a:sym typeface="Titillium Web"/>
              </a:rPr>
              <a:t>output layer</a:t>
            </a:r>
            <a:r>
              <a:rPr lang="en" sz="1800"/>
              <a:t>. We can also add neurons in between these two layers for intermediate processing steps. These are called </a:t>
            </a:r>
            <a:r>
              <a:rPr lang="en" sz="1800" b="1">
                <a:latin typeface="Titillium Web"/>
                <a:ea typeface="Titillium Web"/>
                <a:cs typeface="Titillium Web"/>
                <a:sym typeface="Titillium Web"/>
              </a:rPr>
              <a:t>hidden layers</a:t>
            </a:r>
            <a:r>
              <a:rPr lang="en" sz="1800"/>
              <a:t>.</a:t>
            </a:r>
            <a:endParaRPr sz="1800"/>
          </a:p>
        </p:txBody>
      </p:sp>
      <p:sp>
        <p:nvSpPr>
          <p:cNvPr id="4146" name="Google Shape;4146;p4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50"/>
        <p:cNvGrpSpPr/>
        <p:nvPr/>
      </p:nvGrpSpPr>
      <p:grpSpPr>
        <a:xfrm>
          <a:off x="0" y="0"/>
          <a:ext cx="0" cy="0"/>
          <a:chOff x="0" y="0"/>
          <a:chExt cx="0" cy="0"/>
        </a:xfrm>
      </p:grpSpPr>
      <p:sp>
        <p:nvSpPr>
          <p:cNvPr id="4151" name="Google Shape;4151;p4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Terminology of Neural Networks</a:t>
            </a:r>
            <a:endParaRPr/>
          </a:p>
        </p:txBody>
      </p:sp>
      <p:sp>
        <p:nvSpPr>
          <p:cNvPr id="4152" name="Google Shape;4152;p47"/>
          <p:cNvSpPr txBox="1">
            <a:spLocks noGrp="1"/>
          </p:cNvSpPr>
          <p:nvPr>
            <p:ph type="body" idx="1"/>
          </p:nvPr>
        </p:nvSpPr>
        <p:spPr>
          <a:xfrm>
            <a:off x="718300" y="1596775"/>
            <a:ext cx="6761100" cy="29805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What changes: </a:t>
            </a:r>
            <a:r>
              <a:rPr lang="en" sz="1800" b="1">
                <a:latin typeface="Titillium Web"/>
                <a:ea typeface="Titillium Web"/>
                <a:cs typeface="Titillium Web"/>
                <a:sym typeface="Titillium Web"/>
              </a:rPr>
              <a:t>Weights</a:t>
            </a:r>
            <a:r>
              <a:rPr lang="en" sz="1800"/>
              <a:t> and </a:t>
            </a:r>
            <a:r>
              <a:rPr lang="en" sz="1800" b="1">
                <a:latin typeface="Titillium Web"/>
                <a:ea typeface="Titillium Web"/>
                <a:cs typeface="Titillium Web"/>
                <a:sym typeface="Titillium Web"/>
              </a:rPr>
              <a:t>Activation Functions</a:t>
            </a:r>
            <a:r>
              <a:rPr lang="en" sz="1800"/>
              <a:t>:</a:t>
            </a:r>
            <a:endParaRPr sz="1800"/>
          </a:p>
          <a:p>
            <a:pPr marL="914400" lvl="1" indent="-342900" algn="l" rtl="0">
              <a:spcBef>
                <a:spcPts val="0"/>
              </a:spcBef>
              <a:spcAft>
                <a:spcPts val="0"/>
              </a:spcAft>
              <a:buSzPts val="1800"/>
              <a:buChar char="▫"/>
            </a:pPr>
            <a:r>
              <a:rPr lang="en" sz="1800"/>
              <a:t>The coefficients that relate the value of each neuron in one layer to the neurons of the subsequent layers are called </a:t>
            </a:r>
            <a:r>
              <a:rPr lang="en" sz="1800" b="1">
                <a:latin typeface="Titillium Web"/>
                <a:ea typeface="Titillium Web"/>
                <a:cs typeface="Titillium Web"/>
                <a:sym typeface="Titillium Web"/>
              </a:rPr>
              <a:t>weights</a:t>
            </a:r>
            <a:r>
              <a:rPr lang="en" sz="1800"/>
              <a:t> and they are often denoted </a:t>
            </a:r>
            <a:r>
              <a:rPr lang="en" sz="1800" b="1">
                <a:latin typeface="Titillium Web"/>
                <a:ea typeface="Titillium Web"/>
                <a:cs typeface="Titillium Web"/>
                <a:sym typeface="Titillium Web"/>
              </a:rPr>
              <a:t>w</a:t>
            </a:r>
            <a:r>
              <a:rPr lang="en" sz="1800" b="1" baseline="-25000">
                <a:latin typeface="Titillium Web"/>
                <a:ea typeface="Titillium Web"/>
                <a:cs typeface="Titillium Web"/>
                <a:sym typeface="Titillium Web"/>
              </a:rPr>
              <a:t>j,i</a:t>
            </a:r>
            <a:r>
              <a:rPr lang="en" sz="1800"/>
              <a:t> indicating the connection between source neuron </a:t>
            </a:r>
            <a:r>
              <a:rPr lang="en" sz="1800" b="1">
                <a:latin typeface="Titillium Web"/>
                <a:ea typeface="Titillium Web"/>
                <a:cs typeface="Titillium Web"/>
                <a:sym typeface="Titillium Web"/>
              </a:rPr>
              <a:t>i</a:t>
            </a:r>
            <a:r>
              <a:rPr lang="en" sz="1800"/>
              <a:t> and destination neuron </a:t>
            </a:r>
            <a:r>
              <a:rPr lang="en" sz="1800" b="1">
                <a:latin typeface="Titillium Web"/>
                <a:ea typeface="Titillium Web"/>
                <a:cs typeface="Titillium Web"/>
                <a:sym typeface="Titillium Web"/>
              </a:rPr>
              <a:t>j</a:t>
            </a:r>
            <a:endParaRPr sz="1800"/>
          </a:p>
          <a:p>
            <a:pPr marL="914400" lvl="1" indent="-342900" algn="l" rtl="0">
              <a:spcBef>
                <a:spcPts val="0"/>
              </a:spcBef>
              <a:spcAft>
                <a:spcPts val="0"/>
              </a:spcAft>
              <a:buSzPts val="1800"/>
              <a:buChar char="▫"/>
            </a:pPr>
            <a:r>
              <a:rPr lang="en" sz="1800"/>
              <a:t>The logistic or sigmoid function from before is </a:t>
            </a:r>
            <a:r>
              <a:rPr lang="en" sz="1800" u="sng"/>
              <a:t>one type</a:t>
            </a:r>
            <a:r>
              <a:rPr lang="en" sz="1800"/>
              <a:t> of </a:t>
            </a:r>
            <a:r>
              <a:rPr lang="en" sz="1800" b="1">
                <a:latin typeface="Titillium Web"/>
                <a:ea typeface="Titillium Web"/>
                <a:cs typeface="Titillium Web"/>
                <a:sym typeface="Titillium Web"/>
              </a:rPr>
              <a:t>activation function</a:t>
            </a:r>
            <a:r>
              <a:rPr lang="en" sz="1800"/>
              <a:t>. </a:t>
            </a:r>
            <a:endParaRPr sz="1800"/>
          </a:p>
          <a:p>
            <a:pPr marL="1371600" lvl="2" indent="-342900" algn="l" rtl="0">
              <a:spcBef>
                <a:spcPts val="0"/>
              </a:spcBef>
              <a:spcAft>
                <a:spcPts val="0"/>
              </a:spcAft>
              <a:buSzPts val="1800"/>
              <a:buChar char="▫"/>
            </a:pPr>
            <a:r>
              <a:rPr lang="en" sz="1800"/>
              <a:t>Activation functions let us put all the outputs of neurons on the same scale and also introduce </a:t>
            </a:r>
            <a:r>
              <a:rPr lang="en" sz="1800" b="1">
                <a:latin typeface="Titillium Web"/>
                <a:ea typeface="Titillium Web"/>
                <a:cs typeface="Titillium Web"/>
                <a:sym typeface="Titillium Web"/>
              </a:rPr>
              <a:t>nonlinearities</a:t>
            </a:r>
            <a:endParaRPr sz="1800"/>
          </a:p>
        </p:txBody>
      </p:sp>
      <p:sp>
        <p:nvSpPr>
          <p:cNvPr id="4153" name="Google Shape;4153;p4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57"/>
        <p:cNvGrpSpPr/>
        <p:nvPr/>
      </p:nvGrpSpPr>
      <p:grpSpPr>
        <a:xfrm>
          <a:off x="0" y="0"/>
          <a:ext cx="0" cy="0"/>
          <a:chOff x="0" y="0"/>
          <a:chExt cx="0" cy="0"/>
        </a:xfrm>
      </p:grpSpPr>
      <p:sp>
        <p:nvSpPr>
          <p:cNvPr id="4158" name="Google Shape;4158;p4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Aside: Nonlinearity</a:t>
            </a:r>
            <a:endParaRPr/>
          </a:p>
        </p:txBody>
      </p:sp>
      <p:sp>
        <p:nvSpPr>
          <p:cNvPr id="4159" name="Google Shape;4159;p48"/>
          <p:cNvSpPr txBox="1">
            <a:spLocks noGrp="1"/>
          </p:cNvSpPr>
          <p:nvPr>
            <p:ph type="body" idx="1"/>
          </p:nvPr>
        </p:nvSpPr>
        <p:spPr>
          <a:xfrm>
            <a:off x="718300" y="1596775"/>
            <a:ext cx="6761100" cy="29805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sz="2200"/>
              <a:t>If we look at one of the benefits of applying the logistic function to our inputs, it is that we can move </a:t>
            </a:r>
            <a:r>
              <a:rPr lang="en" sz="2200" u="sng"/>
              <a:t>beyond predicting linear relationships in our data</a:t>
            </a:r>
            <a:r>
              <a:rPr lang="en" sz="2200"/>
              <a:t>.</a:t>
            </a:r>
            <a:endParaRPr sz="2200"/>
          </a:p>
          <a:p>
            <a:pPr marL="457200" lvl="0" indent="-368300" algn="l" rtl="0">
              <a:spcBef>
                <a:spcPts val="0"/>
              </a:spcBef>
              <a:spcAft>
                <a:spcPts val="0"/>
              </a:spcAft>
              <a:buSzPts val="2200"/>
              <a:buChar char="▪"/>
            </a:pPr>
            <a:r>
              <a:rPr lang="en" sz="2200"/>
              <a:t>The logistic function provides a way to model some sort of nonlinear relationship (converting our feature input to a prediction of its category)</a:t>
            </a:r>
            <a:endParaRPr sz="2200"/>
          </a:p>
          <a:p>
            <a:pPr marL="457200" lvl="0" indent="-368300" algn="l" rtl="0">
              <a:spcBef>
                <a:spcPts val="0"/>
              </a:spcBef>
              <a:spcAft>
                <a:spcPts val="0"/>
              </a:spcAft>
              <a:buSzPts val="2200"/>
              <a:buChar char="▪"/>
            </a:pPr>
            <a:r>
              <a:rPr lang="en" sz="2200"/>
              <a:t>Chaining many of these nonlinear relationships one on top of the other allows us to model arbitrarily complicated phenomena </a:t>
            </a:r>
            <a:endParaRPr/>
          </a:p>
        </p:txBody>
      </p:sp>
      <p:sp>
        <p:nvSpPr>
          <p:cNvPr id="4160" name="Google Shape;4160;p4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64"/>
        <p:cNvGrpSpPr/>
        <p:nvPr/>
      </p:nvGrpSpPr>
      <p:grpSpPr>
        <a:xfrm>
          <a:off x="0" y="0"/>
          <a:ext cx="0" cy="0"/>
          <a:chOff x="0" y="0"/>
          <a:chExt cx="0" cy="0"/>
        </a:xfrm>
      </p:grpSpPr>
      <p:sp>
        <p:nvSpPr>
          <p:cNvPr id="4165" name="Google Shape;4165;p4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36</a:t>
            </a:fld>
            <a:endParaRPr/>
          </a:p>
        </p:txBody>
      </p:sp>
      <p:sp>
        <p:nvSpPr>
          <p:cNvPr id="4166" name="Google Shape;4166;p49"/>
          <p:cNvSpPr txBox="1"/>
          <p:nvPr/>
        </p:nvSpPr>
        <p:spPr>
          <a:xfrm>
            <a:off x="1524000" y="171450"/>
            <a:ext cx="5905500" cy="80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Dosis ExtraLight"/>
                <a:ea typeface="Dosis ExtraLight"/>
                <a:cs typeface="Dosis ExtraLight"/>
                <a:sym typeface="Dosis ExtraLight"/>
              </a:rPr>
              <a:t>The “Anatomy” of a Neuron</a:t>
            </a:r>
            <a:endParaRPr sz="3000">
              <a:solidFill>
                <a:schemeClr val="lt1"/>
              </a:solidFill>
              <a:latin typeface="Dosis ExtraLight"/>
              <a:ea typeface="Dosis ExtraLight"/>
              <a:cs typeface="Dosis ExtraLight"/>
              <a:sym typeface="Dosis ExtraLight"/>
            </a:endParaRPr>
          </a:p>
        </p:txBody>
      </p:sp>
      <p:sp>
        <p:nvSpPr>
          <p:cNvPr id="4167" name="Google Shape;4167;p49"/>
          <p:cNvSpPr/>
          <p:nvPr/>
        </p:nvSpPr>
        <p:spPr>
          <a:xfrm>
            <a:off x="4471950" y="2152650"/>
            <a:ext cx="1076400" cy="1076400"/>
          </a:xfrm>
          <a:prstGeom prst="ellipse">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68" name="Google Shape;4168;p49"/>
          <p:cNvPicPr preferRelativeResize="0"/>
          <p:nvPr/>
        </p:nvPicPr>
        <p:blipFill>
          <a:blip r:embed="rId3">
            <a:alphaModFix/>
          </a:blip>
          <a:stretch>
            <a:fillRect/>
          </a:stretch>
        </p:blipFill>
        <p:spPr>
          <a:xfrm>
            <a:off x="3911568" y="2286000"/>
            <a:ext cx="824407" cy="809700"/>
          </a:xfrm>
          <a:prstGeom prst="rect">
            <a:avLst/>
          </a:prstGeom>
          <a:noFill/>
          <a:ln>
            <a:noFill/>
          </a:ln>
        </p:spPr>
      </p:pic>
      <p:cxnSp>
        <p:nvCxnSpPr>
          <p:cNvPr id="4169" name="Google Shape;4169;p49"/>
          <p:cNvCxnSpPr>
            <a:stCxn id="4167" idx="6"/>
          </p:cNvCxnSpPr>
          <p:nvPr/>
        </p:nvCxnSpPr>
        <p:spPr>
          <a:xfrm rot="10800000" flipH="1">
            <a:off x="5548350" y="1737750"/>
            <a:ext cx="1785900" cy="953100"/>
          </a:xfrm>
          <a:prstGeom prst="straightConnector1">
            <a:avLst/>
          </a:prstGeom>
          <a:noFill/>
          <a:ln w="9525" cap="flat" cmpd="sng">
            <a:solidFill>
              <a:schemeClr val="dk2"/>
            </a:solidFill>
            <a:prstDash val="solid"/>
            <a:round/>
            <a:headEnd type="none" w="med" len="med"/>
            <a:tailEnd type="triangle" w="med" len="med"/>
          </a:ln>
        </p:spPr>
      </p:cxnSp>
      <p:cxnSp>
        <p:nvCxnSpPr>
          <p:cNvPr id="4170" name="Google Shape;4170;p49"/>
          <p:cNvCxnSpPr>
            <a:stCxn id="4167" idx="6"/>
          </p:cNvCxnSpPr>
          <p:nvPr/>
        </p:nvCxnSpPr>
        <p:spPr>
          <a:xfrm>
            <a:off x="5548350" y="2690850"/>
            <a:ext cx="1795500" cy="999600"/>
          </a:xfrm>
          <a:prstGeom prst="straightConnector1">
            <a:avLst/>
          </a:prstGeom>
          <a:noFill/>
          <a:ln w="9525" cap="flat" cmpd="sng">
            <a:solidFill>
              <a:schemeClr val="dk2"/>
            </a:solidFill>
            <a:prstDash val="solid"/>
            <a:round/>
            <a:headEnd type="none" w="med" len="med"/>
            <a:tailEnd type="triangle" w="med" len="med"/>
          </a:ln>
        </p:spPr>
      </p:cxnSp>
      <p:cxnSp>
        <p:nvCxnSpPr>
          <p:cNvPr id="4171" name="Google Shape;4171;p49"/>
          <p:cNvCxnSpPr>
            <a:stCxn id="4167" idx="6"/>
          </p:cNvCxnSpPr>
          <p:nvPr/>
        </p:nvCxnSpPr>
        <p:spPr>
          <a:xfrm>
            <a:off x="5548350" y="2690850"/>
            <a:ext cx="1843200" cy="18300"/>
          </a:xfrm>
          <a:prstGeom prst="straightConnector1">
            <a:avLst/>
          </a:prstGeom>
          <a:noFill/>
          <a:ln w="9525" cap="flat" cmpd="sng">
            <a:solidFill>
              <a:schemeClr val="dk2"/>
            </a:solidFill>
            <a:prstDash val="solid"/>
            <a:round/>
            <a:headEnd type="none" w="med" len="med"/>
            <a:tailEnd type="triangle" w="med" len="med"/>
          </a:ln>
        </p:spPr>
      </p:cxnSp>
      <p:cxnSp>
        <p:nvCxnSpPr>
          <p:cNvPr id="4172" name="Google Shape;4172;p49"/>
          <p:cNvCxnSpPr>
            <a:endCxn id="4168" idx="1"/>
          </p:cNvCxnSpPr>
          <p:nvPr/>
        </p:nvCxnSpPr>
        <p:spPr>
          <a:xfrm>
            <a:off x="2247768" y="1628850"/>
            <a:ext cx="1663800" cy="1062000"/>
          </a:xfrm>
          <a:prstGeom prst="straightConnector1">
            <a:avLst/>
          </a:prstGeom>
          <a:noFill/>
          <a:ln w="9525" cap="flat" cmpd="sng">
            <a:solidFill>
              <a:schemeClr val="dk2"/>
            </a:solidFill>
            <a:prstDash val="solid"/>
            <a:round/>
            <a:headEnd type="none" w="med" len="med"/>
            <a:tailEnd type="triangle" w="med" len="med"/>
          </a:ln>
        </p:spPr>
      </p:cxnSp>
      <p:cxnSp>
        <p:nvCxnSpPr>
          <p:cNvPr id="4173" name="Google Shape;4173;p49"/>
          <p:cNvCxnSpPr>
            <a:endCxn id="4168" idx="1"/>
          </p:cNvCxnSpPr>
          <p:nvPr/>
        </p:nvCxnSpPr>
        <p:spPr>
          <a:xfrm rot="10800000" flipH="1">
            <a:off x="2143068" y="2690850"/>
            <a:ext cx="1768500" cy="14100"/>
          </a:xfrm>
          <a:prstGeom prst="straightConnector1">
            <a:avLst/>
          </a:prstGeom>
          <a:noFill/>
          <a:ln w="9525" cap="flat" cmpd="sng">
            <a:solidFill>
              <a:schemeClr val="dk2"/>
            </a:solidFill>
            <a:prstDash val="solid"/>
            <a:round/>
            <a:headEnd type="none" w="med" len="med"/>
            <a:tailEnd type="triangle" w="med" len="med"/>
          </a:ln>
        </p:spPr>
      </p:cxnSp>
      <p:cxnSp>
        <p:nvCxnSpPr>
          <p:cNvPr id="4174" name="Google Shape;4174;p49"/>
          <p:cNvCxnSpPr>
            <a:endCxn id="4168" idx="1"/>
          </p:cNvCxnSpPr>
          <p:nvPr/>
        </p:nvCxnSpPr>
        <p:spPr>
          <a:xfrm rot="10800000" flipH="1">
            <a:off x="2305068" y="2690850"/>
            <a:ext cx="1606500" cy="795300"/>
          </a:xfrm>
          <a:prstGeom prst="straightConnector1">
            <a:avLst/>
          </a:prstGeom>
          <a:noFill/>
          <a:ln w="9525" cap="flat" cmpd="sng">
            <a:solidFill>
              <a:schemeClr val="dk2"/>
            </a:solidFill>
            <a:prstDash val="solid"/>
            <a:round/>
            <a:headEnd type="none" w="med" len="med"/>
            <a:tailEnd type="triangle" w="med" len="med"/>
          </a:ln>
        </p:spPr>
      </p:cxnSp>
      <p:sp>
        <p:nvSpPr>
          <p:cNvPr id="4175" name="Google Shape;4175;p49"/>
          <p:cNvSpPr txBox="1"/>
          <p:nvPr/>
        </p:nvSpPr>
        <p:spPr>
          <a:xfrm>
            <a:off x="3667125" y="1352550"/>
            <a:ext cx="1152600" cy="73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Titillium Web Light"/>
                <a:ea typeface="Titillium Web Light"/>
                <a:cs typeface="Titillium Web Light"/>
                <a:sym typeface="Titillium Web Light"/>
              </a:rPr>
              <a:t>Activation Function</a:t>
            </a:r>
            <a:endParaRPr>
              <a:solidFill>
                <a:srgbClr val="FFFFFF"/>
              </a:solidFill>
              <a:latin typeface="Titillium Web Light"/>
              <a:ea typeface="Titillium Web Light"/>
              <a:cs typeface="Titillium Web Light"/>
              <a:sym typeface="Titillium Web Light"/>
            </a:endParaRPr>
          </a:p>
        </p:txBody>
      </p:sp>
      <p:cxnSp>
        <p:nvCxnSpPr>
          <p:cNvPr id="4176" name="Google Shape;4176;p49"/>
          <p:cNvCxnSpPr/>
          <p:nvPr/>
        </p:nvCxnSpPr>
        <p:spPr>
          <a:xfrm>
            <a:off x="4146075" y="1952550"/>
            <a:ext cx="80400" cy="195300"/>
          </a:xfrm>
          <a:prstGeom prst="straightConnector1">
            <a:avLst/>
          </a:prstGeom>
          <a:noFill/>
          <a:ln w="9525" cap="flat" cmpd="sng">
            <a:solidFill>
              <a:srgbClr val="FFFFFF"/>
            </a:solidFill>
            <a:prstDash val="solid"/>
            <a:round/>
            <a:headEnd type="none" w="med" len="med"/>
            <a:tailEnd type="triangle" w="med" len="med"/>
          </a:ln>
        </p:spPr>
      </p:cxnSp>
      <p:sp>
        <p:nvSpPr>
          <p:cNvPr id="4177" name="Google Shape;4177;p49"/>
          <p:cNvSpPr txBox="1"/>
          <p:nvPr/>
        </p:nvSpPr>
        <p:spPr>
          <a:xfrm>
            <a:off x="4206900" y="3938000"/>
            <a:ext cx="1606500" cy="82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FFFFFF"/>
                </a:solidFill>
                <a:latin typeface="Titillium Web"/>
                <a:ea typeface="Titillium Web"/>
                <a:cs typeface="Titillium Web"/>
                <a:sym typeface="Titillium Web"/>
              </a:rPr>
              <a:t>Neuron i</a:t>
            </a:r>
            <a:endParaRPr sz="1800" b="1">
              <a:solidFill>
                <a:srgbClr val="FFFFFF"/>
              </a:solidFill>
              <a:latin typeface="Titillium Web"/>
              <a:ea typeface="Titillium Web"/>
              <a:cs typeface="Titillium Web"/>
              <a:sym typeface="Titillium Web"/>
            </a:endParaRPr>
          </a:p>
        </p:txBody>
      </p:sp>
      <p:sp>
        <p:nvSpPr>
          <p:cNvPr id="4178" name="Google Shape;4178;p49"/>
          <p:cNvSpPr txBox="1"/>
          <p:nvPr/>
        </p:nvSpPr>
        <p:spPr>
          <a:xfrm>
            <a:off x="2657325" y="1558950"/>
            <a:ext cx="1009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Titillium Web Light"/>
                <a:ea typeface="Titillium Web Light"/>
                <a:cs typeface="Titillium Web Light"/>
                <a:sym typeface="Titillium Web Light"/>
              </a:rPr>
              <a:t>w</a:t>
            </a:r>
            <a:r>
              <a:rPr lang="en" sz="1800" baseline="-25000">
                <a:solidFill>
                  <a:srgbClr val="FFFFFF"/>
                </a:solidFill>
                <a:latin typeface="Titillium Web Light"/>
                <a:ea typeface="Titillium Web Light"/>
                <a:cs typeface="Titillium Web Light"/>
                <a:sym typeface="Titillium Web Light"/>
              </a:rPr>
              <a:t>i,a</a:t>
            </a:r>
            <a:endParaRPr sz="1800" baseline="-25000">
              <a:solidFill>
                <a:srgbClr val="FFFFFF"/>
              </a:solidFill>
              <a:latin typeface="Titillium Web Light"/>
              <a:ea typeface="Titillium Web Light"/>
              <a:cs typeface="Titillium Web Light"/>
              <a:sym typeface="Titillium Web Light"/>
            </a:endParaRPr>
          </a:p>
        </p:txBody>
      </p:sp>
      <p:sp>
        <p:nvSpPr>
          <p:cNvPr id="4179" name="Google Shape;4179;p49"/>
          <p:cNvSpPr txBox="1"/>
          <p:nvPr/>
        </p:nvSpPr>
        <p:spPr>
          <a:xfrm>
            <a:off x="2522425" y="2228850"/>
            <a:ext cx="1009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Titillium Web Light"/>
                <a:ea typeface="Titillium Web Light"/>
                <a:cs typeface="Titillium Web Light"/>
                <a:sym typeface="Titillium Web Light"/>
              </a:rPr>
              <a:t>w</a:t>
            </a:r>
            <a:r>
              <a:rPr lang="en" sz="1800" baseline="-25000">
                <a:solidFill>
                  <a:srgbClr val="FFFFFF"/>
                </a:solidFill>
                <a:latin typeface="Titillium Web Light"/>
                <a:ea typeface="Titillium Web Light"/>
                <a:cs typeface="Titillium Web Light"/>
                <a:sym typeface="Titillium Web Light"/>
              </a:rPr>
              <a:t>i,b</a:t>
            </a:r>
            <a:endParaRPr sz="1800" baseline="-25000">
              <a:solidFill>
                <a:srgbClr val="FFFFFF"/>
              </a:solidFill>
              <a:latin typeface="Titillium Web Light"/>
              <a:ea typeface="Titillium Web Light"/>
              <a:cs typeface="Titillium Web Light"/>
              <a:sym typeface="Titillium Web Light"/>
            </a:endParaRPr>
          </a:p>
        </p:txBody>
      </p:sp>
      <p:sp>
        <p:nvSpPr>
          <p:cNvPr id="4180" name="Google Shape;4180;p49"/>
          <p:cNvSpPr txBox="1"/>
          <p:nvPr/>
        </p:nvSpPr>
        <p:spPr>
          <a:xfrm>
            <a:off x="2436700" y="2773350"/>
            <a:ext cx="1009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Titillium Web Light"/>
                <a:ea typeface="Titillium Web Light"/>
                <a:cs typeface="Titillium Web Light"/>
                <a:sym typeface="Titillium Web Light"/>
              </a:rPr>
              <a:t>w</a:t>
            </a:r>
            <a:r>
              <a:rPr lang="en" sz="1800" baseline="-25000">
                <a:solidFill>
                  <a:srgbClr val="FFFFFF"/>
                </a:solidFill>
                <a:latin typeface="Titillium Web Light"/>
                <a:ea typeface="Titillium Web Light"/>
                <a:cs typeface="Titillium Web Light"/>
                <a:sym typeface="Titillium Web Light"/>
              </a:rPr>
              <a:t>i,c</a:t>
            </a:r>
            <a:endParaRPr sz="1800" baseline="-25000">
              <a:solidFill>
                <a:srgbClr val="FFFFFF"/>
              </a:solidFill>
              <a:latin typeface="Titillium Web Light"/>
              <a:ea typeface="Titillium Web Light"/>
              <a:cs typeface="Titillium Web Light"/>
              <a:sym typeface="Titillium Web Light"/>
            </a:endParaRPr>
          </a:p>
        </p:txBody>
      </p:sp>
      <p:cxnSp>
        <p:nvCxnSpPr>
          <p:cNvPr id="4181" name="Google Shape;4181;p49"/>
          <p:cNvCxnSpPr/>
          <p:nvPr/>
        </p:nvCxnSpPr>
        <p:spPr>
          <a:xfrm>
            <a:off x="2305075" y="2228850"/>
            <a:ext cx="258900" cy="147000"/>
          </a:xfrm>
          <a:prstGeom prst="straightConnector1">
            <a:avLst/>
          </a:prstGeom>
          <a:noFill/>
          <a:ln w="9525" cap="flat" cmpd="sng">
            <a:solidFill>
              <a:srgbClr val="FFFFFF"/>
            </a:solidFill>
            <a:prstDash val="solid"/>
            <a:round/>
            <a:headEnd type="none" w="med" len="med"/>
            <a:tailEnd type="triangle" w="med" len="med"/>
          </a:ln>
        </p:spPr>
      </p:cxnSp>
      <p:sp>
        <p:nvSpPr>
          <p:cNvPr id="4182" name="Google Shape;4182;p49"/>
          <p:cNvSpPr txBox="1"/>
          <p:nvPr/>
        </p:nvSpPr>
        <p:spPr>
          <a:xfrm>
            <a:off x="1504725" y="1897950"/>
            <a:ext cx="1152600" cy="52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Titillium Web Light"/>
                <a:ea typeface="Titillium Web Light"/>
                <a:cs typeface="Titillium Web Light"/>
                <a:sym typeface="Titillium Web Light"/>
              </a:rPr>
              <a:t>Incoming Weight</a:t>
            </a:r>
            <a:endParaRPr>
              <a:solidFill>
                <a:srgbClr val="FFFFFF"/>
              </a:solidFill>
              <a:latin typeface="Titillium Web Light"/>
              <a:ea typeface="Titillium Web Light"/>
              <a:cs typeface="Titillium Web Light"/>
              <a:sym typeface="Titillium Web Light"/>
            </a:endParaRPr>
          </a:p>
        </p:txBody>
      </p:sp>
      <p:cxnSp>
        <p:nvCxnSpPr>
          <p:cNvPr id="4183" name="Google Shape;4183;p49"/>
          <p:cNvCxnSpPr>
            <a:stCxn id="4184" idx="0"/>
          </p:cNvCxnSpPr>
          <p:nvPr/>
        </p:nvCxnSpPr>
        <p:spPr>
          <a:xfrm rot="10800000">
            <a:off x="3181225" y="3166650"/>
            <a:ext cx="186000" cy="351900"/>
          </a:xfrm>
          <a:prstGeom prst="straightConnector1">
            <a:avLst/>
          </a:prstGeom>
          <a:noFill/>
          <a:ln w="9525" cap="flat" cmpd="sng">
            <a:solidFill>
              <a:srgbClr val="FFFFFF"/>
            </a:solidFill>
            <a:prstDash val="solid"/>
            <a:round/>
            <a:headEnd type="none" w="med" len="med"/>
            <a:tailEnd type="triangle" w="med" len="med"/>
          </a:ln>
        </p:spPr>
      </p:cxnSp>
      <p:sp>
        <p:nvSpPr>
          <p:cNvPr id="4184" name="Google Shape;4184;p49"/>
          <p:cNvSpPr txBox="1"/>
          <p:nvPr/>
        </p:nvSpPr>
        <p:spPr>
          <a:xfrm>
            <a:off x="2563975" y="3518550"/>
            <a:ext cx="1606500" cy="52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Titillium Web Light"/>
                <a:ea typeface="Titillium Web Light"/>
                <a:cs typeface="Titillium Web Light"/>
                <a:sym typeface="Titillium Web Light"/>
              </a:rPr>
              <a:t>Weighted Input to Neuron i</a:t>
            </a:r>
            <a:endParaRPr>
              <a:solidFill>
                <a:srgbClr val="FFFFFF"/>
              </a:solidFill>
              <a:latin typeface="Titillium Web Light"/>
              <a:ea typeface="Titillium Web Light"/>
              <a:cs typeface="Titillium Web Light"/>
              <a:sym typeface="Titillium Web Light"/>
            </a:endParaRPr>
          </a:p>
        </p:txBody>
      </p:sp>
      <p:sp>
        <p:nvSpPr>
          <p:cNvPr id="4185" name="Google Shape;4185;p49"/>
          <p:cNvSpPr txBox="1"/>
          <p:nvPr/>
        </p:nvSpPr>
        <p:spPr>
          <a:xfrm>
            <a:off x="6242075" y="1639200"/>
            <a:ext cx="1009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Titillium Web Light"/>
                <a:ea typeface="Titillium Web Light"/>
                <a:cs typeface="Titillium Web Light"/>
                <a:sym typeface="Titillium Web Light"/>
              </a:rPr>
              <a:t>w</a:t>
            </a:r>
            <a:r>
              <a:rPr lang="en" sz="1800" baseline="-25000">
                <a:solidFill>
                  <a:srgbClr val="FFFFFF"/>
                </a:solidFill>
                <a:latin typeface="Titillium Web Light"/>
                <a:ea typeface="Titillium Web Light"/>
                <a:cs typeface="Titillium Web Light"/>
                <a:sym typeface="Titillium Web Light"/>
              </a:rPr>
              <a:t>d,i</a:t>
            </a:r>
            <a:endParaRPr sz="1800" baseline="-25000">
              <a:solidFill>
                <a:srgbClr val="FFFFFF"/>
              </a:solidFill>
              <a:latin typeface="Titillium Web Light"/>
              <a:ea typeface="Titillium Web Light"/>
              <a:cs typeface="Titillium Web Light"/>
              <a:sym typeface="Titillium Web Light"/>
            </a:endParaRPr>
          </a:p>
        </p:txBody>
      </p:sp>
      <p:sp>
        <p:nvSpPr>
          <p:cNvPr id="4186" name="Google Shape;4186;p49"/>
          <p:cNvSpPr txBox="1"/>
          <p:nvPr/>
        </p:nvSpPr>
        <p:spPr>
          <a:xfrm>
            <a:off x="6242075" y="2228850"/>
            <a:ext cx="1009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Titillium Web Light"/>
                <a:ea typeface="Titillium Web Light"/>
                <a:cs typeface="Titillium Web Light"/>
                <a:sym typeface="Titillium Web Light"/>
              </a:rPr>
              <a:t>w</a:t>
            </a:r>
            <a:r>
              <a:rPr lang="en" sz="1800" baseline="-25000">
                <a:solidFill>
                  <a:srgbClr val="FFFFFF"/>
                </a:solidFill>
                <a:latin typeface="Titillium Web Light"/>
                <a:ea typeface="Titillium Web Light"/>
                <a:cs typeface="Titillium Web Light"/>
                <a:sym typeface="Titillium Web Light"/>
              </a:rPr>
              <a:t>e,i</a:t>
            </a:r>
            <a:endParaRPr sz="1800" baseline="-25000">
              <a:solidFill>
                <a:srgbClr val="FFFFFF"/>
              </a:solidFill>
              <a:latin typeface="Titillium Web Light"/>
              <a:ea typeface="Titillium Web Light"/>
              <a:cs typeface="Titillium Web Light"/>
              <a:sym typeface="Titillium Web Light"/>
            </a:endParaRPr>
          </a:p>
        </p:txBody>
      </p:sp>
      <p:sp>
        <p:nvSpPr>
          <p:cNvPr id="4187" name="Google Shape;4187;p49"/>
          <p:cNvSpPr txBox="1"/>
          <p:nvPr/>
        </p:nvSpPr>
        <p:spPr>
          <a:xfrm>
            <a:off x="6318275" y="2835450"/>
            <a:ext cx="1009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Titillium Web Light"/>
                <a:ea typeface="Titillium Web Light"/>
                <a:cs typeface="Titillium Web Light"/>
                <a:sym typeface="Titillium Web Light"/>
              </a:rPr>
              <a:t>w</a:t>
            </a:r>
            <a:r>
              <a:rPr lang="en" sz="1800" baseline="-25000">
                <a:solidFill>
                  <a:srgbClr val="FFFFFF"/>
                </a:solidFill>
                <a:latin typeface="Titillium Web Light"/>
                <a:ea typeface="Titillium Web Light"/>
                <a:cs typeface="Titillium Web Light"/>
                <a:sym typeface="Titillium Web Light"/>
              </a:rPr>
              <a:t>f,i</a:t>
            </a:r>
            <a:endParaRPr sz="1800" baseline="-25000">
              <a:solidFill>
                <a:srgbClr val="FFFFFF"/>
              </a:solidFill>
              <a:latin typeface="Titillium Web Light"/>
              <a:ea typeface="Titillium Web Light"/>
              <a:cs typeface="Titillium Web Light"/>
              <a:sym typeface="Titillium Web Light"/>
            </a:endParaRPr>
          </a:p>
        </p:txBody>
      </p:sp>
      <p:sp>
        <p:nvSpPr>
          <p:cNvPr id="4188" name="Google Shape;4188;p49"/>
          <p:cNvSpPr txBox="1"/>
          <p:nvPr/>
        </p:nvSpPr>
        <p:spPr>
          <a:xfrm>
            <a:off x="5943725" y="3765450"/>
            <a:ext cx="1606500" cy="52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Titillium Web Light"/>
                <a:ea typeface="Titillium Web Light"/>
                <a:cs typeface="Titillium Web Light"/>
                <a:sym typeface="Titillium Web Light"/>
              </a:rPr>
              <a:t>Weighted Output From Neuron i</a:t>
            </a:r>
            <a:endParaRPr>
              <a:solidFill>
                <a:srgbClr val="FFFFFF"/>
              </a:solidFill>
              <a:latin typeface="Titillium Web Light"/>
              <a:ea typeface="Titillium Web Light"/>
              <a:cs typeface="Titillium Web Light"/>
              <a:sym typeface="Titillium Web Light"/>
            </a:endParaRPr>
          </a:p>
        </p:txBody>
      </p:sp>
      <p:cxnSp>
        <p:nvCxnSpPr>
          <p:cNvPr id="4189" name="Google Shape;4189;p49"/>
          <p:cNvCxnSpPr/>
          <p:nvPr/>
        </p:nvCxnSpPr>
        <p:spPr>
          <a:xfrm rot="10800000" flipH="1">
            <a:off x="6617475" y="3442050"/>
            <a:ext cx="135900" cy="323400"/>
          </a:xfrm>
          <a:prstGeom prst="straightConnector1">
            <a:avLst/>
          </a:prstGeom>
          <a:noFill/>
          <a:ln w="9525" cap="flat" cmpd="sng">
            <a:solidFill>
              <a:srgbClr val="FFFFFF"/>
            </a:solidFill>
            <a:prstDash val="solid"/>
            <a:round/>
            <a:headEnd type="none" w="med" len="med"/>
            <a:tailEnd type="triangle" w="med" len="med"/>
          </a:ln>
        </p:spPr>
      </p:cxnSp>
      <p:sp>
        <p:nvSpPr>
          <p:cNvPr id="4190" name="Google Shape;4190;p49"/>
          <p:cNvSpPr txBox="1"/>
          <p:nvPr/>
        </p:nvSpPr>
        <p:spPr>
          <a:xfrm>
            <a:off x="5548350" y="1115400"/>
            <a:ext cx="1152600" cy="52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Titillium Web Light"/>
                <a:ea typeface="Titillium Web Light"/>
                <a:cs typeface="Titillium Web Light"/>
                <a:sym typeface="Titillium Web Light"/>
              </a:rPr>
              <a:t>Outgoing Weight</a:t>
            </a:r>
            <a:endParaRPr>
              <a:solidFill>
                <a:srgbClr val="FFFFFF"/>
              </a:solidFill>
              <a:latin typeface="Titillium Web Light"/>
              <a:ea typeface="Titillium Web Light"/>
              <a:cs typeface="Titillium Web Light"/>
              <a:sym typeface="Titillium Web Light"/>
            </a:endParaRPr>
          </a:p>
        </p:txBody>
      </p:sp>
      <p:cxnSp>
        <p:nvCxnSpPr>
          <p:cNvPr id="4191" name="Google Shape;4191;p49"/>
          <p:cNvCxnSpPr/>
          <p:nvPr/>
        </p:nvCxnSpPr>
        <p:spPr>
          <a:xfrm>
            <a:off x="6242075" y="1558950"/>
            <a:ext cx="80400" cy="1953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95"/>
        <p:cNvGrpSpPr/>
        <p:nvPr/>
      </p:nvGrpSpPr>
      <p:grpSpPr>
        <a:xfrm>
          <a:off x="0" y="0"/>
          <a:ext cx="0" cy="0"/>
          <a:chOff x="0" y="0"/>
          <a:chExt cx="0" cy="0"/>
        </a:xfrm>
      </p:grpSpPr>
      <p:sp>
        <p:nvSpPr>
          <p:cNvPr id="4196" name="Google Shape;4196;p5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37</a:t>
            </a:fld>
            <a:endParaRPr/>
          </a:p>
        </p:txBody>
      </p:sp>
      <p:sp>
        <p:nvSpPr>
          <p:cNvPr id="4197" name="Google Shape;4197;p50"/>
          <p:cNvSpPr txBox="1"/>
          <p:nvPr/>
        </p:nvSpPr>
        <p:spPr>
          <a:xfrm>
            <a:off x="1524000" y="171450"/>
            <a:ext cx="5905500" cy="80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Dosis ExtraLight"/>
                <a:ea typeface="Dosis ExtraLight"/>
                <a:cs typeface="Dosis ExtraLight"/>
                <a:sym typeface="Dosis ExtraLight"/>
              </a:rPr>
              <a:t>Neural Network With 1 Hidden Layer</a:t>
            </a:r>
            <a:endParaRPr sz="3000">
              <a:solidFill>
                <a:schemeClr val="lt1"/>
              </a:solidFill>
              <a:latin typeface="Dosis ExtraLight"/>
              <a:ea typeface="Dosis ExtraLight"/>
              <a:cs typeface="Dosis ExtraLight"/>
              <a:sym typeface="Dosis ExtraLight"/>
            </a:endParaRPr>
          </a:p>
        </p:txBody>
      </p:sp>
      <p:sp>
        <p:nvSpPr>
          <p:cNvPr id="4198" name="Google Shape;4198;p50"/>
          <p:cNvSpPr/>
          <p:nvPr/>
        </p:nvSpPr>
        <p:spPr>
          <a:xfrm>
            <a:off x="2038350" y="1104900"/>
            <a:ext cx="548700" cy="548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x</a:t>
            </a:r>
            <a:r>
              <a:rPr lang="en" sz="1800" baseline="-25000">
                <a:latin typeface="Titillium Web Light"/>
                <a:ea typeface="Titillium Web Light"/>
                <a:cs typeface="Titillium Web Light"/>
                <a:sym typeface="Titillium Web Light"/>
              </a:rPr>
              <a:t>1</a:t>
            </a:r>
            <a:endParaRPr sz="1800" baseline="-25000">
              <a:latin typeface="Titillium Web Light"/>
              <a:ea typeface="Titillium Web Light"/>
              <a:cs typeface="Titillium Web Light"/>
              <a:sym typeface="Titillium Web Light"/>
            </a:endParaRPr>
          </a:p>
        </p:txBody>
      </p:sp>
      <p:sp>
        <p:nvSpPr>
          <p:cNvPr id="4199" name="Google Shape;4199;p50"/>
          <p:cNvSpPr/>
          <p:nvPr/>
        </p:nvSpPr>
        <p:spPr>
          <a:xfrm>
            <a:off x="2038350" y="1952625"/>
            <a:ext cx="548700" cy="548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x</a:t>
            </a:r>
            <a:r>
              <a:rPr lang="en" sz="1800" baseline="-25000">
                <a:latin typeface="Titillium Web Light"/>
                <a:ea typeface="Titillium Web Light"/>
                <a:cs typeface="Titillium Web Light"/>
                <a:sym typeface="Titillium Web Light"/>
              </a:rPr>
              <a:t>2</a:t>
            </a:r>
            <a:endParaRPr sz="1800">
              <a:latin typeface="Titillium Web Light"/>
              <a:ea typeface="Titillium Web Light"/>
              <a:cs typeface="Titillium Web Light"/>
              <a:sym typeface="Titillium Web Light"/>
            </a:endParaRPr>
          </a:p>
        </p:txBody>
      </p:sp>
      <p:sp>
        <p:nvSpPr>
          <p:cNvPr id="4200" name="Google Shape;4200;p50"/>
          <p:cNvSpPr txBox="1"/>
          <p:nvPr/>
        </p:nvSpPr>
        <p:spPr>
          <a:xfrm>
            <a:off x="2038350" y="2407950"/>
            <a:ext cx="638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chemeClr val="lt1"/>
                </a:solidFill>
                <a:latin typeface="Titillium Web Light"/>
                <a:ea typeface="Titillium Web Light"/>
                <a:cs typeface="Titillium Web Light"/>
                <a:sym typeface="Titillium Web Light"/>
              </a:rPr>
              <a:t>...</a:t>
            </a:r>
            <a:endParaRPr sz="4800">
              <a:solidFill>
                <a:schemeClr val="lt1"/>
              </a:solidFill>
              <a:latin typeface="Titillium Web Light"/>
              <a:ea typeface="Titillium Web Light"/>
              <a:cs typeface="Titillium Web Light"/>
              <a:sym typeface="Titillium Web Light"/>
            </a:endParaRPr>
          </a:p>
        </p:txBody>
      </p:sp>
      <p:sp>
        <p:nvSpPr>
          <p:cNvPr id="4201" name="Google Shape;4201;p50"/>
          <p:cNvSpPr/>
          <p:nvPr/>
        </p:nvSpPr>
        <p:spPr>
          <a:xfrm>
            <a:off x="2038350" y="3619500"/>
            <a:ext cx="548700" cy="548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x</a:t>
            </a:r>
            <a:r>
              <a:rPr lang="en" sz="1800" baseline="-25000">
                <a:latin typeface="Titillium Web Light"/>
                <a:ea typeface="Titillium Web Light"/>
                <a:cs typeface="Titillium Web Light"/>
                <a:sym typeface="Titillium Web Light"/>
              </a:rPr>
              <a:t>k</a:t>
            </a:r>
            <a:endParaRPr sz="1800">
              <a:latin typeface="Titillium Web Light"/>
              <a:ea typeface="Titillium Web Light"/>
              <a:cs typeface="Titillium Web Light"/>
              <a:sym typeface="Titillium Web Light"/>
            </a:endParaRPr>
          </a:p>
        </p:txBody>
      </p:sp>
      <p:sp>
        <p:nvSpPr>
          <p:cNvPr id="4202" name="Google Shape;4202;p50"/>
          <p:cNvSpPr/>
          <p:nvPr/>
        </p:nvSpPr>
        <p:spPr>
          <a:xfrm>
            <a:off x="7019925" y="2411613"/>
            <a:ext cx="548700" cy="548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ŷ</a:t>
            </a:r>
            <a:endParaRPr sz="1800">
              <a:latin typeface="Titillium Web Light"/>
              <a:ea typeface="Titillium Web Light"/>
              <a:cs typeface="Titillium Web Light"/>
              <a:sym typeface="Titillium Web Light"/>
            </a:endParaRPr>
          </a:p>
        </p:txBody>
      </p:sp>
      <p:cxnSp>
        <p:nvCxnSpPr>
          <p:cNvPr id="4203" name="Google Shape;4203;p50"/>
          <p:cNvCxnSpPr>
            <a:stCxn id="4198" idx="6"/>
            <a:endCxn id="4204" idx="1"/>
          </p:cNvCxnSpPr>
          <p:nvPr/>
        </p:nvCxnSpPr>
        <p:spPr>
          <a:xfrm rot="10800000" flipH="1">
            <a:off x="2587050" y="1144650"/>
            <a:ext cx="799200" cy="234600"/>
          </a:xfrm>
          <a:prstGeom prst="straightConnector1">
            <a:avLst/>
          </a:prstGeom>
          <a:noFill/>
          <a:ln w="9525" cap="flat" cmpd="sng">
            <a:solidFill>
              <a:schemeClr val="dk2"/>
            </a:solidFill>
            <a:prstDash val="solid"/>
            <a:round/>
            <a:headEnd type="none" w="med" len="med"/>
            <a:tailEnd type="triangle" w="med" len="med"/>
          </a:ln>
        </p:spPr>
      </p:cxnSp>
      <p:cxnSp>
        <p:nvCxnSpPr>
          <p:cNvPr id="4205" name="Google Shape;4205;p50"/>
          <p:cNvCxnSpPr>
            <a:stCxn id="4199" idx="6"/>
            <a:endCxn id="4204" idx="1"/>
          </p:cNvCxnSpPr>
          <p:nvPr/>
        </p:nvCxnSpPr>
        <p:spPr>
          <a:xfrm rot="10800000" flipH="1">
            <a:off x="2587050" y="1144575"/>
            <a:ext cx="799200" cy="1082400"/>
          </a:xfrm>
          <a:prstGeom prst="straightConnector1">
            <a:avLst/>
          </a:prstGeom>
          <a:noFill/>
          <a:ln w="9525" cap="flat" cmpd="sng">
            <a:solidFill>
              <a:schemeClr val="dk2"/>
            </a:solidFill>
            <a:prstDash val="solid"/>
            <a:round/>
            <a:headEnd type="none" w="med" len="med"/>
            <a:tailEnd type="triangle" w="med" len="med"/>
          </a:ln>
        </p:spPr>
      </p:cxnSp>
      <p:cxnSp>
        <p:nvCxnSpPr>
          <p:cNvPr id="4206" name="Google Shape;4206;p50"/>
          <p:cNvCxnSpPr>
            <a:stCxn id="4201" idx="6"/>
            <a:endCxn id="4204" idx="1"/>
          </p:cNvCxnSpPr>
          <p:nvPr/>
        </p:nvCxnSpPr>
        <p:spPr>
          <a:xfrm rot="10800000" flipH="1">
            <a:off x="2587050" y="1144650"/>
            <a:ext cx="799200" cy="2749200"/>
          </a:xfrm>
          <a:prstGeom prst="straightConnector1">
            <a:avLst/>
          </a:prstGeom>
          <a:noFill/>
          <a:ln w="9525" cap="flat" cmpd="sng">
            <a:solidFill>
              <a:schemeClr val="dk2"/>
            </a:solidFill>
            <a:prstDash val="solid"/>
            <a:round/>
            <a:headEnd type="none" w="med" len="med"/>
            <a:tailEnd type="triangle" w="med" len="med"/>
          </a:ln>
        </p:spPr>
      </p:cxnSp>
      <p:sp>
        <p:nvSpPr>
          <p:cNvPr id="4207" name="Google Shape;4207;p50"/>
          <p:cNvSpPr txBox="1"/>
          <p:nvPr/>
        </p:nvSpPr>
        <p:spPr>
          <a:xfrm>
            <a:off x="1819275" y="4644000"/>
            <a:ext cx="1305000" cy="7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Titillium Web Light"/>
                <a:ea typeface="Titillium Web Light"/>
                <a:cs typeface="Titillium Web Light"/>
                <a:sym typeface="Titillium Web Light"/>
              </a:rPr>
              <a:t>Input Layer</a:t>
            </a:r>
            <a:endParaRPr sz="1800">
              <a:solidFill>
                <a:srgbClr val="FFFFFF"/>
              </a:solidFill>
              <a:latin typeface="Titillium Web Light"/>
              <a:ea typeface="Titillium Web Light"/>
              <a:cs typeface="Titillium Web Light"/>
              <a:sym typeface="Titillium Web Light"/>
            </a:endParaRPr>
          </a:p>
        </p:txBody>
      </p:sp>
      <p:sp>
        <p:nvSpPr>
          <p:cNvPr id="4208" name="Google Shape;4208;p50"/>
          <p:cNvSpPr/>
          <p:nvPr/>
        </p:nvSpPr>
        <p:spPr>
          <a:xfrm>
            <a:off x="3653025" y="830550"/>
            <a:ext cx="548700" cy="548700"/>
          </a:xfrm>
          <a:prstGeom prst="ellipse">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h</a:t>
            </a:r>
            <a:r>
              <a:rPr lang="en" sz="1800" baseline="-25000">
                <a:latin typeface="Titillium Web Light"/>
                <a:ea typeface="Titillium Web Light"/>
                <a:cs typeface="Titillium Web Light"/>
                <a:sym typeface="Titillium Web Light"/>
              </a:rPr>
              <a:t>1</a:t>
            </a:r>
            <a:endParaRPr sz="1800" baseline="-25000">
              <a:latin typeface="Titillium Web Light"/>
              <a:ea typeface="Titillium Web Light"/>
              <a:cs typeface="Titillium Web Light"/>
              <a:sym typeface="Titillium Web Light"/>
            </a:endParaRPr>
          </a:p>
        </p:txBody>
      </p:sp>
      <p:pic>
        <p:nvPicPr>
          <p:cNvPr id="4204" name="Google Shape;4204;p50"/>
          <p:cNvPicPr preferRelativeResize="0"/>
          <p:nvPr/>
        </p:nvPicPr>
        <p:blipFill>
          <a:blip r:embed="rId3">
            <a:alphaModFix/>
          </a:blip>
          <a:stretch>
            <a:fillRect/>
          </a:stretch>
        </p:blipFill>
        <p:spPr>
          <a:xfrm>
            <a:off x="3386252" y="973925"/>
            <a:ext cx="347625" cy="341425"/>
          </a:xfrm>
          <a:prstGeom prst="rect">
            <a:avLst/>
          </a:prstGeom>
          <a:noFill/>
          <a:ln>
            <a:noFill/>
          </a:ln>
        </p:spPr>
      </p:pic>
      <p:sp>
        <p:nvSpPr>
          <p:cNvPr id="4209" name="Google Shape;4209;p50"/>
          <p:cNvSpPr/>
          <p:nvPr/>
        </p:nvSpPr>
        <p:spPr>
          <a:xfrm>
            <a:off x="3652950" y="1580600"/>
            <a:ext cx="548700" cy="548700"/>
          </a:xfrm>
          <a:prstGeom prst="ellipse">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h</a:t>
            </a:r>
            <a:r>
              <a:rPr lang="en" sz="1800" baseline="-25000">
                <a:latin typeface="Titillium Web Light"/>
                <a:ea typeface="Titillium Web Light"/>
                <a:cs typeface="Titillium Web Light"/>
                <a:sym typeface="Titillium Web Light"/>
              </a:rPr>
              <a:t>2</a:t>
            </a:r>
            <a:endParaRPr sz="1800" baseline="-25000">
              <a:latin typeface="Titillium Web Light"/>
              <a:ea typeface="Titillium Web Light"/>
              <a:cs typeface="Titillium Web Light"/>
              <a:sym typeface="Titillium Web Light"/>
            </a:endParaRPr>
          </a:p>
        </p:txBody>
      </p:sp>
      <p:pic>
        <p:nvPicPr>
          <p:cNvPr id="4210" name="Google Shape;4210;p50"/>
          <p:cNvPicPr preferRelativeResize="0"/>
          <p:nvPr/>
        </p:nvPicPr>
        <p:blipFill>
          <a:blip r:embed="rId3">
            <a:alphaModFix/>
          </a:blip>
          <a:stretch>
            <a:fillRect/>
          </a:stretch>
        </p:blipFill>
        <p:spPr>
          <a:xfrm>
            <a:off x="3386252" y="1723975"/>
            <a:ext cx="347625" cy="341425"/>
          </a:xfrm>
          <a:prstGeom prst="rect">
            <a:avLst/>
          </a:prstGeom>
          <a:noFill/>
          <a:ln>
            <a:noFill/>
          </a:ln>
        </p:spPr>
      </p:pic>
      <p:sp>
        <p:nvSpPr>
          <p:cNvPr id="4211" name="Google Shape;4211;p50"/>
          <p:cNvSpPr/>
          <p:nvPr/>
        </p:nvSpPr>
        <p:spPr>
          <a:xfrm>
            <a:off x="3652950" y="3893850"/>
            <a:ext cx="548700" cy="548700"/>
          </a:xfrm>
          <a:prstGeom prst="ellipse">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h</a:t>
            </a:r>
            <a:r>
              <a:rPr lang="en" sz="1800" baseline="-25000">
                <a:latin typeface="Titillium Web Light"/>
                <a:ea typeface="Titillium Web Light"/>
                <a:cs typeface="Titillium Web Light"/>
                <a:sym typeface="Titillium Web Light"/>
              </a:rPr>
              <a:t>a</a:t>
            </a:r>
            <a:endParaRPr sz="1800" baseline="-25000">
              <a:latin typeface="Titillium Web Light"/>
              <a:ea typeface="Titillium Web Light"/>
              <a:cs typeface="Titillium Web Light"/>
              <a:sym typeface="Titillium Web Light"/>
            </a:endParaRPr>
          </a:p>
        </p:txBody>
      </p:sp>
      <p:pic>
        <p:nvPicPr>
          <p:cNvPr id="4212" name="Google Shape;4212;p50"/>
          <p:cNvPicPr preferRelativeResize="0"/>
          <p:nvPr/>
        </p:nvPicPr>
        <p:blipFill>
          <a:blip r:embed="rId3">
            <a:alphaModFix/>
          </a:blip>
          <a:stretch>
            <a:fillRect/>
          </a:stretch>
        </p:blipFill>
        <p:spPr>
          <a:xfrm>
            <a:off x="3386252" y="4037225"/>
            <a:ext cx="347625" cy="341425"/>
          </a:xfrm>
          <a:prstGeom prst="rect">
            <a:avLst/>
          </a:prstGeom>
          <a:noFill/>
          <a:ln>
            <a:noFill/>
          </a:ln>
        </p:spPr>
      </p:pic>
      <p:sp>
        <p:nvSpPr>
          <p:cNvPr id="4213" name="Google Shape;4213;p50"/>
          <p:cNvSpPr txBox="1"/>
          <p:nvPr/>
        </p:nvSpPr>
        <p:spPr>
          <a:xfrm>
            <a:off x="3608250" y="2501325"/>
            <a:ext cx="638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chemeClr val="lt1"/>
                </a:solidFill>
                <a:latin typeface="Titillium Web Light"/>
                <a:ea typeface="Titillium Web Light"/>
                <a:cs typeface="Titillium Web Light"/>
                <a:sym typeface="Titillium Web Light"/>
              </a:rPr>
              <a:t>...</a:t>
            </a:r>
            <a:endParaRPr sz="4800">
              <a:solidFill>
                <a:schemeClr val="lt1"/>
              </a:solidFill>
              <a:latin typeface="Titillium Web Light"/>
              <a:ea typeface="Titillium Web Light"/>
              <a:cs typeface="Titillium Web Light"/>
              <a:sym typeface="Titillium Web Light"/>
            </a:endParaRPr>
          </a:p>
        </p:txBody>
      </p:sp>
      <p:cxnSp>
        <p:nvCxnSpPr>
          <p:cNvPr id="4214" name="Google Shape;4214;p50"/>
          <p:cNvCxnSpPr>
            <a:stCxn id="4199" idx="6"/>
            <a:endCxn id="4210" idx="1"/>
          </p:cNvCxnSpPr>
          <p:nvPr/>
        </p:nvCxnSpPr>
        <p:spPr>
          <a:xfrm rot="10800000" flipH="1">
            <a:off x="2587050" y="1894575"/>
            <a:ext cx="799200" cy="332400"/>
          </a:xfrm>
          <a:prstGeom prst="straightConnector1">
            <a:avLst/>
          </a:prstGeom>
          <a:noFill/>
          <a:ln w="9525" cap="flat" cmpd="sng">
            <a:solidFill>
              <a:schemeClr val="dk2"/>
            </a:solidFill>
            <a:prstDash val="solid"/>
            <a:round/>
            <a:headEnd type="none" w="med" len="med"/>
            <a:tailEnd type="triangle" w="med" len="med"/>
          </a:ln>
        </p:spPr>
      </p:cxnSp>
      <p:cxnSp>
        <p:nvCxnSpPr>
          <p:cNvPr id="4215" name="Google Shape;4215;p50"/>
          <p:cNvCxnSpPr>
            <a:stCxn id="4198" idx="6"/>
            <a:endCxn id="4210" idx="1"/>
          </p:cNvCxnSpPr>
          <p:nvPr/>
        </p:nvCxnSpPr>
        <p:spPr>
          <a:xfrm>
            <a:off x="2587050" y="1379250"/>
            <a:ext cx="799200" cy="515400"/>
          </a:xfrm>
          <a:prstGeom prst="straightConnector1">
            <a:avLst/>
          </a:prstGeom>
          <a:noFill/>
          <a:ln w="9525" cap="flat" cmpd="sng">
            <a:solidFill>
              <a:schemeClr val="dk2"/>
            </a:solidFill>
            <a:prstDash val="solid"/>
            <a:round/>
            <a:headEnd type="none" w="med" len="med"/>
            <a:tailEnd type="triangle" w="med" len="med"/>
          </a:ln>
        </p:spPr>
      </p:cxnSp>
      <p:cxnSp>
        <p:nvCxnSpPr>
          <p:cNvPr id="4216" name="Google Shape;4216;p50"/>
          <p:cNvCxnSpPr>
            <a:stCxn id="4201" idx="6"/>
            <a:endCxn id="4210" idx="1"/>
          </p:cNvCxnSpPr>
          <p:nvPr/>
        </p:nvCxnSpPr>
        <p:spPr>
          <a:xfrm rot="10800000" flipH="1">
            <a:off x="2587050" y="1894650"/>
            <a:ext cx="799200" cy="1999200"/>
          </a:xfrm>
          <a:prstGeom prst="straightConnector1">
            <a:avLst/>
          </a:prstGeom>
          <a:noFill/>
          <a:ln w="9525" cap="flat" cmpd="sng">
            <a:solidFill>
              <a:schemeClr val="dk2"/>
            </a:solidFill>
            <a:prstDash val="solid"/>
            <a:round/>
            <a:headEnd type="none" w="med" len="med"/>
            <a:tailEnd type="triangle" w="med" len="med"/>
          </a:ln>
        </p:spPr>
      </p:cxnSp>
      <p:cxnSp>
        <p:nvCxnSpPr>
          <p:cNvPr id="4217" name="Google Shape;4217;p50"/>
          <p:cNvCxnSpPr>
            <a:endCxn id="4212" idx="1"/>
          </p:cNvCxnSpPr>
          <p:nvPr/>
        </p:nvCxnSpPr>
        <p:spPr>
          <a:xfrm>
            <a:off x="2587052" y="1379238"/>
            <a:ext cx="799200" cy="2828700"/>
          </a:xfrm>
          <a:prstGeom prst="straightConnector1">
            <a:avLst/>
          </a:prstGeom>
          <a:noFill/>
          <a:ln w="9525" cap="flat" cmpd="sng">
            <a:solidFill>
              <a:schemeClr val="dk2"/>
            </a:solidFill>
            <a:prstDash val="solid"/>
            <a:round/>
            <a:headEnd type="none" w="med" len="med"/>
            <a:tailEnd type="triangle" w="med" len="med"/>
          </a:ln>
        </p:spPr>
      </p:cxnSp>
      <p:cxnSp>
        <p:nvCxnSpPr>
          <p:cNvPr id="4218" name="Google Shape;4218;p50"/>
          <p:cNvCxnSpPr>
            <a:stCxn id="4199" idx="6"/>
            <a:endCxn id="4212" idx="1"/>
          </p:cNvCxnSpPr>
          <p:nvPr/>
        </p:nvCxnSpPr>
        <p:spPr>
          <a:xfrm>
            <a:off x="2587050" y="2226975"/>
            <a:ext cx="799200" cy="1980900"/>
          </a:xfrm>
          <a:prstGeom prst="straightConnector1">
            <a:avLst/>
          </a:prstGeom>
          <a:noFill/>
          <a:ln w="9525" cap="flat" cmpd="sng">
            <a:solidFill>
              <a:schemeClr val="dk2"/>
            </a:solidFill>
            <a:prstDash val="solid"/>
            <a:round/>
            <a:headEnd type="none" w="med" len="med"/>
            <a:tailEnd type="triangle" w="med" len="med"/>
          </a:ln>
        </p:spPr>
      </p:cxnSp>
      <p:cxnSp>
        <p:nvCxnSpPr>
          <p:cNvPr id="4219" name="Google Shape;4219;p50"/>
          <p:cNvCxnSpPr>
            <a:stCxn id="4201" idx="6"/>
            <a:endCxn id="4212" idx="1"/>
          </p:cNvCxnSpPr>
          <p:nvPr/>
        </p:nvCxnSpPr>
        <p:spPr>
          <a:xfrm>
            <a:off x="2587050" y="3893850"/>
            <a:ext cx="799200" cy="314100"/>
          </a:xfrm>
          <a:prstGeom prst="straightConnector1">
            <a:avLst/>
          </a:prstGeom>
          <a:noFill/>
          <a:ln w="9525" cap="flat" cmpd="sng">
            <a:solidFill>
              <a:schemeClr val="dk2"/>
            </a:solidFill>
            <a:prstDash val="solid"/>
            <a:round/>
            <a:headEnd type="none" w="med" len="med"/>
            <a:tailEnd type="triangle" w="med" len="med"/>
          </a:ln>
        </p:spPr>
      </p:cxnSp>
      <p:sp>
        <p:nvSpPr>
          <p:cNvPr id="4220" name="Google Shape;4220;p50"/>
          <p:cNvSpPr txBox="1"/>
          <p:nvPr/>
        </p:nvSpPr>
        <p:spPr>
          <a:xfrm>
            <a:off x="3871875" y="4644000"/>
            <a:ext cx="1652700" cy="7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Titillium Web Light"/>
                <a:ea typeface="Titillium Web Light"/>
                <a:cs typeface="Titillium Web Light"/>
                <a:sym typeface="Titillium Web Light"/>
              </a:rPr>
              <a:t>Hidden Layers</a:t>
            </a:r>
            <a:endParaRPr sz="1800">
              <a:solidFill>
                <a:srgbClr val="FFFFFF"/>
              </a:solidFill>
              <a:latin typeface="Titillium Web Light"/>
              <a:ea typeface="Titillium Web Light"/>
              <a:cs typeface="Titillium Web Light"/>
              <a:sym typeface="Titillium Web Light"/>
            </a:endParaRPr>
          </a:p>
        </p:txBody>
      </p:sp>
      <p:sp>
        <p:nvSpPr>
          <p:cNvPr id="4221" name="Google Shape;4221;p50"/>
          <p:cNvSpPr txBox="1"/>
          <p:nvPr/>
        </p:nvSpPr>
        <p:spPr>
          <a:xfrm>
            <a:off x="6073050" y="4596375"/>
            <a:ext cx="1652700" cy="7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Titillium Web Light"/>
                <a:ea typeface="Titillium Web Light"/>
                <a:cs typeface="Titillium Web Light"/>
                <a:sym typeface="Titillium Web Light"/>
              </a:rPr>
              <a:t>Output Layer</a:t>
            </a:r>
            <a:endParaRPr sz="1800">
              <a:solidFill>
                <a:srgbClr val="FFFFFF"/>
              </a:solidFill>
              <a:latin typeface="Titillium Web Light"/>
              <a:ea typeface="Titillium Web Light"/>
              <a:cs typeface="Titillium Web Light"/>
              <a:sym typeface="Titillium Web Light"/>
            </a:endParaRPr>
          </a:p>
        </p:txBody>
      </p:sp>
      <p:pic>
        <p:nvPicPr>
          <p:cNvPr id="4222" name="Google Shape;4222;p50"/>
          <p:cNvPicPr preferRelativeResize="0"/>
          <p:nvPr/>
        </p:nvPicPr>
        <p:blipFill>
          <a:blip r:embed="rId3">
            <a:alphaModFix/>
          </a:blip>
          <a:stretch>
            <a:fillRect/>
          </a:stretch>
        </p:blipFill>
        <p:spPr>
          <a:xfrm>
            <a:off x="5170163" y="2424038"/>
            <a:ext cx="533400" cy="523875"/>
          </a:xfrm>
          <a:prstGeom prst="rect">
            <a:avLst/>
          </a:prstGeom>
          <a:noFill/>
          <a:ln>
            <a:noFill/>
          </a:ln>
        </p:spPr>
      </p:pic>
      <p:pic>
        <p:nvPicPr>
          <p:cNvPr id="4223" name="Google Shape;4223;p50"/>
          <p:cNvPicPr preferRelativeResize="0"/>
          <p:nvPr/>
        </p:nvPicPr>
        <p:blipFill>
          <a:blip r:embed="rId4">
            <a:alphaModFix/>
          </a:blip>
          <a:stretch>
            <a:fillRect/>
          </a:stretch>
        </p:blipFill>
        <p:spPr>
          <a:xfrm>
            <a:off x="6095081" y="2424038"/>
            <a:ext cx="533400" cy="523875"/>
          </a:xfrm>
          <a:prstGeom prst="rect">
            <a:avLst/>
          </a:prstGeom>
          <a:noFill/>
          <a:ln>
            <a:noFill/>
          </a:ln>
        </p:spPr>
      </p:pic>
      <p:cxnSp>
        <p:nvCxnSpPr>
          <p:cNvPr id="4224" name="Google Shape;4224;p50"/>
          <p:cNvCxnSpPr>
            <a:stCxn id="4222" idx="3"/>
            <a:endCxn id="4223" idx="1"/>
          </p:cNvCxnSpPr>
          <p:nvPr/>
        </p:nvCxnSpPr>
        <p:spPr>
          <a:xfrm>
            <a:off x="5703563" y="2685975"/>
            <a:ext cx="391500" cy="0"/>
          </a:xfrm>
          <a:prstGeom prst="straightConnector1">
            <a:avLst/>
          </a:prstGeom>
          <a:noFill/>
          <a:ln w="9525" cap="flat" cmpd="sng">
            <a:solidFill>
              <a:schemeClr val="dk2"/>
            </a:solidFill>
            <a:prstDash val="solid"/>
            <a:round/>
            <a:headEnd type="none" w="med" len="med"/>
            <a:tailEnd type="triangle" w="med" len="med"/>
          </a:ln>
        </p:spPr>
      </p:cxnSp>
      <p:cxnSp>
        <p:nvCxnSpPr>
          <p:cNvPr id="4225" name="Google Shape;4225;p50"/>
          <p:cNvCxnSpPr>
            <a:stCxn id="4223" idx="3"/>
          </p:cNvCxnSpPr>
          <p:nvPr/>
        </p:nvCxnSpPr>
        <p:spPr>
          <a:xfrm>
            <a:off x="6628481" y="2685975"/>
            <a:ext cx="391500" cy="0"/>
          </a:xfrm>
          <a:prstGeom prst="straightConnector1">
            <a:avLst/>
          </a:prstGeom>
          <a:noFill/>
          <a:ln w="9525" cap="flat" cmpd="sng">
            <a:solidFill>
              <a:schemeClr val="dk2"/>
            </a:solidFill>
            <a:prstDash val="solid"/>
            <a:round/>
            <a:headEnd type="none" w="med" len="med"/>
            <a:tailEnd type="triangle" w="med" len="med"/>
          </a:ln>
        </p:spPr>
      </p:cxnSp>
      <p:cxnSp>
        <p:nvCxnSpPr>
          <p:cNvPr id="4226" name="Google Shape;4226;p50"/>
          <p:cNvCxnSpPr>
            <a:stCxn id="4208" idx="6"/>
            <a:endCxn id="4222" idx="1"/>
          </p:cNvCxnSpPr>
          <p:nvPr/>
        </p:nvCxnSpPr>
        <p:spPr>
          <a:xfrm>
            <a:off x="4201725" y="1104900"/>
            <a:ext cx="968400" cy="1581000"/>
          </a:xfrm>
          <a:prstGeom prst="straightConnector1">
            <a:avLst/>
          </a:prstGeom>
          <a:noFill/>
          <a:ln w="9525" cap="flat" cmpd="sng">
            <a:solidFill>
              <a:schemeClr val="dk2"/>
            </a:solidFill>
            <a:prstDash val="solid"/>
            <a:round/>
            <a:headEnd type="none" w="med" len="med"/>
            <a:tailEnd type="triangle" w="med" len="med"/>
          </a:ln>
        </p:spPr>
      </p:cxnSp>
      <p:cxnSp>
        <p:nvCxnSpPr>
          <p:cNvPr id="4227" name="Google Shape;4227;p50"/>
          <p:cNvCxnSpPr>
            <a:stCxn id="4209" idx="6"/>
            <a:endCxn id="4222" idx="1"/>
          </p:cNvCxnSpPr>
          <p:nvPr/>
        </p:nvCxnSpPr>
        <p:spPr>
          <a:xfrm>
            <a:off x="4201650" y="1854950"/>
            <a:ext cx="968400" cy="831000"/>
          </a:xfrm>
          <a:prstGeom prst="straightConnector1">
            <a:avLst/>
          </a:prstGeom>
          <a:noFill/>
          <a:ln w="9525" cap="flat" cmpd="sng">
            <a:solidFill>
              <a:schemeClr val="dk2"/>
            </a:solidFill>
            <a:prstDash val="solid"/>
            <a:round/>
            <a:headEnd type="none" w="med" len="med"/>
            <a:tailEnd type="triangle" w="med" len="med"/>
          </a:ln>
        </p:spPr>
      </p:cxnSp>
      <p:cxnSp>
        <p:nvCxnSpPr>
          <p:cNvPr id="4228" name="Google Shape;4228;p50"/>
          <p:cNvCxnSpPr>
            <a:stCxn id="4211" idx="6"/>
            <a:endCxn id="4222" idx="1"/>
          </p:cNvCxnSpPr>
          <p:nvPr/>
        </p:nvCxnSpPr>
        <p:spPr>
          <a:xfrm rot="10800000" flipH="1">
            <a:off x="4201650" y="2685900"/>
            <a:ext cx="968400" cy="1482300"/>
          </a:xfrm>
          <a:prstGeom prst="straightConnector1">
            <a:avLst/>
          </a:prstGeom>
          <a:noFill/>
          <a:ln w="9525" cap="flat" cmpd="sng">
            <a:solidFill>
              <a:schemeClr val="dk2"/>
            </a:solidFill>
            <a:prstDash val="solid"/>
            <a:round/>
            <a:headEnd type="none" w="med" len="med"/>
            <a:tailEnd type="triangle" w="med" len="med"/>
          </a:ln>
        </p:spPr>
      </p:cxnSp>
      <p:sp>
        <p:nvSpPr>
          <p:cNvPr id="4229" name="Google Shape;4229;p50"/>
          <p:cNvSpPr txBox="1"/>
          <p:nvPr/>
        </p:nvSpPr>
        <p:spPr>
          <a:xfrm>
            <a:off x="2629538" y="698713"/>
            <a:ext cx="981000" cy="7239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200">
                <a:solidFill>
                  <a:srgbClr val="FFFFFF"/>
                </a:solidFill>
                <a:latin typeface="Titillium Web Light"/>
                <a:ea typeface="Titillium Web Light"/>
                <a:cs typeface="Titillium Web Light"/>
                <a:sym typeface="Titillium Web Light"/>
              </a:rPr>
              <a:t>w</a:t>
            </a:r>
            <a:r>
              <a:rPr lang="en" sz="2200" baseline="-25000">
                <a:solidFill>
                  <a:srgbClr val="FFFFFF"/>
                </a:solidFill>
                <a:latin typeface="Titillium Web Light"/>
                <a:ea typeface="Titillium Web Light"/>
                <a:cs typeface="Titillium Web Light"/>
                <a:sym typeface="Titillium Web Light"/>
              </a:rPr>
              <a:t>1,1</a:t>
            </a:r>
            <a:endParaRPr>
              <a:solidFill>
                <a:srgbClr val="FFFFFF"/>
              </a:solidFill>
            </a:endParaRPr>
          </a:p>
        </p:txBody>
      </p:sp>
      <p:sp>
        <p:nvSpPr>
          <p:cNvPr id="4230" name="Google Shape;4230;p50"/>
          <p:cNvSpPr txBox="1"/>
          <p:nvPr/>
        </p:nvSpPr>
        <p:spPr>
          <a:xfrm>
            <a:off x="3006175" y="2532300"/>
            <a:ext cx="981000" cy="7239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200">
                <a:solidFill>
                  <a:srgbClr val="FFFFFF"/>
                </a:solidFill>
                <a:latin typeface="Titillium Web Light"/>
                <a:ea typeface="Titillium Web Light"/>
                <a:cs typeface="Titillium Web Light"/>
                <a:sym typeface="Titillium Web Light"/>
              </a:rPr>
              <a:t>w</a:t>
            </a:r>
            <a:r>
              <a:rPr lang="en" sz="2200" baseline="-25000">
                <a:solidFill>
                  <a:srgbClr val="FFFFFF"/>
                </a:solidFill>
                <a:latin typeface="Titillium Web Light"/>
                <a:ea typeface="Titillium Web Light"/>
                <a:cs typeface="Titillium Web Light"/>
                <a:sym typeface="Titillium Web Light"/>
              </a:rPr>
              <a:t>j,i</a:t>
            </a:r>
            <a:endParaRPr>
              <a:solidFill>
                <a:srgbClr val="FFFFFF"/>
              </a:solidFill>
            </a:endParaRPr>
          </a:p>
        </p:txBody>
      </p:sp>
      <p:sp>
        <p:nvSpPr>
          <p:cNvPr id="4231" name="Google Shape;4231;p50"/>
          <p:cNvSpPr txBox="1"/>
          <p:nvPr/>
        </p:nvSpPr>
        <p:spPr>
          <a:xfrm>
            <a:off x="2752875" y="3893850"/>
            <a:ext cx="981000" cy="7239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200">
                <a:solidFill>
                  <a:srgbClr val="FFFFFF"/>
                </a:solidFill>
                <a:latin typeface="Titillium Web Light"/>
                <a:ea typeface="Titillium Web Light"/>
                <a:cs typeface="Titillium Web Light"/>
                <a:sym typeface="Titillium Web Light"/>
              </a:rPr>
              <a:t>w</a:t>
            </a:r>
            <a:r>
              <a:rPr lang="en" sz="2200" baseline="-25000">
                <a:solidFill>
                  <a:srgbClr val="FFFFFF"/>
                </a:solidFill>
                <a:latin typeface="Titillium Web Light"/>
                <a:ea typeface="Titillium Web Light"/>
                <a:cs typeface="Titillium Web Light"/>
                <a:sym typeface="Titillium Web Light"/>
              </a:rPr>
              <a:t>a,k</a:t>
            </a:r>
            <a:endParaRPr baseline="-25000">
              <a:solidFill>
                <a:srgbClr val="FFFF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35"/>
        <p:cNvGrpSpPr/>
        <p:nvPr/>
      </p:nvGrpSpPr>
      <p:grpSpPr>
        <a:xfrm>
          <a:off x="0" y="0"/>
          <a:ext cx="0" cy="0"/>
          <a:chOff x="0" y="0"/>
          <a:chExt cx="0" cy="0"/>
        </a:xfrm>
      </p:grpSpPr>
      <p:sp>
        <p:nvSpPr>
          <p:cNvPr id="4236" name="Google Shape;4236;p5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38</a:t>
            </a:fld>
            <a:endParaRPr/>
          </a:p>
        </p:txBody>
      </p:sp>
      <p:sp>
        <p:nvSpPr>
          <p:cNvPr id="4237" name="Google Shape;4237;p51"/>
          <p:cNvSpPr txBox="1"/>
          <p:nvPr/>
        </p:nvSpPr>
        <p:spPr>
          <a:xfrm>
            <a:off x="1524000" y="171450"/>
            <a:ext cx="5905500" cy="80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Dosis ExtraLight"/>
                <a:ea typeface="Dosis ExtraLight"/>
                <a:cs typeface="Dosis ExtraLight"/>
                <a:sym typeface="Dosis ExtraLight"/>
              </a:rPr>
              <a:t>Neural Network With 1 Hidden Layer</a:t>
            </a:r>
            <a:endParaRPr sz="3000">
              <a:solidFill>
                <a:schemeClr val="lt1"/>
              </a:solidFill>
              <a:latin typeface="Dosis ExtraLight"/>
              <a:ea typeface="Dosis ExtraLight"/>
              <a:cs typeface="Dosis ExtraLight"/>
              <a:sym typeface="Dosis ExtraLight"/>
            </a:endParaRPr>
          </a:p>
        </p:txBody>
      </p:sp>
      <p:sp>
        <p:nvSpPr>
          <p:cNvPr id="4238" name="Google Shape;4238;p51"/>
          <p:cNvSpPr/>
          <p:nvPr/>
        </p:nvSpPr>
        <p:spPr>
          <a:xfrm>
            <a:off x="2038350" y="1104900"/>
            <a:ext cx="548700" cy="548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x</a:t>
            </a:r>
            <a:r>
              <a:rPr lang="en" sz="1800" baseline="-25000">
                <a:latin typeface="Titillium Web Light"/>
                <a:ea typeface="Titillium Web Light"/>
                <a:cs typeface="Titillium Web Light"/>
                <a:sym typeface="Titillium Web Light"/>
              </a:rPr>
              <a:t>1</a:t>
            </a:r>
            <a:endParaRPr sz="1800" baseline="-25000">
              <a:latin typeface="Titillium Web Light"/>
              <a:ea typeface="Titillium Web Light"/>
              <a:cs typeface="Titillium Web Light"/>
              <a:sym typeface="Titillium Web Light"/>
            </a:endParaRPr>
          </a:p>
        </p:txBody>
      </p:sp>
      <p:sp>
        <p:nvSpPr>
          <p:cNvPr id="4239" name="Google Shape;4239;p51"/>
          <p:cNvSpPr/>
          <p:nvPr/>
        </p:nvSpPr>
        <p:spPr>
          <a:xfrm>
            <a:off x="2038350" y="1952625"/>
            <a:ext cx="548700" cy="548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x</a:t>
            </a:r>
            <a:r>
              <a:rPr lang="en" sz="1800" baseline="-25000">
                <a:latin typeface="Titillium Web Light"/>
                <a:ea typeface="Titillium Web Light"/>
                <a:cs typeface="Titillium Web Light"/>
                <a:sym typeface="Titillium Web Light"/>
              </a:rPr>
              <a:t>2</a:t>
            </a:r>
            <a:endParaRPr sz="1800">
              <a:latin typeface="Titillium Web Light"/>
              <a:ea typeface="Titillium Web Light"/>
              <a:cs typeface="Titillium Web Light"/>
              <a:sym typeface="Titillium Web Light"/>
            </a:endParaRPr>
          </a:p>
        </p:txBody>
      </p:sp>
      <p:sp>
        <p:nvSpPr>
          <p:cNvPr id="4240" name="Google Shape;4240;p51"/>
          <p:cNvSpPr txBox="1"/>
          <p:nvPr/>
        </p:nvSpPr>
        <p:spPr>
          <a:xfrm>
            <a:off x="2038350" y="2407950"/>
            <a:ext cx="638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chemeClr val="lt1"/>
                </a:solidFill>
                <a:latin typeface="Titillium Web Light"/>
                <a:ea typeface="Titillium Web Light"/>
                <a:cs typeface="Titillium Web Light"/>
                <a:sym typeface="Titillium Web Light"/>
              </a:rPr>
              <a:t>...</a:t>
            </a:r>
            <a:endParaRPr sz="4800">
              <a:solidFill>
                <a:schemeClr val="lt1"/>
              </a:solidFill>
              <a:latin typeface="Titillium Web Light"/>
              <a:ea typeface="Titillium Web Light"/>
              <a:cs typeface="Titillium Web Light"/>
              <a:sym typeface="Titillium Web Light"/>
            </a:endParaRPr>
          </a:p>
        </p:txBody>
      </p:sp>
      <p:sp>
        <p:nvSpPr>
          <p:cNvPr id="4241" name="Google Shape;4241;p51"/>
          <p:cNvSpPr/>
          <p:nvPr/>
        </p:nvSpPr>
        <p:spPr>
          <a:xfrm>
            <a:off x="2038350" y="3619500"/>
            <a:ext cx="548700" cy="548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x</a:t>
            </a:r>
            <a:r>
              <a:rPr lang="en" sz="1800" baseline="-25000">
                <a:latin typeface="Titillium Web Light"/>
                <a:ea typeface="Titillium Web Light"/>
                <a:cs typeface="Titillium Web Light"/>
                <a:sym typeface="Titillium Web Light"/>
              </a:rPr>
              <a:t>k</a:t>
            </a:r>
            <a:endParaRPr sz="1800">
              <a:latin typeface="Titillium Web Light"/>
              <a:ea typeface="Titillium Web Light"/>
              <a:cs typeface="Titillium Web Light"/>
              <a:sym typeface="Titillium Web Light"/>
            </a:endParaRPr>
          </a:p>
        </p:txBody>
      </p:sp>
      <p:sp>
        <p:nvSpPr>
          <p:cNvPr id="4242" name="Google Shape;4242;p51"/>
          <p:cNvSpPr/>
          <p:nvPr/>
        </p:nvSpPr>
        <p:spPr>
          <a:xfrm>
            <a:off x="7019925" y="2411613"/>
            <a:ext cx="548700" cy="548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ŷ</a:t>
            </a:r>
            <a:endParaRPr sz="1800">
              <a:latin typeface="Titillium Web Light"/>
              <a:ea typeface="Titillium Web Light"/>
              <a:cs typeface="Titillium Web Light"/>
              <a:sym typeface="Titillium Web Light"/>
            </a:endParaRPr>
          </a:p>
        </p:txBody>
      </p:sp>
      <p:cxnSp>
        <p:nvCxnSpPr>
          <p:cNvPr id="4243" name="Google Shape;4243;p51"/>
          <p:cNvCxnSpPr>
            <a:stCxn id="4238" idx="6"/>
            <a:endCxn id="4244" idx="1"/>
          </p:cNvCxnSpPr>
          <p:nvPr/>
        </p:nvCxnSpPr>
        <p:spPr>
          <a:xfrm rot="10800000" flipH="1">
            <a:off x="2587050" y="1144650"/>
            <a:ext cx="799200" cy="234600"/>
          </a:xfrm>
          <a:prstGeom prst="straightConnector1">
            <a:avLst/>
          </a:prstGeom>
          <a:noFill/>
          <a:ln w="9525" cap="flat" cmpd="sng">
            <a:solidFill>
              <a:srgbClr val="FF0000"/>
            </a:solidFill>
            <a:prstDash val="solid"/>
            <a:round/>
            <a:headEnd type="none" w="med" len="med"/>
            <a:tailEnd type="triangle" w="med" len="med"/>
          </a:ln>
        </p:spPr>
      </p:cxnSp>
      <p:sp>
        <p:nvSpPr>
          <p:cNvPr id="4245" name="Google Shape;4245;p51"/>
          <p:cNvSpPr txBox="1"/>
          <p:nvPr/>
        </p:nvSpPr>
        <p:spPr>
          <a:xfrm>
            <a:off x="1819275" y="4644000"/>
            <a:ext cx="1305000" cy="7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Titillium Web Light"/>
                <a:ea typeface="Titillium Web Light"/>
                <a:cs typeface="Titillium Web Light"/>
                <a:sym typeface="Titillium Web Light"/>
              </a:rPr>
              <a:t>Input Layer</a:t>
            </a:r>
            <a:endParaRPr sz="1800">
              <a:solidFill>
                <a:srgbClr val="FFFFFF"/>
              </a:solidFill>
              <a:latin typeface="Titillium Web Light"/>
              <a:ea typeface="Titillium Web Light"/>
              <a:cs typeface="Titillium Web Light"/>
              <a:sym typeface="Titillium Web Light"/>
            </a:endParaRPr>
          </a:p>
        </p:txBody>
      </p:sp>
      <p:sp>
        <p:nvSpPr>
          <p:cNvPr id="4246" name="Google Shape;4246;p51"/>
          <p:cNvSpPr/>
          <p:nvPr/>
        </p:nvSpPr>
        <p:spPr>
          <a:xfrm>
            <a:off x="3653025" y="830550"/>
            <a:ext cx="548700" cy="548700"/>
          </a:xfrm>
          <a:prstGeom prst="ellipse">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h</a:t>
            </a:r>
            <a:r>
              <a:rPr lang="en" sz="1800" baseline="-25000">
                <a:latin typeface="Titillium Web Light"/>
                <a:ea typeface="Titillium Web Light"/>
                <a:cs typeface="Titillium Web Light"/>
                <a:sym typeface="Titillium Web Light"/>
              </a:rPr>
              <a:t>1</a:t>
            </a:r>
            <a:endParaRPr sz="1800" baseline="-25000">
              <a:latin typeface="Titillium Web Light"/>
              <a:ea typeface="Titillium Web Light"/>
              <a:cs typeface="Titillium Web Light"/>
              <a:sym typeface="Titillium Web Light"/>
            </a:endParaRPr>
          </a:p>
        </p:txBody>
      </p:sp>
      <p:pic>
        <p:nvPicPr>
          <p:cNvPr id="4244" name="Google Shape;4244;p51"/>
          <p:cNvPicPr preferRelativeResize="0"/>
          <p:nvPr/>
        </p:nvPicPr>
        <p:blipFill>
          <a:blip r:embed="rId3">
            <a:alphaModFix/>
          </a:blip>
          <a:stretch>
            <a:fillRect/>
          </a:stretch>
        </p:blipFill>
        <p:spPr>
          <a:xfrm>
            <a:off x="3386252" y="973925"/>
            <a:ext cx="347625" cy="341425"/>
          </a:xfrm>
          <a:prstGeom prst="rect">
            <a:avLst/>
          </a:prstGeom>
          <a:noFill/>
          <a:ln>
            <a:noFill/>
          </a:ln>
        </p:spPr>
      </p:pic>
      <p:sp>
        <p:nvSpPr>
          <p:cNvPr id="4247" name="Google Shape;4247;p51"/>
          <p:cNvSpPr/>
          <p:nvPr/>
        </p:nvSpPr>
        <p:spPr>
          <a:xfrm>
            <a:off x="3652950" y="1580600"/>
            <a:ext cx="548700" cy="548700"/>
          </a:xfrm>
          <a:prstGeom prst="ellipse">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h</a:t>
            </a:r>
            <a:r>
              <a:rPr lang="en" sz="1800" baseline="-25000">
                <a:latin typeface="Titillium Web Light"/>
                <a:ea typeface="Titillium Web Light"/>
                <a:cs typeface="Titillium Web Light"/>
                <a:sym typeface="Titillium Web Light"/>
              </a:rPr>
              <a:t>2</a:t>
            </a:r>
            <a:endParaRPr sz="1800" baseline="-25000">
              <a:latin typeface="Titillium Web Light"/>
              <a:ea typeface="Titillium Web Light"/>
              <a:cs typeface="Titillium Web Light"/>
              <a:sym typeface="Titillium Web Light"/>
            </a:endParaRPr>
          </a:p>
        </p:txBody>
      </p:sp>
      <p:pic>
        <p:nvPicPr>
          <p:cNvPr id="4248" name="Google Shape;4248;p51"/>
          <p:cNvPicPr preferRelativeResize="0"/>
          <p:nvPr/>
        </p:nvPicPr>
        <p:blipFill>
          <a:blip r:embed="rId3">
            <a:alphaModFix/>
          </a:blip>
          <a:stretch>
            <a:fillRect/>
          </a:stretch>
        </p:blipFill>
        <p:spPr>
          <a:xfrm>
            <a:off x="3386252" y="1723975"/>
            <a:ext cx="347625" cy="341425"/>
          </a:xfrm>
          <a:prstGeom prst="rect">
            <a:avLst/>
          </a:prstGeom>
          <a:noFill/>
          <a:ln>
            <a:noFill/>
          </a:ln>
        </p:spPr>
      </p:pic>
      <p:sp>
        <p:nvSpPr>
          <p:cNvPr id="4249" name="Google Shape;4249;p51"/>
          <p:cNvSpPr/>
          <p:nvPr/>
        </p:nvSpPr>
        <p:spPr>
          <a:xfrm>
            <a:off x="3652950" y="3893850"/>
            <a:ext cx="548700" cy="548700"/>
          </a:xfrm>
          <a:prstGeom prst="ellipse">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h</a:t>
            </a:r>
            <a:r>
              <a:rPr lang="en" sz="1800" baseline="-25000">
                <a:latin typeface="Titillium Web Light"/>
                <a:ea typeface="Titillium Web Light"/>
                <a:cs typeface="Titillium Web Light"/>
                <a:sym typeface="Titillium Web Light"/>
              </a:rPr>
              <a:t>a</a:t>
            </a:r>
            <a:endParaRPr sz="1800" baseline="-25000">
              <a:latin typeface="Titillium Web Light"/>
              <a:ea typeface="Titillium Web Light"/>
              <a:cs typeface="Titillium Web Light"/>
              <a:sym typeface="Titillium Web Light"/>
            </a:endParaRPr>
          </a:p>
        </p:txBody>
      </p:sp>
      <p:pic>
        <p:nvPicPr>
          <p:cNvPr id="4250" name="Google Shape;4250;p51"/>
          <p:cNvPicPr preferRelativeResize="0"/>
          <p:nvPr/>
        </p:nvPicPr>
        <p:blipFill>
          <a:blip r:embed="rId3">
            <a:alphaModFix/>
          </a:blip>
          <a:stretch>
            <a:fillRect/>
          </a:stretch>
        </p:blipFill>
        <p:spPr>
          <a:xfrm>
            <a:off x="3386252" y="4037225"/>
            <a:ext cx="347625" cy="341425"/>
          </a:xfrm>
          <a:prstGeom prst="rect">
            <a:avLst/>
          </a:prstGeom>
          <a:noFill/>
          <a:ln>
            <a:noFill/>
          </a:ln>
        </p:spPr>
      </p:pic>
      <p:sp>
        <p:nvSpPr>
          <p:cNvPr id="4251" name="Google Shape;4251;p51"/>
          <p:cNvSpPr txBox="1"/>
          <p:nvPr/>
        </p:nvSpPr>
        <p:spPr>
          <a:xfrm>
            <a:off x="3608250" y="2501325"/>
            <a:ext cx="638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chemeClr val="lt1"/>
                </a:solidFill>
                <a:latin typeface="Titillium Web Light"/>
                <a:ea typeface="Titillium Web Light"/>
                <a:cs typeface="Titillium Web Light"/>
                <a:sym typeface="Titillium Web Light"/>
              </a:rPr>
              <a:t>...</a:t>
            </a:r>
            <a:endParaRPr sz="4800">
              <a:solidFill>
                <a:schemeClr val="lt1"/>
              </a:solidFill>
              <a:latin typeface="Titillium Web Light"/>
              <a:ea typeface="Titillium Web Light"/>
              <a:cs typeface="Titillium Web Light"/>
              <a:sym typeface="Titillium Web Light"/>
            </a:endParaRPr>
          </a:p>
        </p:txBody>
      </p:sp>
      <p:sp>
        <p:nvSpPr>
          <p:cNvPr id="4252" name="Google Shape;4252;p51"/>
          <p:cNvSpPr txBox="1"/>
          <p:nvPr/>
        </p:nvSpPr>
        <p:spPr>
          <a:xfrm>
            <a:off x="3871875" y="4644000"/>
            <a:ext cx="1652700" cy="7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Titillium Web Light"/>
                <a:ea typeface="Titillium Web Light"/>
                <a:cs typeface="Titillium Web Light"/>
                <a:sym typeface="Titillium Web Light"/>
              </a:rPr>
              <a:t>Hidden Layers</a:t>
            </a:r>
            <a:endParaRPr sz="1800">
              <a:solidFill>
                <a:srgbClr val="FFFFFF"/>
              </a:solidFill>
              <a:latin typeface="Titillium Web Light"/>
              <a:ea typeface="Titillium Web Light"/>
              <a:cs typeface="Titillium Web Light"/>
              <a:sym typeface="Titillium Web Light"/>
            </a:endParaRPr>
          </a:p>
        </p:txBody>
      </p:sp>
      <p:sp>
        <p:nvSpPr>
          <p:cNvPr id="4253" name="Google Shape;4253;p51"/>
          <p:cNvSpPr txBox="1"/>
          <p:nvPr/>
        </p:nvSpPr>
        <p:spPr>
          <a:xfrm>
            <a:off x="6073050" y="4596375"/>
            <a:ext cx="1652700" cy="7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Titillium Web Light"/>
                <a:ea typeface="Titillium Web Light"/>
                <a:cs typeface="Titillium Web Light"/>
                <a:sym typeface="Titillium Web Light"/>
              </a:rPr>
              <a:t>Output Layer</a:t>
            </a:r>
            <a:endParaRPr sz="1800">
              <a:solidFill>
                <a:srgbClr val="FFFFFF"/>
              </a:solidFill>
              <a:latin typeface="Titillium Web Light"/>
              <a:ea typeface="Titillium Web Light"/>
              <a:cs typeface="Titillium Web Light"/>
              <a:sym typeface="Titillium Web Light"/>
            </a:endParaRPr>
          </a:p>
        </p:txBody>
      </p:sp>
      <p:pic>
        <p:nvPicPr>
          <p:cNvPr id="4254" name="Google Shape;4254;p51"/>
          <p:cNvPicPr preferRelativeResize="0"/>
          <p:nvPr/>
        </p:nvPicPr>
        <p:blipFill>
          <a:blip r:embed="rId3">
            <a:alphaModFix/>
          </a:blip>
          <a:stretch>
            <a:fillRect/>
          </a:stretch>
        </p:blipFill>
        <p:spPr>
          <a:xfrm>
            <a:off x="5170163" y="2424038"/>
            <a:ext cx="533400" cy="523875"/>
          </a:xfrm>
          <a:prstGeom prst="rect">
            <a:avLst/>
          </a:prstGeom>
          <a:noFill/>
          <a:ln>
            <a:noFill/>
          </a:ln>
        </p:spPr>
      </p:pic>
      <p:pic>
        <p:nvPicPr>
          <p:cNvPr id="4255" name="Google Shape;4255;p51"/>
          <p:cNvPicPr preferRelativeResize="0"/>
          <p:nvPr/>
        </p:nvPicPr>
        <p:blipFill>
          <a:blip r:embed="rId4">
            <a:alphaModFix/>
          </a:blip>
          <a:stretch>
            <a:fillRect/>
          </a:stretch>
        </p:blipFill>
        <p:spPr>
          <a:xfrm>
            <a:off x="6095081" y="2424038"/>
            <a:ext cx="533400" cy="523875"/>
          </a:xfrm>
          <a:prstGeom prst="rect">
            <a:avLst/>
          </a:prstGeom>
          <a:noFill/>
          <a:ln>
            <a:noFill/>
          </a:ln>
        </p:spPr>
      </p:pic>
      <p:cxnSp>
        <p:nvCxnSpPr>
          <p:cNvPr id="4256" name="Google Shape;4256;p51"/>
          <p:cNvCxnSpPr>
            <a:stCxn id="4254" idx="3"/>
            <a:endCxn id="4255" idx="1"/>
          </p:cNvCxnSpPr>
          <p:nvPr/>
        </p:nvCxnSpPr>
        <p:spPr>
          <a:xfrm>
            <a:off x="5703563" y="2685975"/>
            <a:ext cx="391500" cy="0"/>
          </a:xfrm>
          <a:prstGeom prst="straightConnector1">
            <a:avLst/>
          </a:prstGeom>
          <a:noFill/>
          <a:ln w="9525" cap="flat" cmpd="sng">
            <a:solidFill>
              <a:schemeClr val="dk2"/>
            </a:solidFill>
            <a:prstDash val="solid"/>
            <a:round/>
            <a:headEnd type="none" w="med" len="med"/>
            <a:tailEnd type="triangle" w="med" len="med"/>
          </a:ln>
        </p:spPr>
      </p:cxnSp>
      <p:cxnSp>
        <p:nvCxnSpPr>
          <p:cNvPr id="4257" name="Google Shape;4257;p51"/>
          <p:cNvCxnSpPr>
            <a:stCxn id="4255" idx="3"/>
          </p:cNvCxnSpPr>
          <p:nvPr/>
        </p:nvCxnSpPr>
        <p:spPr>
          <a:xfrm>
            <a:off x="6628481" y="2685975"/>
            <a:ext cx="391500" cy="0"/>
          </a:xfrm>
          <a:prstGeom prst="straightConnector1">
            <a:avLst/>
          </a:prstGeom>
          <a:noFill/>
          <a:ln w="9525" cap="flat" cmpd="sng">
            <a:solidFill>
              <a:schemeClr val="dk2"/>
            </a:solidFill>
            <a:prstDash val="solid"/>
            <a:round/>
            <a:headEnd type="none" w="med" len="med"/>
            <a:tailEnd type="triangle" w="med" len="med"/>
          </a:ln>
        </p:spPr>
      </p:cxnSp>
      <p:cxnSp>
        <p:nvCxnSpPr>
          <p:cNvPr id="4258" name="Google Shape;4258;p51"/>
          <p:cNvCxnSpPr>
            <a:stCxn id="4246" idx="6"/>
            <a:endCxn id="4254" idx="1"/>
          </p:cNvCxnSpPr>
          <p:nvPr/>
        </p:nvCxnSpPr>
        <p:spPr>
          <a:xfrm>
            <a:off x="4201725" y="1104900"/>
            <a:ext cx="968400" cy="1581000"/>
          </a:xfrm>
          <a:prstGeom prst="straightConnector1">
            <a:avLst/>
          </a:prstGeom>
          <a:noFill/>
          <a:ln w="9525" cap="flat" cmpd="sng">
            <a:solidFill>
              <a:schemeClr val="dk2"/>
            </a:solidFill>
            <a:prstDash val="solid"/>
            <a:round/>
            <a:headEnd type="none" w="med" len="med"/>
            <a:tailEnd type="triangle" w="med" len="med"/>
          </a:ln>
        </p:spPr>
      </p:cxnSp>
      <p:cxnSp>
        <p:nvCxnSpPr>
          <p:cNvPr id="4259" name="Google Shape;4259;p51"/>
          <p:cNvCxnSpPr>
            <a:stCxn id="4247" idx="6"/>
            <a:endCxn id="4254" idx="1"/>
          </p:cNvCxnSpPr>
          <p:nvPr/>
        </p:nvCxnSpPr>
        <p:spPr>
          <a:xfrm>
            <a:off x="4201650" y="1854950"/>
            <a:ext cx="968400" cy="831000"/>
          </a:xfrm>
          <a:prstGeom prst="straightConnector1">
            <a:avLst/>
          </a:prstGeom>
          <a:noFill/>
          <a:ln w="9525" cap="flat" cmpd="sng">
            <a:solidFill>
              <a:schemeClr val="dk2"/>
            </a:solidFill>
            <a:prstDash val="solid"/>
            <a:round/>
            <a:headEnd type="none" w="med" len="med"/>
            <a:tailEnd type="triangle" w="med" len="med"/>
          </a:ln>
        </p:spPr>
      </p:cxnSp>
      <p:cxnSp>
        <p:nvCxnSpPr>
          <p:cNvPr id="4260" name="Google Shape;4260;p51"/>
          <p:cNvCxnSpPr>
            <a:stCxn id="4249" idx="6"/>
            <a:endCxn id="4254" idx="1"/>
          </p:cNvCxnSpPr>
          <p:nvPr/>
        </p:nvCxnSpPr>
        <p:spPr>
          <a:xfrm rot="10800000" flipH="1">
            <a:off x="4201650" y="2685900"/>
            <a:ext cx="968400" cy="1482300"/>
          </a:xfrm>
          <a:prstGeom prst="straightConnector1">
            <a:avLst/>
          </a:prstGeom>
          <a:noFill/>
          <a:ln w="9525" cap="flat" cmpd="sng">
            <a:solidFill>
              <a:schemeClr val="dk2"/>
            </a:solidFill>
            <a:prstDash val="solid"/>
            <a:round/>
            <a:headEnd type="none" w="med" len="med"/>
            <a:tailEnd type="triangle" w="med" len="med"/>
          </a:ln>
        </p:spPr>
      </p:cxnSp>
      <p:cxnSp>
        <p:nvCxnSpPr>
          <p:cNvPr id="4261" name="Google Shape;4261;p51"/>
          <p:cNvCxnSpPr>
            <a:stCxn id="4239" idx="6"/>
            <a:endCxn id="4244" idx="1"/>
          </p:cNvCxnSpPr>
          <p:nvPr/>
        </p:nvCxnSpPr>
        <p:spPr>
          <a:xfrm rot="10800000" flipH="1">
            <a:off x="2587050" y="1144575"/>
            <a:ext cx="799200" cy="1082400"/>
          </a:xfrm>
          <a:prstGeom prst="straightConnector1">
            <a:avLst/>
          </a:prstGeom>
          <a:noFill/>
          <a:ln w="9525" cap="flat" cmpd="sng">
            <a:solidFill>
              <a:srgbClr val="FF0000"/>
            </a:solidFill>
            <a:prstDash val="solid"/>
            <a:round/>
            <a:headEnd type="none" w="med" len="med"/>
            <a:tailEnd type="triangle" w="med" len="med"/>
          </a:ln>
        </p:spPr>
      </p:cxnSp>
      <p:cxnSp>
        <p:nvCxnSpPr>
          <p:cNvPr id="4262" name="Google Shape;4262;p51"/>
          <p:cNvCxnSpPr>
            <a:stCxn id="4241" idx="6"/>
            <a:endCxn id="4244" idx="1"/>
          </p:cNvCxnSpPr>
          <p:nvPr/>
        </p:nvCxnSpPr>
        <p:spPr>
          <a:xfrm rot="10800000" flipH="1">
            <a:off x="2587050" y="1144650"/>
            <a:ext cx="799200" cy="27492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66"/>
        <p:cNvGrpSpPr/>
        <p:nvPr/>
      </p:nvGrpSpPr>
      <p:grpSpPr>
        <a:xfrm>
          <a:off x="0" y="0"/>
          <a:ext cx="0" cy="0"/>
          <a:chOff x="0" y="0"/>
          <a:chExt cx="0" cy="0"/>
        </a:xfrm>
      </p:grpSpPr>
      <p:sp>
        <p:nvSpPr>
          <p:cNvPr id="4267" name="Google Shape;4267;p5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39</a:t>
            </a:fld>
            <a:endParaRPr/>
          </a:p>
        </p:txBody>
      </p:sp>
      <p:sp>
        <p:nvSpPr>
          <p:cNvPr id="4268" name="Google Shape;4268;p52"/>
          <p:cNvSpPr txBox="1"/>
          <p:nvPr/>
        </p:nvSpPr>
        <p:spPr>
          <a:xfrm>
            <a:off x="1524000" y="171450"/>
            <a:ext cx="5905500" cy="80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Dosis ExtraLight"/>
                <a:ea typeface="Dosis ExtraLight"/>
                <a:cs typeface="Dosis ExtraLight"/>
                <a:sym typeface="Dosis ExtraLight"/>
              </a:rPr>
              <a:t>Neural Network With 1 Hidden Layer</a:t>
            </a:r>
            <a:endParaRPr sz="3000">
              <a:solidFill>
                <a:schemeClr val="lt1"/>
              </a:solidFill>
              <a:latin typeface="Dosis ExtraLight"/>
              <a:ea typeface="Dosis ExtraLight"/>
              <a:cs typeface="Dosis ExtraLight"/>
              <a:sym typeface="Dosis ExtraLight"/>
            </a:endParaRPr>
          </a:p>
        </p:txBody>
      </p:sp>
      <p:sp>
        <p:nvSpPr>
          <p:cNvPr id="4269" name="Google Shape;4269;p52"/>
          <p:cNvSpPr/>
          <p:nvPr/>
        </p:nvSpPr>
        <p:spPr>
          <a:xfrm>
            <a:off x="2038350" y="1104900"/>
            <a:ext cx="548700" cy="548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x</a:t>
            </a:r>
            <a:r>
              <a:rPr lang="en" sz="1800" baseline="-25000">
                <a:latin typeface="Titillium Web Light"/>
                <a:ea typeface="Titillium Web Light"/>
                <a:cs typeface="Titillium Web Light"/>
                <a:sym typeface="Titillium Web Light"/>
              </a:rPr>
              <a:t>1</a:t>
            </a:r>
            <a:endParaRPr sz="1800" baseline="-25000">
              <a:latin typeface="Titillium Web Light"/>
              <a:ea typeface="Titillium Web Light"/>
              <a:cs typeface="Titillium Web Light"/>
              <a:sym typeface="Titillium Web Light"/>
            </a:endParaRPr>
          </a:p>
        </p:txBody>
      </p:sp>
      <p:sp>
        <p:nvSpPr>
          <p:cNvPr id="4270" name="Google Shape;4270;p52"/>
          <p:cNvSpPr/>
          <p:nvPr/>
        </p:nvSpPr>
        <p:spPr>
          <a:xfrm>
            <a:off x="2038350" y="1952625"/>
            <a:ext cx="548700" cy="548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x</a:t>
            </a:r>
            <a:r>
              <a:rPr lang="en" sz="1800" baseline="-25000">
                <a:latin typeface="Titillium Web Light"/>
                <a:ea typeface="Titillium Web Light"/>
                <a:cs typeface="Titillium Web Light"/>
                <a:sym typeface="Titillium Web Light"/>
              </a:rPr>
              <a:t>2</a:t>
            </a:r>
            <a:endParaRPr sz="1800">
              <a:latin typeface="Titillium Web Light"/>
              <a:ea typeface="Titillium Web Light"/>
              <a:cs typeface="Titillium Web Light"/>
              <a:sym typeface="Titillium Web Light"/>
            </a:endParaRPr>
          </a:p>
        </p:txBody>
      </p:sp>
      <p:sp>
        <p:nvSpPr>
          <p:cNvPr id="4271" name="Google Shape;4271;p52"/>
          <p:cNvSpPr txBox="1"/>
          <p:nvPr/>
        </p:nvSpPr>
        <p:spPr>
          <a:xfrm>
            <a:off x="2038350" y="2407950"/>
            <a:ext cx="638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chemeClr val="lt1"/>
                </a:solidFill>
                <a:latin typeface="Titillium Web Light"/>
                <a:ea typeface="Titillium Web Light"/>
                <a:cs typeface="Titillium Web Light"/>
                <a:sym typeface="Titillium Web Light"/>
              </a:rPr>
              <a:t>...</a:t>
            </a:r>
            <a:endParaRPr sz="4800">
              <a:solidFill>
                <a:schemeClr val="lt1"/>
              </a:solidFill>
              <a:latin typeface="Titillium Web Light"/>
              <a:ea typeface="Titillium Web Light"/>
              <a:cs typeface="Titillium Web Light"/>
              <a:sym typeface="Titillium Web Light"/>
            </a:endParaRPr>
          </a:p>
        </p:txBody>
      </p:sp>
      <p:sp>
        <p:nvSpPr>
          <p:cNvPr id="4272" name="Google Shape;4272;p52"/>
          <p:cNvSpPr/>
          <p:nvPr/>
        </p:nvSpPr>
        <p:spPr>
          <a:xfrm>
            <a:off x="2038350" y="3619500"/>
            <a:ext cx="548700" cy="548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x</a:t>
            </a:r>
            <a:r>
              <a:rPr lang="en" sz="1800" baseline="-25000">
                <a:latin typeface="Titillium Web Light"/>
                <a:ea typeface="Titillium Web Light"/>
                <a:cs typeface="Titillium Web Light"/>
                <a:sym typeface="Titillium Web Light"/>
              </a:rPr>
              <a:t>k</a:t>
            </a:r>
            <a:endParaRPr sz="1800">
              <a:latin typeface="Titillium Web Light"/>
              <a:ea typeface="Titillium Web Light"/>
              <a:cs typeface="Titillium Web Light"/>
              <a:sym typeface="Titillium Web Light"/>
            </a:endParaRPr>
          </a:p>
        </p:txBody>
      </p:sp>
      <p:sp>
        <p:nvSpPr>
          <p:cNvPr id="4273" name="Google Shape;4273;p52"/>
          <p:cNvSpPr/>
          <p:nvPr/>
        </p:nvSpPr>
        <p:spPr>
          <a:xfrm>
            <a:off x="7019925" y="2411613"/>
            <a:ext cx="548700" cy="548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ŷ</a:t>
            </a:r>
            <a:endParaRPr sz="1800">
              <a:latin typeface="Titillium Web Light"/>
              <a:ea typeface="Titillium Web Light"/>
              <a:cs typeface="Titillium Web Light"/>
              <a:sym typeface="Titillium Web Light"/>
            </a:endParaRPr>
          </a:p>
        </p:txBody>
      </p:sp>
      <p:cxnSp>
        <p:nvCxnSpPr>
          <p:cNvPr id="4274" name="Google Shape;4274;p52"/>
          <p:cNvCxnSpPr>
            <a:stCxn id="4269" idx="6"/>
            <a:endCxn id="4275" idx="1"/>
          </p:cNvCxnSpPr>
          <p:nvPr/>
        </p:nvCxnSpPr>
        <p:spPr>
          <a:xfrm>
            <a:off x="2587050" y="1379250"/>
            <a:ext cx="799200" cy="515400"/>
          </a:xfrm>
          <a:prstGeom prst="straightConnector1">
            <a:avLst/>
          </a:prstGeom>
          <a:noFill/>
          <a:ln w="9525" cap="flat" cmpd="sng">
            <a:solidFill>
              <a:srgbClr val="FF0000"/>
            </a:solidFill>
            <a:prstDash val="solid"/>
            <a:round/>
            <a:headEnd type="none" w="med" len="med"/>
            <a:tailEnd type="triangle" w="med" len="med"/>
          </a:ln>
        </p:spPr>
      </p:cxnSp>
      <p:sp>
        <p:nvSpPr>
          <p:cNvPr id="4276" name="Google Shape;4276;p52"/>
          <p:cNvSpPr txBox="1"/>
          <p:nvPr/>
        </p:nvSpPr>
        <p:spPr>
          <a:xfrm>
            <a:off x="1819275" y="4644000"/>
            <a:ext cx="1305000" cy="7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Titillium Web Light"/>
                <a:ea typeface="Titillium Web Light"/>
                <a:cs typeface="Titillium Web Light"/>
                <a:sym typeface="Titillium Web Light"/>
              </a:rPr>
              <a:t>Input Layer</a:t>
            </a:r>
            <a:endParaRPr sz="1800">
              <a:solidFill>
                <a:srgbClr val="FFFFFF"/>
              </a:solidFill>
              <a:latin typeface="Titillium Web Light"/>
              <a:ea typeface="Titillium Web Light"/>
              <a:cs typeface="Titillium Web Light"/>
              <a:sym typeface="Titillium Web Light"/>
            </a:endParaRPr>
          </a:p>
        </p:txBody>
      </p:sp>
      <p:sp>
        <p:nvSpPr>
          <p:cNvPr id="4277" name="Google Shape;4277;p52"/>
          <p:cNvSpPr/>
          <p:nvPr/>
        </p:nvSpPr>
        <p:spPr>
          <a:xfrm>
            <a:off x="3653025" y="830550"/>
            <a:ext cx="548700" cy="548700"/>
          </a:xfrm>
          <a:prstGeom prst="ellipse">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h</a:t>
            </a:r>
            <a:r>
              <a:rPr lang="en" sz="1800" baseline="-25000">
                <a:latin typeface="Titillium Web Light"/>
                <a:ea typeface="Titillium Web Light"/>
                <a:cs typeface="Titillium Web Light"/>
                <a:sym typeface="Titillium Web Light"/>
              </a:rPr>
              <a:t>1</a:t>
            </a:r>
            <a:endParaRPr sz="1800" baseline="-25000">
              <a:latin typeface="Titillium Web Light"/>
              <a:ea typeface="Titillium Web Light"/>
              <a:cs typeface="Titillium Web Light"/>
              <a:sym typeface="Titillium Web Light"/>
            </a:endParaRPr>
          </a:p>
        </p:txBody>
      </p:sp>
      <p:pic>
        <p:nvPicPr>
          <p:cNvPr id="4278" name="Google Shape;4278;p52"/>
          <p:cNvPicPr preferRelativeResize="0"/>
          <p:nvPr/>
        </p:nvPicPr>
        <p:blipFill>
          <a:blip r:embed="rId3">
            <a:alphaModFix/>
          </a:blip>
          <a:stretch>
            <a:fillRect/>
          </a:stretch>
        </p:blipFill>
        <p:spPr>
          <a:xfrm>
            <a:off x="3386252" y="973925"/>
            <a:ext cx="347625" cy="341425"/>
          </a:xfrm>
          <a:prstGeom prst="rect">
            <a:avLst/>
          </a:prstGeom>
          <a:noFill/>
          <a:ln>
            <a:noFill/>
          </a:ln>
        </p:spPr>
      </p:pic>
      <p:sp>
        <p:nvSpPr>
          <p:cNvPr id="4279" name="Google Shape;4279;p52"/>
          <p:cNvSpPr/>
          <p:nvPr/>
        </p:nvSpPr>
        <p:spPr>
          <a:xfrm>
            <a:off x="3652950" y="1580600"/>
            <a:ext cx="548700" cy="548700"/>
          </a:xfrm>
          <a:prstGeom prst="ellipse">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h</a:t>
            </a:r>
            <a:r>
              <a:rPr lang="en" sz="1800" baseline="-25000">
                <a:latin typeface="Titillium Web Light"/>
                <a:ea typeface="Titillium Web Light"/>
                <a:cs typeface="Titillium Web Light"/>
                <a:sym typeface="Titillium Web Light"/>
              </a:rPr>
              <a:t>2</a:t>
            </a:r>
            <a:endParaRPr sz="1800" baseline="-25000">
              <a:latin typeface="Titillium Web Light"/>
              <a:ea typeface="Titillium Web Light"/>
              <a:cs typeface="Titillium Web Light"/>
              <a:sym typeface="Titillium Web Light"/>
            </a:endParaRPr>
          </a:p>
        </p:txBody>
      </p:sp>
      <p:pic>
        <p:nvPicPr>
          <p:cNvPr id="4275" name="Google Shape;4275;p52"/>
          <p:cNvPicPr preferRelativeResize="0"/>
          <p:nvPr/>
        </p:nvPicPr>
        <p:blipFill>
          <a:blip r:embed="rId3">
            <a:alphaModFix/>
          </a:blip>
          <a:stretch>
            <a:fillRect/>
          </a:stretch>
        </p:blipFill>
        <p:spPr>
          <a:xfrm>
            <a:off x="3386252" y="1723975"/>
            <a:ext cx="347625" cy="341425"/>
          </a:xfrm>
          <a:prstGeom prst="rect">
            <a:avLst/>
          </a:prstGeom>
          <a:noFill/>
          <a:ln>
            <a:noFill/>
          </a:ln>
        </p:spPr>
      </p:pic>
      <p:sp>
        <p:nvSpPr>
          <p:cNvPr id="4280" name="Google Shape;4280;p52"/>
          <p:cNvSpPr/>
          <p:nvPr/>
        </p:nvSpPr>
        <p:spPr>
          <a:xfrm>
            <a:off x="3652950" y="3893850"/>
            <a:ext cx="548700" cy="548700"/>
          </a:xfrm>
          <a:prstGeom prst="ellipse">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h</a:t>
            </a:r>
            <a:r>
              <a:rPr lang="en" sz="1800" baseline="-25000">
                <a:latin typeface="Titillium Web Light"/>
                <a:ea typeface="Titillium Web Light"/>
                <a:cs typeface="Titillium Web Light"/>
                <a:sym typeface="Titillium Web Light"/>
              </a:rPr>
              <a:t>a</a:t>
            </a:r>
            <a:endParaRPr sz="1800" baseline="-25000">
              <a:latin typeface="Titillium Web Light"/>
              <a:ea typeface="Titillium Web Light"/>
              <a:cs typeface="Titillium Web Light"/>
              <a:sym typeface="Titillium Web Light"/>
            </a:endParaRPr>
          </a:p>
        </p:txBody>
      </p:sp>
      <p:pic>
        <p:nvPicPr>
          <p:cNvPr id="4281" name="Google Shape;4281;p52"/>
          <p:cNvPicPr preferRelativeResize="0"/>
          <p:nvPr/>
        </p:nvPicPr>
        <p:blipFill>
          <a:blip r:embed="rId3">
            <a:alphaModFix/>
          </a:blip>
          <a:stretch>
            <a:fillRect/>
          </a:stretch>
        </p:blipFill>
        <p:spPr>
          <a:xfrm>
            <a:off x="3386252" y="4037225"/>
            <a:ext cx="347625" cy="341425"/>
          </a:xfrm>
          <a:prstGeom prst="rect">
            <a:avLst/>
          </a:prstGeom>
          <a:noFill/>
          <a:ln>
            <a:noFill/>
          </a:ln>
        </p:spPr>
      </p:pic>
      <p:sp>
        <p:nvSpPr>
          <p:cNvPr id="4282" name="Google Shape;4282;p52"/>
          <p:cNvSpPr txBox="1"/>
          <p:nvPr/>
        </p:nvSpPr>
        <p:spPr>
          <a:xfrm>
            <a:off x="3608250" y="2501325"/>
            <a:ext cx="638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chemeClr val="lt1"/>
                </a:solidFill>
                <a:latin typeface="Titillium Web Light"/>
                <a:ea typeface="Titillium Web Light"/>
                <a:cs typeface="Titillium Web Light"/>
                <a:sym typeface="Titillium Web Light"/>
              </a:rPr>
              <a:t>...</a:t>
            </a:r>
            <a:endParaRPr sz="4800">
              <a:solidFill>
                <a:schemeClr val="lt1"/>
              </a:solidFill>
              <a:latin typeface="Titillium Web Light"/>
              <a:ea typeface="Titillium Web Light"/>
              <a:cs typeface="Titillium Web Light"/>
              <a:sym typeface="Titillium Web Light"/>
            </a:endParaRPr>
          </a:p>
        </p:txBody>
      </p:sp>
      <p:sp>
        <p:nvSpPr>
          <p:cNvPr id="4283" name="Google Shape;4283;p52"/>
          <p:cNvSpPr txBox="1"/>
          <p:nvPr/>
        </p:nvSpPr>
        <p:spPr>
          <a:xfrm>
            <a:off x="3871875" y="4644000"/>
            <a:ext cx="1652700" cy="7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Titillium Web Light"/>
                <a:ea typeface="Titillium Web Light"/>
                <a:cs typeface="Titillium Web Light"/>
                <a:sym typeface="Titillium Web Light"/>
              </a:rPr>
              <a:t>Hidden Layers</a:t>
            </a:r>
            <a:endParaRPr sz="1800">
              <a:solidFill>
                <a:srgbClr val="FFFFFF"/>
              </a:solidFill>
              <a:latin typeface="Titillium Web Light"/>
              <a:ea typeface="Titillium Web Light"/>
              <a:cs typeface="Titillium Web Light"/>
              <a:sym typeface="Titillium Web Light"/>
            </a:endParaRPr>
          </a:p>
        </p:txBody>
      </p:sp>
      <p:sp>
        <p:nvSpPr>
          <p:cNvPr id="4284" name="Google Shape;4284;p52"/>
          <p:cNvSpPr txBox="1"/>
          <p:nvPr/>
        </p:nvSpPr>
        <p:spPr>
          <a:xfrm>
            <a:off x="6073050" y="4596375"/>
            <a:ext cx="1652700" cy="7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Titillium Web Light"/>
                <a:ea typeface="Titillium Web Light"/>
                <a:cs typeface="Titillium Web Light"/>
                <a:sym typeface="Titillium Web Light"/>
              </a:rPr>
              <a:t>Output Layer</a:t>
            </a:r>
            <a:endParaRPr sz="1800">
              <a:solidFill>
                <a:srgbClr val="FFFFFF"/>
              </a:solidFill>
              <a:latin typeface="Titillium Web Light"/>
              <a:ea typeface="Titillium Web Light"/>
              <a:cs typeface="Titillium Web Light"/>
              <a:sym typeface="Titillium Web Light"/>
            </a:endParaRPr>
          </a:p>
        </p:txBody>
      </p:sp>
      <p:pic>
        <p:nvPicPr>
          <p:cNvPr id="4285" name="Google Shape;4285;p52"/>
          <p:cNvPicPr preferRelativeResize="0"/>
          <p:nvPr/>
        </p:nvPicPr>
        <p:blipFill>
          <a:blip r:embed="rId3">
            <a:alphaModFix/>
          </a:blip>
          <a:stretch>
            <a:fillRect/>
          </a:stretch>
        </p:blipFill>
        <p:spPr>
          <a:xfrm>
            <a:off x="5170163" y="2424038"/>
            <a:ext cx="533400" cy="523875"/>
          </a:xfrm>
          <a:prstGeom prst="rect">
            <a:avLst/>
          </a:prstGeom>
          <a:noFill/>
          <a:ln>
            <a:noFill/>
          </a:ln>
        </p:spPr>
      </p:pic>
      <p:pic>
        <p:nvPicPr>
          <p:cNvPr id="4286" name="Google Shape;4286;p52"/>
          <p:cNvPicPr preferRelativeResize="0"/>
          <p:nvPr/>
        </p:nvPicPr>
        <p:blipFill>
          <a:blip r:embed="rId4">
            <a:alphaModFix/>
          </a:blip>
          <a:stretch>
            <a:fillRect/>
          </a:stretch>
        </p:blipFill>
        <p:spPr>
          <a:xfrm>
            <a:off x="6095081" y="2424038"/>
            <a:ext cx="533400" cy="523875"/>
          </a:xfrm>
          <a:prstGeom prst="rect">
            <a:avLst/>
          </a:prstGeom>
          <a:noFill/>
          <a:ln>
            <a:noFill/>
          </a:ln>
        </p:spPr>
      </p:pic>
      <p:cxnSp>
        <p:nvCxnSpPr>
          <p:cNvPr id="4287" name="Google Shape;4287;p52"/>
          <p:cNvCxnSpPr>
            <a:stCxn id="4285" idx="3"/>
            <a:endCxn id="4286" idx="1"/>
          </p:cNvCxnSpPr>
          <p:nvPr/>
        </p:nvCxnSpPr>
        <p:spPr>
          <a:xfrm>
            <a:off x="5703563" y="2685975"/>
            <a:ext cx="391500" cy="0"/>
          </a:xfrm>
          <a:prstGeom prst="straightConnector1">
            <a:avLst/>
          </a:prstGeom>
          <a:noFill/>
          <a:ln w="9525" cap="flat" cmpd="sng">
            <a:solidFill>
              <a:schemeClr val="dk2"/>
            </a:solidFill>
            <a:prstDash val="solid"/>
            <a:round/>
            <a:headEnd type="none" w="med" len="med"/>
            <a:tailEnd type="triangle" w="med" len="med"/>
          </a:ln>
        </p:spPr>
      </p:cxnSp>
      <p:cxnSp>
        <p:nvCxnSpPr>
          <p:cNvPr id="4288" name="Google Shape;4288;p52"/>
          <p:cNvCxnSpPr>
            <a:stCxn id="4286" idx="3"/>
          </p:cNvCxnSpPr>
          <p:nvPr/>
        </p:nvCxnSpPr>
        <p:spPr>
          <a:xfrm>
            <a:off x="6628481" y="2685975"/>
            <a:ext cx="391500" cy="0"/>
          </a:xfrm>
          <a:prstGeom prst="straightConnector1">
            <a:avLst/>
          </a:prstGeom>
          <a:noFill/>
          <a:ln w="9525" cap="flat" cmpd="sng">
            <a:solidFill>
              <a:schemeClr val="dk2"/>
            </a:solidFill>
            <a:prstDash val="solid"/>
            <a:round/>
            <a:headEnd type="none" w="med" len="med"/>
            <a:tailEnd type="triangle" w="med" len="med"/>
          </a:ln>
        </p:spPr>
      </p:cxnSp>
      <p:cxnSp>
        <p:nvCxnSpPr>
          <p:cNvPr id="4289" name="Google Shape;4289;p52"/>
          <p:cNvCxnSpPr>
            <a:stCxn id="4277" idx="6"/>
            <a:endCxn id="4285" idx="1"/>
          </p:cNvCxnSpPr>
          <p:nvPr/>
        </p:nvCxnSpPr>
        <p:spPr>
          <a:xfrm>
            <a:off x="4201725" y="1104900"/>
            <a:ext cx="968400" cy="1581000"/>
          </a:xfrm>
          <a:prstGeom prst="straightConnector1">
            <a:avLst/>
          </a:prstGeom>
          <a:noFill/>
          <a:ln w="9525" cap="flat" cmpd="sng">
            <a:solidFill>
              <a:schemeClr val="dk2"/>
            </a:solidFill>
            <a:prstDash val="solid"/>
            <a:round/>
            <a:headEnd type="none" w="med" len="med"/>
            <a:tailEnd type="triangle" w="med" len="med"/>
          </a:ln>
        </p:spPr>
      </p:cxnSp>
      <p:cxnSp>
        <p:nvCxnSpPr>
          <p:cNvPr id="4290" name="Google Shape;4290;p52"/>
          <p:cNvCxnSpPr>
            <a:stCxn id="4279" idx="6"/>
            <a:endCxn id="4285" idx="1"/>
          </p:cNvCxnSpPr>
          <p:nvPr/>
        </p:nvCxnSpPr>
        <p:spPr>
          <a:xfrm>
            <a:off x="4201650" y="1854950"/>
            <a:ext cx="968400" cy="831000"/>
          </a:xfrm>
          <a:prstGeom prst="straightConnector1">
            <a:avLst/>
          </a:prstGeom>
          <a:noFill/>
          <a:ln w="9525" cap="flat" cmpd="sng">
            <a:solidFill>
              <a:schemeClr val="dk2"/>
            </a:solidFill>
            <a:prstDash val="solid"/>
            <a:round/>
            <a:headEnd type="none" w="med" len="med"/>
            <a:tailEnd type="triangle" w="med" len="med"/>
          </a:ln>
        </p:spPr>
      </p:cxnSp>
      <p:cxnSp>
        <p:nvCxnSpPr>
          <p:cNvPr id="4291" name="Google Shape;4291;p52"/>
          <p:cNvCxnSpPr>
            <a:stCxn id="4280" idx="6"/>
            <a:endCxn id="4285" idx="1"/>
          </p:cNvCxnSpPr>
          <p:nvPr/>
        </p:nvCxnSpPr>
        <p:spPr>
          <a:xfrm rot="10800000" flipH="1">
            <a:off x="4201650" y="2685900"/>
            <a:ext cx="968400" cy="1482300"/>
          </a:xfrm>
          <a:prstGeom prst="straightConnector1">
            <a:avLst/>
          </a:prstGeom>
          <a:noFill/>
          <a:ln w="9525" cap="flat" cmpd="sng">
            <a:solidFill>
              <a:schemeClr val="dk2"/>
            </a:solidFill>
            <a:prstDash val="solid"/>
            <a:round/>
            <a:headEnd type="none" w="med" len="med"/>
            <a:tailEnd type="triangle" w="med" len="med"/>
          </a:ln>
        </p:spPr>
      </p:cxnSp>
      <p:cxnSp>
        <p:nvCxnSpPr>
          <p:cNvPr id="4292" name="Google Shape;4292;p52"/>
          <p:cNvCxnSpPr>
            <a:stCxn id="4270" idx="6"/>
            <a:endCxn id="4275" idx="1"/>
          </p:cNvCxnSpPr>
          <p:nvPr/>
        </p:nvCxnSpPr>
        <p:spPr>
          <a:xfrm rot="10800000" flipH="1">
            <a:off x="2587050" y="1894575"/>
            <a:ext cx="799200" cy="332400"/>
          </a:xfrm>
          <a:prstGeom prst="straightConnector1">
            <a:avLst/>
          </a:prstGeom>
          <a:noFill/>
          <a:ln w="9525" cap="flat" cmpd="sng">
            <a:solidFill>
              <a:srgbClr val="FF0000"/>
            </a:solidFill>
            <a:prstDash val="solid"/>
            <a:round/>
            <a:headEnd type="none" w="med" len="med"/>
            <a:tailEnd type="triangle" w="med" len="med"/>
          </a:ln>
        </p:spPr>
      </p:cxnSp>
      <p:cxnSp>
        <p:nvCxnSpPr>
          <p:cNvPr id="4293" name="Google Shape;4293;p52"/>
          <p:cNvCxnSpPr>
            <a:stCxn id="4272" idx="6"/>
            <a:endCxn id="4275" idx="1"/>
          </p:cNvCxnSpPr>
          <p:nvPr/>
        </p:nvCxnSpPr>
        <p:spPr>
          <a:xfrm rot="10800000" flipH="1">
            <a:off x="2587050" y="1894650"/>
            <a:ext cx="799200" cy="19992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56"/>
        <p:cNvGrpSpPr/>
        <p:nvPr/>
      </p:nvGrpSpPr>
      <p:grpSpPr>
        <a:xfrm>
          <a:off x="0" y="0"/>
          <a:ext cx="0" cy="0"/>
          <a:chOff x="0" y="0"/>
          <a:chExt cx="0" cy="0"/>
        </a:xfrm>
      </p:grpSpPr>
      <p:sp>
        <p:nvSpPr>
          <p:cNvPr id="3857" name="Google Shape;3857;p1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Qualitative (Categorical) Data</a:t>
            </a:r>
            <a:endParaRPr/>
          </a:p>
        </p:txBody>
      </p:sp>
      <p:sp>
        <p:nvSpPr>
          <p:cNvPr id="3858" name="Google Shape;3858;p16"/>
          <p:cNvSpPr txBox="1">
            <a:spLocks noGrp="1"/>
          </p:cNvSpPr>
          <p:nvPr>
            <p:ph type="body" idx="1"/>
          </p:nvPr>
        </p:nvSpPr>
        <p:spPr>
          <a:xfrm>
            <a:off x="718300" y="1596775"/>
            <a:ext cx="6761100" cy="31788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sz="2200"/>
              <a:t>Let’s say that our dependent variable now falls into two levels - (e.g. success or failure).</a:t>
            </a:r>
            <a:endParaRPr sz="2200"/>
          </a:p>
          <a:p>
            <a:pPr marL="914400" lvl="0" indent="0" algn="l" rtl="0">
              <a:spcBef>
                <a:spcPts val="600"/>
              </a:spcBef>
              <a:spcAft>
                <a:spcPts val="0"/>
              </a:spcAft>
              <a:buNone/>
            </a:pPr>
            <a:endParaRPr sz="2200"/>
          </a:p>
          <a:p>
            <a:pPr marL="457200" lvl="0" indent="-368300" algn="l" rtl="0">
              <a:spcBef>
                <a:spcPts val="600"/>
              </a:spcBef>
              <a:spcAft>
                <a:spcPts val="0"/>
              </a:spcAft>
              <a:buSzPts val="2200"/>
              <a:buChar char="▪"/>
            </a:pPr>
            <a:r>
              <a:rPr lang="en" sz="2200"/>
              <a:t>Examples: Given an image of an animal, can we predict whether it is a cat or a dog? Given a person’s shopping preferences, can we predict whether they are male or female?</a:t>
            </a:r>
            <a:endParaRPr sz="2200"/>
          </a:p>
        </p:txBody>
      </p:sp>
      <p:sp>
        <p:nvSpPr>
          <p:cNvPr id="3859" name="Google Shape;3859;p1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97"/>
        <p:cNvGrpSpPr/>
        <p:nvPr/>
      </p:nvGrpSpPr>
      <p:grpSpPr>
        <a:xfrm>
          <a:off x="0" y="0"/>
          <a:ext cx="0" cy="0"/>
          <a:chOff x="0" y="0"/>
          <a:chExt cx="0" cy="0"/>
        </a:xfrm>
      </p:grpSpPr>
      <p:sp>
        <p:nvSpPr>
          <p:cNvPr id="4298" name="Google Shape;4298;p5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40</a:t>
            </a:fld>
            <a:endParaRPr/>
          </a:p>
        </p:txBody>
      </p:sp>
      <p:sp>
        <p:nvSpPr>
          <p:cNvPr id="4299" name="Google Shape;4299;p53"/>
          <p:cNvSpPr txBox="1"/>
          <p:nvPr/>
        </p:nvSpPr>
        <p:spPr>
          <a:xfrm>
            <a:off x="1524000" y="171450"/>
            <a:ext cx="5905500" cy="80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Dosis ExtraLight"/>
                <a:ea typeface="Dosis ExtraLight"/>
                <a:cs typeface="Dosis ExtraLight"/>
                <a:sym typeface="Dosis ExtraLight"/>
              </a:rPr>
              <a:t>Neural Network With 1 Hidden Layer</a:t>
            </a:r>
            <a:endParaRPr sz="3000">
              <a:solidFill>
                <a:schemeClr val="lt1"/>
              </a:solidFill>
              <a:latin typeface="Dosis ExtraLight"/>
              <a:ea typeface="Dosis ExtraLight"/>
              <a:cs typeface="Dosis ExtraLight"/>
              <a:sym typeface="Dosis ExtraLight"/>
            </a:endParaRPr>
          </a:p>
        </p:txBody>
      </p:sp>
      <p:sp>
        <p:nvSpPr>
          <p:cNvPr id="4300" name="Google Shape;4300;p53"/>
          <p:cNvSpPr/>
          <p:nvPr/>
        </p:nvSpPr>
        <p:spPr>
          <a:xfrm>
            <a:off x="2038350" y="1104900"/>
            <a:ext cx="548700" cy="548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x</a:t>
            </a:r>
            <a:r>
              <a:rPr lang="en" sz="1800" baseline="-25000">
                <a:latin typeface="Titillium Web Light"/>
                <a:ea typeface="Titillium Web Light"/>
                <a:cs typeface="Titillium Web Light"/>
                <a:sym typeface="Titillium Web Light"/>
              </a:rPr>
              <a:t>1</a:t>
            </a:r>
            <a:endParaRPr sz="1800" baseline="-25000">
              <a:latin typeface="Titillium Web Light"/>
              <a:ea typeface="Titillium Web Light"/>
              <a:cs typeface="Titillium Web Light"/>
              <a:sym typeface="Titillium Web Light"/>
            </a:endParaRPr>
          </a:p>
        </p:txBody>
      </p:sp>
      <p:sp>
        <p:nvSpPr>
          <p:cNvPr id="4301" name="Google Shape;4301;p53"/>
          <p:cNvSpPr/>
          <p:nvPr/>
        </p:nvSpPr>
        <p:spPr>
          <a:xfrm>
            <a:off x="2038350" y="1952625"/>
            <a:ext cx="548700" cy="548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x</a:t>
            </a:r>
            <a:r>
              <a:rPr lang="en" sz="1800" baseline="-25000">
                <a:latin typeface="Titillium Web Light"/>
                <a:ea typeface="Titillium Web Light"/>
                <a:cs typeface="Titillium Web Light"/>
                <a:sym typeface="Titillium Web Light"/>
              </a:rPr>
              <a:t>2</a:t>
            </a:r>
            <a:endParaRPr sz="1800">
              <a:latin typeface="Titillium Web Light"/>
              <a:ea typeface="Titillium Web Light"/>
              <a:cs typeface="Titillium Web Light"/>
              <a:sym typeface="Titillium Web Light"/>
            </a:endParaRPr>
          </a:p>
        </p:txBody>
      </p:sp>
      <p:sp>
        <p:nvSpPr>
          <p:cNvPr id="4302" name="Google Shape;4302;p53"/>
          <p:cNvSpPr txBox="1"/>
          <p:nvPr/>
        </p:nvSpPr>
        <p:spPr>
          <a:xfrm>
            <a:off x="2038350" y="2407950"/>
            <a:ext cx="638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chemeClr val="lt1"/>
                </a:solidFill>
                <a:latin typeface="Titillium Web Light"/>
                <a:ea typeface="Titillium Web Light"/>
                <a:cs typeface="Titillium Web Light"/>
                <a:sym typeface="Titillium Web Light"/>
              </a:rPr>
              <a:t>...</a:t>
            </a:r>
            <a:endParaRPr sz="4800">
              <a:solidFill>
                <a:schemeClr val="lt1"/>
              </a:solidFill>
              <a:latin typeface="Titillium Web Light"/>
              <a:ea typeface="Titillium Web Light"/>
              <a:cs typeface="Titillium Web Light"/>
              <a:sym typeface="Titillium Web Light"/>
            </a:endParaRPr>
          </a:p>
        </p:txBody>
      </p:sp>
      <p:sp>
        <p:nvSpPr>
          <p:cNvPr id="4303" name="Google Shape;4303;p53"/>
          <p:cNvSpPr/>
          <p:nvPr/>
        </p:nvSpPr>
        <p:spPr>
          <a:xfrm>
            <a:off x="2038350" y="3619500"/>
            <a:ext cx="548700" cy="548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x</a:t>
            </a:r>
            <a:r>
              <a:rPr lang="en" sz="1800" baseline="-25000">
                <a:latin typeface="Titillium Web Light"/>
                <a:ea typeface="Titillium Web Light"/>
                <a:cs typeface="Titillium Web Light"/>
                <a:sym typeface="Titillium Web Light"/>
              </a:rPr>
              <a:t>k</a:t>
            </a:r>
            <a:endParaRPr sz="1800">
              <a:latin typeface="Titillium Web Light"/>
              <a:ea typeface="Titillium Web Light"/>
              <a:cs typeface="Titillium Web Light"/>
              <a:sym typeface="Titillium Web Light"/>
            </a:endParaRPr>
          </a:p>
        </p:txBody>
      </p:sp>
      <p:sp>
        <p:nvSpPr>
          <p:cNvPr id="4304" name="Google Shape;4304;p53"/>
          <p:cNvSpPr/>
          <p:nvPr/>
        </p:nvSpPr>
        <p:spPr>
          <a:xfrm>
            <a:off x="7019925" y="2411613"/>
            <a:ext cx="548700" cy="548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ŷ</a:t>
            </a:r>
            <a:endParaRPr sz="1800">
              <a:latin typeface="Titillium Web Light"/>
              <a:ea typeface="Titillium Web Light"/>
              <a:cs typeface="Titillium Web Light"/>
              <a:sym typeface="Titillium Web Light"/>
            </a:endParaRPr>
          </a:p>
        </p:txBody>
      </p:sp>
      <p:cxnSp>
        <p:nvCxnSpPr>
          <p:cNvPr id="4305" name="Google Shape;4305;p53"/>
          <p:cNvCxnSpPr>
            <a:stCxn id="4300" idx="6"/>
            <a:endCxn id="4306" idx="1"/>
          </p:cNvCxnSpPr>
          <p:nvPr/>
        </p:nvCxnSpPr>
        <p:spPr>
          <a:xfrm>
            <a:off x="2587050" y="1379250"/>
            <a:ext cx="799200" cy="2828700"/>
          </a:xfrm>
          <a:prstGeom prst="straightConnector1">
            <a:avLst/>
          </a:prstGeom>
          <a:noFill/>
          <a:ln w="9525" cap="flat" cmpd="sng">
            <a:solidFill>
              <a:srgbClr val="FF0000"/>
            </a:solidFill>
            <a:prstDash val="solid"/>
            <a:round/>
            <a:headEnd type="none" w="med" len="med"/>
            <a:tailEnd type="triangle" w="med" len="med"/>
          </a:ln>
        </p:spPr>
      </p:cxnSp>
      <p:sp>
        <p:nvSpPr>
          <p:cNvPr id="4307" name="Google Shape;4307;p53"/>
          <p:cNvSpPr txBox="1"/>
          <p:nvPr/>
        </p:nvSpPr>
        <p:spPr>
          <a:xfrm>
            <a:off x="1819275" y="4644000"/>
            <a:ext cx="1305000" cy="7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Titillium Web Light"/>
                <a:ea typeface="Titillium Web Light"/>
                <a:cs typeface="Titillium Web Light"/>
                <a:sym typeface="Titillium Web Light"/>
              </a:rPr>
              <a:t>Input Layer</a:t>
            </a:r>
            <a:endParaRPr sz="1800">
              <a:solidFill>
                <a:srgbClr val="FFFFFF"/>
              </a:solidFill>
              <a:latin typeface="Titillium Web Light"/>
              <a:ea typeface="Titillium Web Light"/>
              <a:cs typeface="Titillium Web Light"/>
              <a:sym typeface="Titillium Web Light"/>
            </a:endParaRPr>
          </a:p>
        </p:txBody>
      </p:sp>
      <p:sp>
        <p:nvSpPr>
          <p:cNvPr id="4308" name="Google Shape;4308;p53"/>
          <p:cNvSpPr/>
          <p:nvPr/>
        </p:nvSpPr>
        <p:spPr>
          <a:xfrm>
            <a:off x="3653025" y="830550"/>
            <a:ext cx="548700" cy="548700"/>
          </a:xfrm>
          <a:prstGeom prst="ellipse">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h</a:t>
            </a:r>
            <a:r>
              <a:rPr lang="en" sz="1800" baseline="-25000">
                <a:latin typeface="Titillium Web Light"/>
                <a:ea typeface="Titillium Web Light"/>
                <a:cs typeface="Titillium Web Light"/>
                <a:sym typeface="Titillium Web Light"/>
              </a:rPr>
              <a:t>1</a:t>
            </a:r>
            <a:endParaRPr sz="1800" baseline="-25000">
              <a:latin typeface="Titillium Web Light"/>
              <a:ea typeface="Titillium Web Light"/>
              <a:cs typeface="Titillium Web Light"/>
              <a:sym typeface="Titillium Web Light"/>
            </a:endParaRPr>
          </a:p>
        </p:txBody>
      </p:sp>
      <p:pic>
        <p:nvPicPr>
          <p:cNvPr id="4309" name="Google Shape;4309;p53"/>
          <p:cNvPicPr preferRelativeResize="0"/>
          <p:nvPr/>
        </p:nvPicPr>
        <p:blipFill>
          <a:blip r:embed="rId3">
            <a:alphaModFix/>
          </a:blip>
          <a:stretch>
            <a:fillRect/>
          </a:stretch>
        </p:blipFill>
        <p:spPr>
          <a:xfrm>
            <a:off x="3386252" y="973925"/>
            <a:ext cx="347625" cy="341425"/>
          </a:xfrm>
          <a:prstGeom prst="rect">
            <a:avLst/>
          </a:prstGeom>
          <a:noFill/>
          <a:ln>
            <a:noFill/>
          </a:ln>
        </p:spPr>
      </p:pic>
      <p:sp>
        <p:nvSpPr>
          <p:cNvPr id="4310" name="Google Shape;4310;p53"/>
          <p:cNvSpPr/>
          <p:nvPr/>
        </p:nvSpPr>
        <p:spPr>
          <a:xfrm>
            <a:off x="3652950" y="1580600"/>
            <a:ext cx="548700" cy="548700"/>
          </a:xfrm>
          <a:prstGeom prst="ellipse">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h</a:t>
            </a:r>
            <a:r>
              <a:rPr lang="en" sz="1800" baseline="-25000">
                <a:latin typeface="Titillium Web Light"/>
                <a:ea typeface="Titillium Web Light"/>
                <a:cs typeface="Titillium Web Light"/>
                <a:sym typeface="Titillium Web Light"/>
              </a:rPr>
              <a:t>2</a:t>
            </a:r>
            <a:endParaRPr sz="1800" baseline="-25000">
              <a:latin typeface="Titillium Web Light"/>
              <a:ea typeface="Titillium Web Light"/>
              <a:cs typeface="Titillium Web Light"/>
              <a:sym typeface="Titillium Web Light"/>
            </a:endParaRPr>
          </a:p>
        </p:txBody>
      </p:sp>
      <p:pic>
        <p:nvPicPr>
          <p:cNvPr id="4311" name="Google Shape;4311;p53"/>
          <p:cNvPicPr preferRelativeResize="0"/>
          <p:nvPr/>
        </p:nvPicPr>
        <p:blipFill>
          <a:blip r:embed="rId3">
            <a:alphaModFix/>
          </a:blip>
          <a:stretch>
            <a:fillRect/>
          </a:stretch>
        </p:blipFill>
        <p:spPr>
          <a:xfrm>
            <a:off x="3386252" y="1723975"/>
            <a:ext cx="347625" cy="341425"/>
          </a:xfrm>
          <a:prstGeom prst="rect">
            <a:avLst/>
          </a:prstGeom>
          <a:noFill/>
          <a:ln>
            <a:noFill/>
          </a:ln>
        </p:spPr>
      </p:pic>
      <p:sp>
        <p:nvSpPr>
          <p:cNvPr id="4312" name="Google Shape;4312;p53"/>
          <p:cNvSpPr/>
          <p:nvPr/>
        </p:nvSpPr>
        <p:spPr>
          <a:xfrm>
            <a:off x="3652950" y="3893850"/>
            <a:ext cx="548700" cy="548700"/>
          </a:xfrm>
          <a:prstGeom prst="ellipse">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h</a:t>
            </a:r>
            <a:r>
              <a:rPr lang="en" sz="1800" baseline="-25000">
                <a:latin typeface="Titillium Web Light"/>
                <a:ea typeface="Titillium Web Light"/>
                <a:cs typeface="Titillium Web Light"/>
                <a:sym typeface="Titillium Web Light"/>
              </a:rPr>
              <a:t>a</a:t>
            </a:r>
            <a:endParaRPr sz="1800" baseline="-25000">
              <a:latin typeface="Titillium Web Light"/>
              <a:ea typeface="Titillium Web Light"/>
              <a:cs typeface="Titillium Web Light"/>
              <a:sym typeface="Titillium Web Light"/>
            </a:endParaRPr>
          </a:p>
        </p:txBody>
      </p:sp>
      <p:pic>
        <p:nvPicPr>
          <p:cNvPr id="4306" name="Google Shape;4306;p53"/>
          <p:cNvPicPr preferRelativeResize="0"/>
          <p:nvPr/>
        </p:nvPicPr>
        <p:blipFill>
          <a:blip r:embed="rId3">
            <a:alphaModFix/>
          </a:blip>
          <a:stretch>
            <a:fillRect/>
          </a:stretch>
        </p:blipFill>
        <p:spPr>
          <a:xfrm>
            <a:off x="3386252" y="4037225"/>
            <a:ext cx="347625" cy="341425"/>
          </a:xfrm>
          <a:prstGeom prst="rect">
            <a:avLst/>
          </a:prstGeom>
          <a:noFill/>
          <a:ln>
            <a:noFill/>
          </a:ln>
        </p:spPr>
      </p:pic>
      <p:sp>
        <p:nvSpPr>
          <p:cNvPr id="4313" name="Google Shape;4313;p53"/>
          <p:cNvSpPr txBox="1"/>
          <p:nvPr/>
        </p:nvSpPr>
        <p:spPr>
          <a:xfrm>
            <a:off x="3608250" y="2501325"/>
            <a:ext cx="638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chemeClr val="lt1"/>
                </a:solidFill>
                <a:latin typeface="Titillium Web Light"/>
                <a:ea typeface="Titillium Web Light"/>
                <a:cs typeface="Titillium Web Light"/>
                <a:sym typeface="Titillium Web Light"/>
              </a:rPr>
              <a:t>...</a:t>
            </a:r>
            <a:endParaRPr sz="4800">
              <a:solidFill>
                <a:schemeClr val="lt1"/>
              </a:solidFill>
              <a:latin typeface="Titillium Web Light"/>
              <a:ea typeface="Titillium Web Light"/>
              <a:cs typeface="Titillium Web Light"/>
              <a:sym typeface="Titillium Web Light"/>
            </a:endParaRPr>
          </a:p>
        </p:txBody>
      </p:sp>
      <p:sp>
        <p:nvSpPr>
          <p:cNvPr id="4314" name="Google Shape;4314;p53"/>
          <p:cNvSpPr txBox="1"/>
          <p:nvPr/>
        </p:nvSpPr>
        <p:spPr>
          <a:xfrm>
            <a:off x="3871875" y="4644000"/>
            <a:ext cx="1652700" cy="7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Titillium Web Light"/>
                <a:ea typeface="Titillium Web Light"/>
                <a:cs typeface="Titillium Web Light"/>
                <a:sym typeface="Titillium Web Light"/>
              </a:rPr>
              <a:t>Hidden Layers</a:t>
            </a:r>
            <a:endParaRPr sz="1800">
              <a:solidFill>
                <a:srgbClr val="FFFFFF"/>
              </a:solidFill>
              <a:latin typeface="Titillium Web Light"/>
              <a:ea typeface="Titillium Web Light"/>
              <a:cs typeface="Titillium Web Light"/>
              <a:sym typeface="Titillium Web Light"/>
            </a:endParaRPr>
          </a:p>
        </p:txBody>
      </p:sp>
      <p:sp>
        <p:nvSpPr>
          <p:cNvPr id="4315" name="Google Shape;4315;p53"/>
          <p:cNvSpPr txBox="1"/>
          <p:nvPr/>
        </p:nvSpPr>
        <p:spPr>
          <a:xfrm>
            <a:off x="6073050" y="4596375"/>
            <a:ext cx="1652700" cy="7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Titillium Web Light"/>
                <a:ea typeface="Titillium Web Light"/>
                <a:cs typeface="Titillium Web Light"/>
                <a:sym typeface="Titillium Web Light"/>
              </a:rPr>
              <a:t>Output Layer</a:t>
            </a:r>
            <a:endParaRPr sz="1800">
              <a:solidFill>
                <a:srgbClr val="FFFFFF"/>
              </a:solidFill>
              <a:latin typeface="Titillium Web Light"/>
              <a:ea typeface="Titillium Web Light"/>
              <a:cs typeface="Titillium Web Light"/>
              <a:sym typeface="Titillium Web Light"/>
            </a:endParaRPr>
          </a:p>
        </p:txBody>
      </p:sp>
      <p:pic>
        <p:nvPicPr>
          <p:cNvPr id="4316" name="Google Shape;4316;p53"/>
          <p:cNvPicPr preferRelativeResize="0"/>
          <p:nvPr/>
        </p:nvPicPr>
        <p:blipFill>
          <a:blip r:embed="rId3">
            <a:alphaModFix/>
          </a:blip>
          <a:stretch>
            <a:fillRect/>
          </a:stretch>
        </p:blipFill>
        <p:spPr>
          <a:xfrm>
            <a:off x="5170163" y="2424038"/>
            <a:ext cx="533400" cy="523875"/>
          </a:xfrm>
          <a:prstGeom prst="rect">
            <a:avLst/>
          </a:prstGeom>
          <a:noFill/>
          <a:ln>
            <a:noFill/>
          </a:ln>
        </p:spPr>
      </p:pic>
      <p:pic>
        <p:nvPicPr>
          <p:cNvPr id="4317" name="Google Shape;4317;p53"/>
          <p:cNvPicPr preferRelativeResize="0"/>
          <p:nvPr/>
        </p:nvPicPr>
        <p:blipFill>
          <a:blip r:embed="rId4">
            <a:alphaModFix/>
          </a:blip>
          <a:stretch>
            <a:fillRect/>
          </a:stretch>
        </p:blipFill>
        <p:spPr>
          <a:xfrm>
            <a:off x="6095081" y="2424038"/>
            <a:ext cx="533400" cy="523875"/>
          </a:xfrm>
          <a:prstGeom prst="rect">
            <a:avLst/>
          </a:prstGeom>
          <a:noFill/>
          <a:ln>
            <a:noFill/>
          </a:ln>
        </p:spPr>
      </p:pic>
      <p:cxnSp>
        <p:nvCxnSpPr>
          <p:cNvPr id="4318" name="Google Shape;4318;p53"/>
          <p:cNvCxnSpPr>
            <a:stCxn id="4316" idx="3"/>
            <a:endCxn id="4317" idx="1"/>
          </p:cNvCxnSpPr>
          <p:nvPr/>
        </p:nvCxnSpPr>
        <p:spPr>
          <a:xfrm>
            <a:off x="5703563" y="2685975"/>
            <a:ext cx="391500" cy="0"/>
          </a:xfrm>
          <a:prstGeom prst="straightConnector1">
            <a:avLst/>
          </a:prstGeom>
          <a:noFill/>
          <a:ln w="9525" cap="flat" cmpd="sng">
            <a:solidFill>
              <a:schemeClr val="dk2"/>
            </a:solidFill>
            <a:prstDash val="solid"/>
            <a:round/>
            <a:headEnd type="none" w="med" len="med"/>
            <a:tailEnd type="triangle" w="med" len="med"/>
          </a:ln>
        </p:spPr>
      </p:cxnSp>
      <p:cxnSp>
        <p:nvCxnSpPr>
          <p:cNvPr id="4319" name="Google Shape;4319;p53"/>
          <p:cNvCxnSpPr>
            <a:stCxn id="4317" idx="3"/>
          </p:cNvCxnSpPr>
          <p:nvPr/>
        </p:nvCxnSpPr>
        <p:spPr>
          <a:xfrm>
            <a:off x="6628481" y="2685975"/>
            <a:ext cx="391500" cy="0"/>
          </a:xfrm>
          <a:prstGeom prst="straightConnector1">
            <a:avLst/>
          </a:prstGeom>
          <a:noFill/>
          <a:ln w="9525" cap="flat" cmpd="sng">
            <a:solidFill>
              <a:schemeClr val="dk2"/>
            </a:solidFill>
            <a:prstDash val="solid"/>
            <a:round/>
            <a:headEnd type="none" w="med" len="med"/>
            <a:tailEnd type="triangle" w="med" len="med"/>
          </a:ln>
        </p:spPr>
      </p:cxnSp>
      <p:cxnSp>
        <p:nvCxnSpPr>
          <p:cNvPr id="4320" name="Google Shape;4320;p53"/>
          <p:cNvCxnSpPr>
            <a:stCxn id="4308" idx="6"/>
            <a:endCxn id="4316" idx="1"/>
          </p:cNvCxnSpPr>
          <p:nvPr/>
        </p:nvCxnSpPr>
        <p:spPr>
          <a:xfrm>
            <a:off x="4201725" y="1104900"/>
            <a:ext cx="968400" cy="1581000"/>
          </a:xfrm>
          <a:prstGeom prst="straightConnector1">
            <a:avLst/>
          </a:prstGeom>
          <a:noFill/>
          <a:ln w="9525" cap="flat" cmpd="sng">
            <a:solidFill>
              <a:schemeClr val="dk2"/>
            </a:solidFill>
            <a:prstDash val="solid"/>
            <a:round/>
            <a:headEnd type="none" w="med" len="med"/>
            <a:tailEnd type="triangle" w="med" len="med"/>
          </a:ln>
        </p:spPr>
      </p:cxnSp>
      <p:cxnSp>
        <p:nvCxnSpPr>
          <p:cNvPr id="4321" name="Google Shape;4321;p53"/>
          <p:cNvCxnSpPr>
            <a:stCxn id="4310" idx="6"/>
            <a:endCxn id="4316" idx="1"/>
          </p:cNvCxnSpPr>
          <p:nvPr/>
        </p:nvCxnSpPr>
        <p:spPr>
          <a:xfrm>
            <a:off x="4201650" y="1854950"/>
            <a:ext cx="968400" cy="831000"/>
          </a:xfrm>
          <a:prstGeom prst="straightConnector1">
            <a:avLst/>
          </a:prstGeom>
          <a:noFill/>
          <a:ln w="9525" cap="flat" cmpd="sng">
            <a:solidFill>
              <a:schemeClr val="dk2"/>
            </a:solidFill>
            <a:prstDash val="solid"/>
            <a:round/>
            <a:headEnd type="none" w="med" len="med"/>
            <a:tailEnd type="triangle" w="med" len="med"/>
          </a:ln>
        </p:spPr>
      </p:cxnSp>
      <p:cxnSp>
        <p:nvCxnSpPr>
          <p:cNvPr id="4322" name="Google Shape;4322;p53"/>
          <p:cNvCxnSpPr>
            <a:stCxn id="4312" idx="6"/>
            <a:endCxn id="4316" idx="1"/>
          </p:cNvCxnSpPr>
          <p:nvPr/>
        </p:nvCxnSpPr>
        <p:spPr>
          <a:xfrm rot="10800000" flipH="1">
            <a:off x="4201650" y="2685900"/>
            <a:ext cx="968400" cy="1482300"/>
          </a:xfrm>
          <a:prstGeom prst="straightConnector1">
            <a:avLst/>
          </a:prstGeom>
          <a:noFill/>
          <a:ln w="9525" cap="flat" cmpd="sng">
            <a:solidFill>
              <a:schemeClr val="dk2"/>
            </a:solidFill>
            <a:prstDash val="solid"/>
            <a:round/>
            <a:headEnd type="none" w="med" len="med"/>
            <a:tailEnd type="triangle" w="med" len="med"/>
          </a:ln>
        </p:spPr>
      </p:cxnSp>
      <p:cxnSp>
        <p:nvCxnSpPr>
          <p:cNvPr id="4323" name="Google Shape;4323;p53"/>
          <p:cNvCxnSpPr>
            <a:stCxn id="4301" idx="6"/>
            <a:endCxn id="4306" idx="1"/>
          </p:cNvCxnSpPr>
          <p:nvPr/>
        </p:nvCxnSpPr>
        <p:spPr>
          <a:xfrm>
            <a:off x="2587050" y="2226975"/>
            <a:ext cx="799200" cy="1980900"/>
          </a:xfrm>
          <a:prstGeom prst="straightConnector1">
            <a:avLst/>
          </a:prstGeom>
          <a:noFill/>
          <a:ln w="9525" cap="flat" cmpd="sng">
            <a:solidFill>
              <a:srgbClr val="FF0000"/>
            </a:solidFill>
            <a:prstDash val="solid"/>
            <a:round/>
            <a:headEnd type="none" w="med" len="med"/>
            <a:tailEnd type="triangle" w="med" len="med"/>
          </a:ln>
        </p:spPr>
      </p:cxnSp>
      <p:cxnSp>
        <p:nvCxnSpPr>
          <p:cNvPr id="4324" name="Google Shape;4324;p53"/>
          <p:cNvCxnSpPr>
            <a:stCxn id="4303" idx="6"/>
            <a:endCxn id="4306" idx="1"/>
          </p:cNvCxnSpPr>
          <p:nvPr/>
        </p:nvCxnSpPr>
        <p:spPr>
          <a:xfrm>
            <a:off x="2587050" y="3893850"/>
            <a:ext cx="799200" cy="3141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28"/>
        <p:cNvGrpSpPr/>
        <p:nvPr/>
      </p:nvGrpSpPr>
      <p:grpSpPr>
        <a:xfrm>
          <a:off x="0" y="0"/>
          <a:ext cx="0" cy="0"/>
          <a:chOff x="0" y="0"/>
          <a:chExt cx="0" cy="0"/>
        </a:xfrm>
      </p:grpSpPr>
      <p:sp>
        <p:nvSpPr>
          <p:cNvPr id="4329" name="Google Shape;4329;p5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41</a:t>
            </a:fld>
            <a:endParaRPr/>
          </a:p>
        </p:txBody>
      </p:sp>
      <p:sp>
        <p:nvSpPr>
          <p:cNvPr id="4330" name="Google Shape;4330;p54"/>
          <p:cNvSpPr txBox="1"/>
          <p:nvPr/>
        </p:nvSpPr>
        <p:spPr>
          <a:xfrm>
            <a:off x="1524000" y="171450"/>
            <a:ext cx="5905500" cy="80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Dosis ExtraLight"/>
                <a:ea typeface="Dosis ExtraLight"/>
                <a:cs typeface="Dosis ExtraLight"/>
                <a:sym typeface="Dosis ExtraLight"/>
              </a:rPr>
              <a:t>Generalized Neural Network</a:t>
            </a:r>
            <a:endParaRPr sz="3000">
              <a:solidFill>
                <a:schemeClr val="lt1"/>
              </a:solidFill>
              <a:latin typeface="Dosis ExtraLight"/>
              <a:ea typeface="Dosis ExtraLight"/>
              <a:cs typeface="Dosis ExtraLight"/>
              <a:sym typeface="Dosis ExtraLight"/>
            </a:endParaRPr>
          </a:p>
        </p:txBody>
      </p:sp>
      <p:sp>
        <p:nvSpPr>
          <p:cNvPr id="4331" name="Google Shape;4331;p54"/>
          <p:cNvSpPr/>
          <p:nvPr/>
        </p:nvSpPr>
        <p:spPr>
          <a:xfrm>
            <a:off x="2038350" y="1104900"/>
            <a:ext cx="548700" cy="548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x</a:t>
            </a:r>
            <a:r>
              <a:rPr lang="en" sz="1800" baseline="-25000">
                <a:latin typeface="Titillium Web Light"/>
                <a:ea typeface="Titillium Web Light"/>
                <a:cs typeface="Titillium Web Light"/>
                <a:sym typeface="Titillium Web Light"/>
              </a:rPr>
              <a:t>1</a:t>
            </a:r>
            <a:endParaRPr sz="1800" baseline="-25000">
              <a:latin typeface="Titillium Web Light"/>
              <a:ea typeface="Titillium Web Light"/>
              <a:cs typeface="Titillium Web Light"/>
              <a:sym typeface="Titillium Web Light"/>
            </a:endParaRPr>
          </a:p>
        </p:txBody>
      </p:sp>
      <p:sp>
        <p:nvSpPr>
          <p:cNvPr id="4332" name="Google Shape;4332;p54"/>
          <p:cNvSpPr/>
          <p:nvPr/>
        </p:nvSpPr>
        <p:spPr>
          <a:xfrm>
            <a:off x="2038350" y="1952625"/>
            <a:ext cx="548700" cy="548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x</a:t>
            </a:r>
            <a:r>
              <a:rPr lang="en" sz="1800" baseline="-25000">
                <a:latin typeface="Titillium Web Light"/>
                <a:ea typeface="Titillium Web Light"/>
                <a:cs typeface="Titillium Web Light"/>
                <a:sym typeface="Titillium Web Light"/>
              </a:rPr>
              <a:t>2</a:t>
            </a:r>
            <a:endParaRPr sz="1800">
              <a:latin typeface="Titillium Web Light"/>
              <a:ea typeface="Titillium Web Light"/>
              <a:cs typeface="Titillium Web Light"/>
              <a:sym typeface="Titillium Web Light"/>
            </a:endParaRPr>
          </a:p>
        </p:txBody>
      </p:sp>
      <p:sp>
        <p:nvSpPr>
          <p:cNvPr id="4333" name="Google Shape;4333;p54"/>
          <p:cNvSpPr txBox="1"/>
          <p:nvPr/>
        </p:nvSpPr>
        <p:spPr>
          <a:xfrm>
            <a:off x="2038350" y="2407950"/>
            <a:ext cx="638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chemeClr val="lt1"/>
                </a:solidFill>
                <a:latin typeface="Titillium Web Light"/>
                <a:ea typeface="Titillium Web Light"/>
                <a:cs typeface="Titillium Web Light"/>
                <a:sym typeface="Titillium Web Light"/>
              </a:rPr>
              <a:t>...</a:t>
            </a:r>
            <a:endParaRPr sz="4800">
              <a:solidFill>
                <a:schemeClr val="lt1"/>
              </a:solidFill>
              <a:latin typeface="Titillium Web Light"/>
              <a:ea typeface="Titillium Web Light"/>
              <a:cs typeface="Titillium Web Light"/>
              <a:sym typeface="Titillium Web Light"/>
            </a:endParaRPr>
          </a:p>
        </p:txBody>
      </p:sp>
      <p:sp>
        <p:nvSpPr>
          <p:cNvPr id="4334" name="Google Shape;4334;p54"/>
          <p:cNvSpPr/>
          <p:nvPr/>
        </p:nvSpPr>
        <p:spPr>
          <a:xfrm>
            <a:off x="2038350" y="3619500"/>
            <a:ext cx="548700" cy="548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x</a:t>
            </a:r>
            <a:r>
              <a:rPr lang="en" sz="1800" baseline="-25000">
                <a:latin typeface="Titillium Web Light"/>
                <a:ea typeface="Titillium Web Light"/>
                <a:cs typeface="Titillium Web Light"/>
                <a:sym typeface="Titillium Web Light"/>
              </a:rPr>
              <a:t>k</a:t>
            </a:r>
            <a:endParaRPr sz="1800">
              <a:latin typeface="Titillium Web Light"/>
              <a:ea typeface="Titillium Web Light"/>
              <a:cs typeface="Titillium Web Light"/>
              <a:sym typeface="Titillium Web Light"/>
            </a:endParaRPr>
          </a:p>
        </p:txBody>
      </p:sp>
      <p:sp>
        <p:nvSpPr>
          <p:cNvPr id="4335" name="Google Shape;4335;p54"/>
          <p:cNvSpPr/>
          <p:nvPr/>
        </p:nvSpPr>
        <p:spPr>
          <a:xfrm>
            <a:off x="6729750" y="2411613"/>
            <a:ext cx="548700" cy="548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ŷ</a:t>
            </a:r>
            <a:endParaRPr sz="1800">
              <a:latin typeface="Titillium Web Light"/>
              <a:ea typeface="Titillium Web Light"/>
              <a:cs typeface="Titillium Web Light"/>
              <a:sym typeface="Titillium Web Light"/>
            </a:endParaRPr>
          </a:p>
        </p:txBody>
      </p:sp>
      <p:cxnSp>
        <p:nvCxnSpPr>
          <p:cNvPr id="4336" name="Google Shape;4336;p54"/>
          <p:cNvCxnSpPr>
            <a:stCxn id="4331" idx="6"/>
            <a:endCxn id="4337" idx="1"/>
          </p:cNvCxnSpPr>
          <p:nvPr/>
        </p:nvCxnSpPr>
        <p:spPr>
          <a:xfrm rot="10800000" flipH="1">
            <a:off x="2587050" y="1144650"/>
            <a:ext cx="799200" cy="234600"/>
          </a:xfrm>
          <a:prstGeom prst="straightConnector1">
            <a:avLst/>
          </a:prstGeom>
          <a:noFill/>
          <a:ln w="9525" cap="flat" cmpd="sng">
            <a:solidFill>
              <a:schemeClr val="dk2"/>
            </a:solidFill>
            <a:prstDash val="solid"/>
            <a:round/>
            <a:headEnd type="none" w="med" len="med"/>
            <a:tailEnd type="triangle" w="med" len="med"/>
          </a:ln>
        </p:spPr>
      </p:cxnSp>
      <p:cxnSp>
        <p:nvCxnSpPr>
          <p:cNvPr id="4338" name="Google Shape;4338;p54"/>
          <p:cNvCxnSpPr>
            <a:stCxn id="4332" idx="6"/>
            <a:endCxn id="4337" idx="1"/>
          </p:cNvCxnSpPr>
          <p:nvPr/>
        </p:nvCxnSpPr>
        <p:spPr>
          <a:xfrm rot="10800000" flipH="1">
            <a:off x="2587050" y="1144575"/>
            <a:ext cx="799200" cy="1082400"/>
          </a:xfrm>
          <a:prstGeom prst="straightConnector1">
            <a:avLst/>
          </a:prstGeom>
          <a:noFill/>
          <a:ln w="9525" cap="flat" cmpd="sng">
            <a:solidFill>
              <a:schemeClr val="dk2"/>
            </a:solidFill>
            <a:prstDash val="solid"/>
            <a:round/>
            <a:headEnd type="none" w="med" len="med"/>
            <a:tailEnd type="triangle" w="med" len="med"/>
          </a:ln>
        </p:spPr>
      </p:cxnSp>
      <p:cxnSp>
        <p:nvCxnSpPr>
          <p:cNvPr id="4339" name="Google Shape;4339;p54"/>
          <p:cNvCxnSpPr>
            <a:stCxn id="4334" idx="6"/>
            <a:endCxn id="4337" idx="1"/>
          </p:cNvCxnSpPr>
          <p:nvPr/>
        </p:nvCxnSpPr>
        <p:spPr>
          <a:xfrm rot="10800000" flipH="1">
            <a:off x="2587050" y="1144650"/>
            <a:ext cx="799200" cy="2749200"/>
          </a:xfrm>
          <a:prstGeom prst="straightConnector1">
            <a:avLst/>
          </a:prstGeom>
          <a:noFill/>
          <a:ln w="9525" cap="flat" cmpd="sng">
            <a:solidFill>
              <a:schemeClr val="dk2"/>
            </a:solidFill>
            <a:prstDash val="solid"/>
            <a:round/>
            <a:headEnd type="none" w="med" len="med"/>
            <a:tailEnd type="triangle" w="med" len="med"/>
          </a:ln>
        </p:spPr>
      </p:cxnSp>
      <p:sp>
        <p:nvSpPr>
          <p:cNvPr id="4340" name="Google Shape;4340;p54"/>
          <p:cNvSpPr txBox="1"/>
          <p:nvPr/>
        </p:nvSpPr>
        <p:spPr>
          <a:xfrm>
            <a:off x="1819275" y="4644000"/>
            <a:ext cx="1305000" cy="7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Titillium Web Light"/>
                <a:ea typeface="Titillium Web Light"/>
                <a:cs typeface="Titillium Web Light"/>
                <a:sym typeface="Titillium Web Light"/>
              </a:rPr>
              <a:t>Input Layer</a:t>
            </a:r>
            <a:endParaRPr sz="1800">
              <a:solidFill>
                <a:srgbClr val="FFFFFF"/>
              </a:solidFill>
              <a:latin typeface="Titillium Web Light"/>
              <a:ea typeface="Titillium Web Light"/>
              <a:cs typeface="Titillium Web Light"/>
              <a:sym typeface="Titillium Web Light"/>
            </a:endParaRPr>
          </a:p>
        </p:txBody>
      </p:sp>
      <p:sp>
        <p:nvSpPr>
          <p:cNvPr id="4341" name="Google Shape;4341;p54"/>
          <p:cNvSpPr/>
          <p:nvPr/>
        </p:nvSpPr>
        <p:spPr>
          <a:xfrm>
            <a:off x="3653025" y="830550"/>
            <a:ext cx="548700" cy="548700"/>
          </a:xfrm>
          <a:prstGeom prst="ellipse">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h</a:t>
            </a:r>
            <a:r>
              <a:rPr lang="en" sz="1800" baseline="-25000">
                <a:latin typeface="Titillium Web Light"/>
                <a:ea typeface="Titillium Web Light"/>
                <a:cs typeface="Titillium Web Light"/>
                <a:sym typeface="Titillium Web Light"/>
              </a:rPr>
              <a:t>1</a:t>
            </a:r>
            <a:endParaRPr sz="1800" baseline="-25000">
              <a:latin typeface="Titillium Web Light"/>
              <a:ea typeface="Titillium Web Light"/>
              <a:cs typeface="Titillium Web Light"/>
              <a:sym typeface="Titillium Web Light"/>
            </a:endParaRPr>
          </a:p>
        </p:txBody>
      </p:sp>
      <p:pic>
        <p:nvPicPr>
          <p:cNvPr id="4337" name="Google Shape;4337;p54"/>
          <p:cNvPicPr preferRelativeResize="0"/>
          <p:nvPr/>
        </p:nvPicPr>
        <p:blipFill>
          <a:blip r:embed="rId3">
            <a:alphaModFix/>
          </a:blip>
          <a:stretch>
            <a:fillRect/>
          </a:stretch>
        </p:blipFill>
        <p:spPr>
          <a:xfrm>
            <a:off x="3386252" y="973925"/>
            <a:ext cx="347625" cy="341425"/>
          </a:xfrm>
          <a:prstGeom prst="rect">
            <a:avLst/>
          </a:prstGeom>
          <a:noFill/>
          <a:ln>
            <a:noFill/>
          </a:ln>
        </p:spPr>
      </p:pic>
      <p:sp>
        <p:nvSpPr>
          <p:cNvPr id="4342" name="Google Shape;4342;p54"/>
          <p:cNvSpPr/>
          <p:nvPr/>
        </p:nvSpPr>
        <p:spPr>
          <a:xfrm>
            <a:off x="3652950" y="1580600"/>
            <a:ext cx="548700" cy="548700"/>
          </a:xfrm>
          <a:prstGeom prst="ellipse">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h</a:t>
            </a:r>
            <a:r>
              <a:rPr lang="en" sz="1800" baseline="-25000">
                <a:latin typeface="Titillium Web Light"/>
                <a:ea typeface="Titillium Web Light"/>
                <a:cs typeface="Titillium Web Light"/>
                <a:sym typeface="Titillium Web Light"/>
              </a:rPr>
              <a:t>2</a:t>
            </a:r>
            <a:endParaRPr sz="1800" baseline="-25000">
              <a:latin typeface="Titillium Web Light"/>
              <a:ea typeface="Titillium Web Light"/>
              <a:cs typeface="Titillium Web Light"/>
              <a:sym typeface="Titillium Web Light"/>
            </a:endParaRPr>
          </a:p>
        </p:txBody>
      </p:sp>
      <p:pic>
        <p:nvPicPr>
          <p:cNvPr id="4343" name="Google Shape;4343;p54"/>
          <p:cNvPicPr preferRelativeResize="0"/>
          <p:nvPr/>
        </p:nvPicPr>
        <p:blipFill>
          <a:blip r:embed="rId3">
            <a:alphaModFix/>
          </a:blip>
          <a:stretch>
            <a:fillRect/>
          </a:stretch>
        </p:blipFill>
        <p:spPr>
          <a:xfrm>
            <a:off x="3386252" y="1723975"/>
            <a:ext cx="347625" cy="341425"/>
          </a:xfrm>
          <a:prstGeom prst="rect">
            <a:avLst/>
          </a:prstGeom>
          <a:noFill/>
          <a:ln>
            <a:noFill/>
          </a:ln>
        </p:spPr>
      </p:pic>
      <p:sp>
        <p:nvSpPr>
          <p:cNvPr id="4344" name="Google Shape;4344;p54"/>
          <p:cNvSpPr/>
          <p:nvPr/>
        </p:nvSpPr>
        <p:spPr>
          <a:xfrm>
            <a:off x="3652950" y="3893850"/>
            <a:ext cx="548700" cy="548700"/>
          </a:xfrm>
          <a:prstGeom prst="ellipse">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itillium Web Light"/>
                <a:ea typeface="Titillium Web Light"/>
                <a:cs typeface="Titillium Web Light"/>
                <a:sym typeface="Titillium Web Light"/>
              </a:rPr>
              <a:t>h</a:t>
            </a:r>
            <a:r>
              <a:rPr lang="en" sz="1800" baseline="-25000">
                <a:latin typeface="Titillium Web Light"/>
                <a:ea typeface="Titillium Web Light"/>
                <a:cs typeface="Titillium Web Light"/>
                <a:sym typeface="Titillium Web Light"/>
              </a:rPr>
              <a:t>a</a:t>
            </a:r>
            <a:endParaRPr sz="1800" baseline="-25000">
              <a:latin typeface="Titillium Web Light"/>
              <a:ea typeface="Titillium Web Light"/>
              <a:cs typeface="Titillium Web Light"/>
              <a:sym typeface="Titillium Web Light"/>
            </a:endParaRPr>
          </a:p>
        </p:txBody>
      </p:sp>
      <p:pic>
        <p:nvPicPr>
          <p:cNvPr id="4345" name="Google Shape;4345;p54"/>
          <p:cNvPicPr preferRelativeResize="0"/>
          <p:nvPr/>
        </p:nvPicPr>
        <p:blipFill>
          <a:blip r:embed="rId3">
            <a:alphaModFix/>
          </a:blip>
          <a:stretch>
            <a:fillRect/>
          </a:stretch>
        </p:blipFill>
        <p:spPr>
          <a:xfrm>
            <a:off x="3386252" y="4037225"/>
            <a:ext cx="347625" cy="341425"/>
          </a:xfrm>
          <a:prstGeom prst="rect">
            <a:avLst/>
          </a:prstGeom>
          <a:noFill/>
          <a:ln>
            <a:noFill/>
          </a:ln>
        </p:spPr>
      </p:pic>
      <p:sp>
        <p:nvSpPr>
          <p:cNvPr id="4346" name="Google Shape;4346;p54"/>
          <p:cNvSpPr txBox="1"/>
          <p:nvPr/>
        </p:nvSpPr>
        <p:spPr>
          <a:xfrm>
            <a:off x="3608250" y="2501325"/>
            <a:ext cx="638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chemeClr val="lt1"/>
                </a:solidFill>
                <a:latin typeface="Titillium Web Light"/>
                <a:ea typeface="Titillium Web Light"/>
                <a:cs typeface="Titillium Web Light"/>
                <a:sym typeface="Titillium Web Light"/>
              </a:rPr>
              <a:t>...</a:t>
            </a:r>
            <a:endParaRPr sz="4800">
              <a:solidFill>
                <a:schemeClr val="lt1"/>
              </a:solidFill>
              <a:latin typeface="Titillium Web Light"/>
              <a:ea typeface="Titillium Web Light"/>
              <a:cs typeface="Titillium Web Light"/>
              <a:sym typeface="Titillium Web Light"/>
            </a:endParaRPr>
          </a:p>
        </p:txBody>
      </p:sp>
      <p:sp>
        <p:nvSpPr>
          <p:cNvPr id="4347" name="Google Shape;4347;p54"/>
          <p:cNvSpPr txBox="1"/>
          <p:nvPr/>
        </p:nvSpPr>
        <p:spPr>
          <a:xfrm>
            <a:off x="4252950" y="1952625"/>
            <a:ext cx="638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chemeClr val="lt1"/>
                </a:solidFill>
                <a:latin typeface="Titillium Web Light"/>
                <a:ea typeface="Titillium Web Light"/>
                <a:cs typeface="Titillium Web Light"/>
                <a:sym typeface="Titillium Web Light"/>
              </a:rPr>
              <a:t>...</a:t>
            </a:r>
            <a:endParaRPr sz="4800">
              <a:solidFill>
                <a:schemeClr val="lt1"/>
              </a:solidFill>
              <a:latin typeface="Titillium Web Light"/>
              <a:ea typeface="Titillium Web Light"/>
              <a:cs typeface="Titillium Web Light"/>
              <a:sym typeface="Titillium Web Light"/>
            </a:endParaRPr>
          </a:p>
        </p:txBody>
      </p:sp>
      <p:sp>
        <p:nvSpPr>
          <p:cNvPr id="4348" name="Google Shape;4348;p54"/>
          <p:cNvSpPr/>
          <p:nvPr/>
        </p:nvSpPr>
        <p:spPr>
          <a:xfrm>
            <a:off x="5100825" y="830550"/>
            <a:ext cx="548700" cy="548700"/>
          </a:xfrm>
          <a:prstGeom prst="ellipse">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baseline="-25000">
              <a:latin typeface="Titillium Web Light"/>
              <a:ea typeface="Titillium Web Light"/>
              <a:cs typeface="Titillium Web Light"/>
              <a:sym typeface="Titillium Web Light"/>
            </a:endParaRPr>
          </a:p>
        </p:txBody>
      </p:sp>
      <p:pic>
        <p:nvPicPr>
          <p:cNvPr id="4349" name="Google Shape;4349;p54"/>
          <p:cNvPicPr preferRelativeResize="0"/>
          <p:nvPr/>
        </p:nvPicPr>
        <p:blipFill>
          <a:blip r:embed="rId3">
            <a:alphaModFix/>
          </a:blip>
          <a:stretch>
            <a:fillRect/>
          </a:stretch>
        </p:blipFill>
        <p:spPr>
          <a:xfrm>
            <a:off x="4834052" y="973925"/>
            <a:ext cx="347625" cy="341425"/>
          </a:xfrm>
          <a:prstGeom prst="rect">
            <a:avLst/>
          </a:prstGeom>
          <a:noFill/>
          <a:ln>
            <a:noFill/>
          </a:ln>
        </p:spPr>
      </p:pic>
      <p:sp>
        <p:nvSpPr>
          <p:cNvPr id="4350" name="Google Shape;4350;p54"/>
          <p:cNvSpPr/>
          <p:nvPr/>
        </p:nvSpPr>
        <p:spPr>
          <a:xfrm>
            <a:off x="5100750" y="1580600"/>
            <a:ext cx="548700" cy="548700"/>
          </a:xfrm>
          <a:prstGeom prst="ellipse">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baseline="-25000">
              <a:latin typeface="Titillium Web Light"/>
              <a:ea typeface="Titillium Web Light"/>
              <a:cs typeface="Titillium Web Light"/>
              <a:sym typeface="Titillium Web Light"/>
            </a:endParaRPr>
          </a:p>
        </p:txBody>
      </p:sp>
      <p:pic>
        <p:nvPicPr>
          <p:cNvPr id="4351" name="Google Shape;4351;p54"/>
          <p:cNvPicPr preferRelativeResize="0"/>
          <p:nvPr/>
        </p:nvPicPr>
        <p:blipFill>
          <a:blip r:embed="rId3">
            <a:alphaModFix/>
          </a:blip>
          <a:stretch>
            <a:fillRect/>
          </a:stretch>
        </p:blipFill>
        <p:spPr>
          <a:xfrm>
            <a:off x="4834052" y="1723975"/>
            <a:ext cx="347625" cy="341425"/>
          </a:xfrm>
          <a:prstGeom prst="rect">
            <a:avLst/>
          </a:prstGeom>
          <a:noFill/>
          <a:ln>
            <a:noFill/>
          </a:ln>
        </p:spPr>
      </p:pic>
      <p:sp>
        <p:nvSpPr>
          <p:cNvPr id="4352" name="Google Shape;4352;p54"/>
          <p:cNvSpPr/>
          <p:nvPr/>
        </p:nvSpPr>
        <p:spPr>
          <a:xfrm>
            <a:off x="5100750" y="3893850"/>
            <a:ext cx="548700" cy="548700"/>
          </a:xfrm>
          <a:prstGeom prst="ellipse">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baseline="-25000">
              <a:latin typeface="Titillium Web Light"/>
              <a:ea typeface="Titillium Web Light"/>
              <a:cs typeface="Titillium Web Light"/>
              <a:sym typeface="Titillium Web Light"/>
            </a:endParaRPr>
          </a:p>
        </p:txBody>
      </p:sp>
      <p:pic>
        <p:nvPicPr>
          <p:cNvPr id="4353" name="Google Shape;4353;p54"/>
          <p:cNvPicPr preferRelativeResize="0"/>
          <p:nvPr/>
        </p:nvPicPr>
        <p:blipFill>
          <a:blip r:embed="rId3">
            <a:alphaModFix/>
          </a:blip>
          <a:stretch>
            <a:fillRect/>
          </a:stretch>
        </p:blipFill>
        <p:spPr>
          <a:xfrm>
            <a:off x="4834052" y="4037225"/>
            <a:ext cx="347625" cy="341425"/>
          </a:xfrm>
          <a:prstGeom prst="rect">
            <a:avLst/>
          </a:prstGeom>
          <a:noFill/>
          <a:ln>
            <a:noFill/>
          </a:ln>
        </p:spPr>
      </p:pic>
      <p:sp>
        <p:nvSpPr>
          <p:cNvPr id="4354" name="Google Shape;4354;p54"/>
          <p:cNvSpPr txBox="1"/>
          <p:nvPr/>
        </p:nvSpPr>
        <p:spPr>
          <a:xfrm>
            <a:off x="5056050" y="2501325"/>
            <a:ext cx="638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chemeClr val="lt1"/>
                </a:solidFill>
                <a:latin typeface="Titillium Web Light"/>
                <a:ea typeface="Titillium Web Light"/>
                <a:cs typeface="Titillium Web Light"/>
                <a:sym typeface="Titillium Web Light"/>
              </a:rPr>
              <a:t>...</a:t>
            </a:r>
            <a:endParaRPr sz="4800">
              <a:solidFill>
                <a:schemeClr val="lt1"/>
              </a:solidFill>
              <a:latin typeface="Titillium Web Light"/>
              <a:ea typeface="Titillium Web Light"/>
              <a:cs typeface="Titillium Web Light"/>
              <a:sym typeface="Titillium Web Light"/>
            </a:endParaRPr>
          </a:p>
        </p:txBody>
      </p:sp>
      <p:cxnSp>
        <p:nvCxnSpPr>
          <p:cNvPr id="4355" name="Google Shape;4355;p54"/>
          <p:cNvCxnSpPr>
            <a:stCxn id="4332" idx="6"/>
            <a:endCxn id="4343" idx="1"/>
          </p:cNvCxnSpPr>
          <p:nvPr/>
        </p:nvCxnSpPr>
        <p:spPr>
          <a:xfrm rot="10800000" flipH="1">
            <a:off x="2587050" y="1894575"/>
            <a:ext cx="799200" cy="332400"/>
          </a:xfrm>
          <a:prstGeom prst="straightConnector1">
            <a:avLst/>
          </a:prstGeom>
          <a:noFill/>
          <a:ln w="9525" cap="flat" cmpd="sng">
            <a:solidFill>
              <a:schemeClr val="dk2"/>
            </a:solidFill>
            <a:prstDash val="solid"/>
            <a:round/>
            <a:headEnd type="none" w="med" len="med"/>
            <a:tailEnd type="triangle" w="med" len="med"/>
          </a:ln>
        </p:spPr>
      </p:cxnSp>
      <p:cxnSp>
        <p:nvCxnSpPr>
          <p:cNvPr id="4356" name="Google Shape;4356;p54"/>
          <p:cNvCxnSpPr>
            <a:stCxn id="4331" idx="6"/>
            <a:endCxn id="4343" idx="1"/>
          </p:cNvCxnSpPr>
          <p:nvPr/>
        </p:nvCxnSpPr>
        <p:spPr>
          <a:xfrm>
            <a:off x="2587050" y="1379250"/>
            <a:ext cx="799200" cy="515400"/>
          </a:xfrm>
          <a:prstGeom prst="straightConnector1">
            <a:avLst/>
          </a:prstGeom>
          <a:noFill/>
          <a:ln w="9525" cap="flat" cmpd="sng">
            <a:solidFill>
              <a:schemeClr val="dk2"/>
            </a:solidFill>
            <a:prstDash val="solid"/>
            <a:round/>
            <a:headEnd type="none" w="med" len="med"/>
            <a:tailEnd type="triangle" w="med" len="med"/>
          </a:ln>
        </p:spPr>
      </p:cxnSp>
      <p:cxnSp>
        <p:nvCxnSpPr>
          <p:cNvPr id="4357" name="Google Shape;4357;p54"/>
          <p:cNvCxnSpPr>
            <a:stCxn id="4334" idx="6"/>
            <a:endCxn id="4343" idx="1"/>
          </p:cNvCxnSpPr>
          <p:nvPr/>
        </p:nvCxnSpPr>
        <p:spPr>
          <a:xfrm rot="10800000" flipH="1">
            <a:off x="2587050" y="1894650"/>
            <a:ext cx="799200" cy="1999200"/>
          </a:xfrm>
          <a:prstGeom prst="straightConnector1">
            <a:avLst/>
          </a:prstGeom>
          <a:noFill/>
          <a:ln w="9525" cap="flat" cmpd="sng">
            <a:solidFill>
              <a:schemeClr val="dk2"/>
            </a:solidFill>
            <a:prstDash val="solid"/>
            <a:round/>
            <a:headEnd type="none" w="med" len="med"/>
            <a:tailEnd type="triangle" w="med" len="med"/>
          </a:ln>
        </p:spPr>
      </p:cxnSp>
      <p:cxnSp>
        <p:nvCxnSpPr>
          <p:cNvPr id="4358" name="Google Shape;4358;p54"/>
          <p:cNvCxnSpPr>
            <a:endCxn id="4345" idx="1"/>
          </p:cNvCxnSpPr>
          <p:nvPr/>
        </p:nvCxnSpPr>
        <p:spPr>
          <a:xfrm>
            <a:off x="2587052" y="1379238"/>
            <a:ext cx="799200" cy="2828700"/>
          </a:xfrm>
          <a:prstGeom prst="straightConnector1">
            <a:avLst/>
          </a:prstGeom>
          <a:noFill/>
          <a:ln w="9525" cap="flat" cmpd="sng">
            <a:solidFill>
              <a:schemeClr val="dk2"/>
            </a:solidFill>
            <a:prstDash val="solid"/>
            <a:round/>
            <a:headEnd type="none" w="med" len="med"/>
            <a:tailEnd type="triangle" w="med" len="med"/>
          </a:ln>
        </p:spPr>
      </p:cxnSp>
      <p:cxnSp>
        <p:nvCxnSpPr>
          <p:cNvPr id="4359" name="Google Shape;4359;p54"/>
          <p:cNvCxnSpPr>
            <a:stCxn id="4332" idx="6"/>
            <a:endCxn id="4345" idx="1"/>
          </p:cNvCxnSpPr>
          <p:nvPr/>
        </p:nvCxnSpPr>
        <p:spPr>
          <a:xfrm>
            <a:off x="2587050" y="2226975"/>
            <a:ext cx="799200" cy="1980900"/>
          </a:xfrm>
          <a:prstGeom prst="straightConnector1">
            <a:avLst/>
          </a:prstGeom>
          <a:noFill/>
          <a:ln w="9525" cap="flat" cmpd="sng">
            <a:solidFill>
              <a:schemeClr val="dk2"/>
            </a:solidFill>
            <a:prstDash val="solid"/>
            <a:round/>
            <a:headEnd type="none" w="med" len="med"/>
            <a:tailEnd type="triangle" w="med" len="med"/>
          </a:ln>
        </p:spPr>
      </p:cxnSp>
      <p:cxnSp>
        <p:nvCxnSpPr>
          <p:cNvPr id="4360" name="Google Shape;4360;p54"/>
          <p:cNvCxnSpPr>
            <a:stCxn id="4334" idx="6"/>
            <a:endCxn id="4345" idx="1"/>
          </p:cNvCxnSpPr>
          <p:nvPr/>
        </p:nvCxnSpPr>
        <p:spPr>
          <a:xfrm>
            <a:off x="2587050" y="3893850"/>
            <a:ext cx="799200" cy="314100"/>
          </a:xfrm>
          <a:prstGeom prst="straightConnector1">
            <a:avLst/>
          </a:prstGeom>
          <a:noFill/>
          <a:ln w="9525" cap="flat" cmpd="sng">
            <a:solidFill>
              <a:schemeClr val="dk2"/>
            </a:solidFill>
            <a:prstDash val="solid"/>
            <a:round/>
            <a:headEnd type="none" w="med" len="med"/>
            <a:tailEnd type="triangle" w="med" len="med"/>
          </a:ln>
        </p:spPr>
      </p:cxnSp>
      <p:sp>
        <p:nvSpPr>
          <p:cNvPr id="4361" name="Google Shape;4361;p54"/>
          <p:cNvSpPr txBox="1"/>
          <p:nvPr/>
        </p:nvSpPr>
        <p:spPr>
          <a:xfrm>
            <a:off x="5191800" y="908100"/>
            <a:ext cx="4476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Titillium Web Light"/>
                <a:ea typeface="Titillium Web Light"/>
                <a:cs typeface="Titillium Web Light"/>
                <a:sym typeface="Titillium Web Light"/>
              </a:rPr>
              <a:t>h</a:t>
            </a:r>
            <a:r>
              <a:rPr lang="en" sz="1800" baseline="-25000">
                <a:latin typeface="Titillium Web Light"/>
                <a:ea typeface="Titillium Web Light"/>
                <a:cs typeface="Titillium Web Light"/>
                <a:sym typeface="Titillium Web Light"/>
              </a:rPr>
              <a:t>m</a:t>
            </a:r>
            <a:endParaRPr sz="1800" baseline="-25000">
              <a:latin typeface="Titillium Web Light"/>
              <a:ea typeface="Titillium Web Light"/>
              <a:cs typeface="Titillium Web Light"/>
              <a:sym typeface="Titillium Web Light"/>
            </a:endParaRPr>
          </a:p>
        </p:txBody>
      </p:sp>
      <p:sp>
        <p:nvSpPr>
          <p:cNvPr id="4362" name="Google Shape;4362;p54"/>
          <p:cNvSpPr txBox="1"/>
          <p:nvPr/>
        </p:nvSpPr>
        <p:spPr>
          <a:xfrm>
            <a:off x="5100825" y="1633713"/>
            <a:ext cx="7161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Titillium Web Light"/>
                <a:ea typeface="Titillium Web Light"/>
                <a:cs typeface="Titillium Web Light"/>
                <a:sym typeface="Titillium Web Light"/>
              </a:rPr>
              <a:t>h</a:t>
            </a:r>
            <a:r>
              <a:rPr lang="en" sz="1800" baseline="-25000">
                <a:latin typeface="Titillium Web Light"/>
                <a:ea typeface="Titillium Web Light"/>
                <a:cs typeface="Titillium Web Light"/>
                <a:sym typeface="Titillium Web Light"/>
              </a:rPr>
              <a:t>m+1</a:t>
            </a:r>
            <a:endParaRPr sz="1800" baseline="-25000">
              <a:latin typeface="Titillium Web Light"/>
              <a:ea typeface="Titillium Web Light"/>
              <a:cs typeface="Titillium Web Light"/>
              <a:sym typeface="Titillium Web Light"/>
            </a:endParaRPr>
          </a:p>
        </p:txBody>
      </p:sp>
      <p:sp>
        <p:nvSpPr>
          <p:cNvPr id="4363" name="Google Shape;4363;p54"/>
          <p:cNvSpPr txBox="1"/>
          <p:nvPr/>
        </p:nvSpPr>
        <p:spPr>
          <a:xfrm>
            <a:off x="5143275" y="3971388"/>
            <a:ext cx="7161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Titillium Web Light"/>
                <a:ea typeface="Titillium Web Light"/>
                <a:cs typeface="Titillium Web Light"/>
                <a:sym typeface="Titillium Web Light"/>
              </a:rPr>
              <a:t>h</a:t>
            </a:r>
            <a:r>
              <a:rPr lang="en" sz="1800" baseline="-25000">
                <a:latin typeface="Titillium Web Light"/>
                <a:ea typeface="Titillium Web Light"/>
                <a:cs typeface="Titillium Web Light"/>
                <a:sym typeface="Titillium Web Light"/>
              </a:rPr>
              <a:t>m+d</a:t>
            </a:r>
            <a:endParaRPr sz="1800" baseline="-25000">
              <a:latin typeface="Titillium Web Light"/>
              <a:ea typeface="Titillium Web Light"/>
              <a:cs typeface="Titillium Web Light"/>
              <a:sym typeface="Titillium Web Light"/>
            </a:endParaRPr>
          </a:p>
        </p:txBody>
      </p:sp>
      <p:pic>
        <p:nvPicPr>
          <p:cNvPr id="4364" name="Google Shape;4364;p54"/>
          <p:cNvPicPr preferRelativeResize="0"/>
          <p:nvPr/>
        </p:nvPicPr>
        <p:blipFill>
          <a:blip r:embed="rId3">
            <a:alphaModFix/>
          </a:blip>
          <a:stretch>
            <a:fillRect/>
          </a:stretch>
        </p:blipFill>
        <p:spPr>
          <a:xfrm>
            <a:off x="6083546" y="2509188"/>
            <a:ext cx="347625" cy="341417"/>
          </a:xfrm>
          <a:prstGeom prst="rect">
            <a:avLst/>
          </a:prstGeom>
          <a:noFill/>
          <a:ln>
            <a:noFill/>
          </a:ln>
        </p:spPr>
      </p:pic>
      <p:pic>
        <p:nvPicPr>
          <p:cNvPr id="4365" name="Google Shape;4365;p54"/>
          <p:cNvPicPr preferRelativeResize="0"/>
          <p:nvPr/>
        </p:nvPicPr>
        <p:blipFill>
          <a:blip r:embed="rId4">
            <a:alphaModFix/>
          </a:blip>
          <a:stretch>
            <a:fillRect/>
          </a:stretch>
        </p:blipFill>
        <p:spPr>
          <a:xfrm>
            <a:off x="6431177" y="2515263"/>
            <a:ext cx="347625" cy="341417"/>
          </a:xfrm>
          <a:prstGeom prst="rect">
            <a:avLst/>
          </a:prstGeom>
          <a:noFill/>
          <a:ln>
            <a:noFill/>
          </a:ln>
        </p:spPr>
      </p:pic>
      <p:cxnSp>
        <p:nvCxnSpPr>
          <p:cNvPr id="4366" name="Google Shape;4366;p54"/>
          <p:cNvCxnSpPr>
            <a:stCxn id="4348" idx="6"/>
            <a:endCxn id="4364" idx="1"/>
          </p:cNvCxnSpPr>
          <p:nvPr/>
        </p:nvCxnSpPr>
        <p:spPr>
          <a:xfrm>
            <a:off x="5649525" y="1104900"/>
            <a:ext cx="434100" cy="1575000"/>
          </a:xfrm>
          <a:prstGeom prst="straightConnector1">
            <a:avLst/>
          </a:prstGeom>
          <a:noFill/>
          <a:ln w="9525" cap="flat" cmpd="sng">
            <a:solidFill>
              <a:schemeClr val="dk2"/>
            </a:solidFill>
            <a:prstDash val="solid"/>
            <a:round/>
            <a:headEnd type="none" w="med" len="med"/>
            <a:tailEnd type="triangle" w="med" len="med"/>
          </a:ln>
        </p:spPr>
      </p:cxnSp>
      <p:cxnSp>
        <p:nvCxnSpPr>
          <p:cNvPr id="4367" name="Google Shape;4367;p54"/>
          <p:cNvCxnSpPr>
            <a:stCxn id="4350" idx="6"/>
            <a:endCxn id="4364" idx="1"/>
          </p:cNvCxnSpPr>
          <p:nvPr/>
        </p:nvCxnSpPr>
        <p:spPr>
          <a:xfrm>
            <a:off x="5649450" y="1854950"/>
            <a:ext cx="434100" cy="825000"/>
          </a:xfrm>
          <a:prstGeom prst="straightConnector1">
            <a:avLst/>
          </a:prstGeom>
          <a:noFill/>
          <a:ln w="9525" cap="flat" cmpd="sng">
            <a:solidFill>
              <a:schemeClr val="dk2"/>
            </a:solidFill>
            <a:prstDash val="solid"/>
            <a:round/>
            <a:headEnd type="none" w="med" len="med"/>
            <a:tailEnd type="triangle" w="med" len="med"/>
          </a:ln>
        </p:spPr>
      </p:cxnSp>
      <p:cxnSp>
        <p:nvCxnSpPr>
          <p:cNvPr id="4368" name="Google Shape;4368;p54"/>
          <p:cNvCxnSpPr>
            <a:stCxn id="4352" idx="6"/>
            <a:endCxn id="4364" idx="1"/>
          </p:cNvCxnSpPr>
          <p:nvPr/>
        </p:nvCxnSpPr>
        <p:spPr>
          <a:xfrm rot="10800000" flipH="1">
            <a:off x="5649450" y="2679900"/>
            <a:ext cx="434100" cy="1488300"/>
          </a:xfrm>
          <a:prstGeom prst="straightConnector1">
            <a:avLst/>
          </a:prstGeom>
          <a:noFill/>
          <a:ln w="9525" cap="flat" cmpd="sng">
            <a:solidFill>
              <a:schemeClr val="dk2"/>
            </a:solidFill>
            <a:prstDash val="solid"/>
            <a:round/>
            <a:headEnd type="none" w="med" len="med"/>
            <a:tailEnd type="triangle" w="med" len="med"/>
          </a:ln>
        </p:spPr>
      </p:cxnSp>
      <p:sp>
        <p:nvSpPr>
          <p:cNvPr id="4369" name="Google Shape;4369;p54"/>
          <p:cNvSpPr txBox="1"/>
          <p:nvPr/>
        </p:nvSpPr>
        <p:spPr>
          <a:xfrm>
            <a:off x="3871875" y="4644000"/>
            <a:ext cx="1652700" cy="7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Titillium Web Light"/>
                <a:ea typeface="Titillium Web Light"/>
                <a:cs typeface="Titillium Web Light"/>
                <a:sym typeface="Titillium Web Light"/>
              </a:rPr>
              <a:t>Hidden Layers</a:t>
            </a:r>
            <a:endParaRPr sz="1800">
              <a:solidFill>
                <a:srgbClr val="FFFFFF"/>
              </a:solidFill>
              <a:latin typeface="Titillium Web Light"/>
              <a:ea typeface="Titillium Web Light"/>
              <a:cs typeface="Titillium Web Light"/>
              <a:sym typeface="Titillium Web Light"/>
            </a:endParaRPr>
          </a:p>
        </p:txBody>
      </p:sp>
      <p:sp>
        <p:nvSpPr>
          <p:cNvPr id="4370" name="Google Shape;4370;p54"/>
          <p:cNvSpPr txBox="1"/>
          <p:nvPr/>
        </p:nvSpPr>
        <p:spPr>
          <a:xfrm>
            <a:off x="6073050" y="4596375"/>
            <a:ext cx="1652700" cy="7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Titillium Web Light"/>
                <a:ea typeface="Titillium Web Light"/>
                <a:cs typeface="Titillium Web Light"/>
                <a:sym typeface="Titillium Web Light"/>
              </a:rPr>
              <a:t>Output Layer</a:t>
            </a:r>
            <a:endParaRPr sz="1800">
              <a:solidFill>
                <a:srgbClr val="FFFFFF"/>
              </a:solidFill>
              <a:latin typeface="Titillium Web Light"/>
              <a:ea typeface="Titillium Web Light"/>
              <a:cs typeface="Titillium Web Light"/>
              <a:sym typeface="Titillium Web Light"/>
            </a:endParaRPr>
          </a:p>
        </p:txBody>
      </p:sp>
      <p:cxnSp>
        <p:nvCxnSpPr>
          <p:cNvPr id="4371" name="Google Shape;4371;p54"/>
          <p:cNvCxnSpPr>
            <a:stCxn id="4341" idx="6"/>
            <a:endCxn id="4347" idx="0"/>
          </p:cNvCxnSpPr>
          <p:nvPr/>
        </p:nvCxnSpPr>
        <p:spPr>
          <a:xfrm>
            <a:off x="4201725" y="1104900"/>
            <a:ext cx="370200" cy="847800"/>
          </a:xfrm>
          <a:prstGeom prst="straightConnector1">
            <a:avLst/>
          </a:prstGeom>
          <a:noFill/>
          <a:ln w="9525" cap="flat" cmpd="sng">
            <a:solidFill>
              <a:schemeClr val="dk2"/>
            </a:solidFill>
            <a:prstDash val="solid"/>
            <a:round/>
            <a:headEnd type="none" w="med" len="med"/>
            <a:tailEnd type="triangle" w="med" len="med"/>
          </a:ln>
        </p:spPr>
      </p:cxnSp>
      <p:cxnSp>
        <p:nvCxnSpPr>
          <p:cNvPr id="4372" name="Google Shape;4372;p54"/>
          <p:cNvCxnSpPr>
            <a:endCxn id="4347" idx="0"/>
          </p:cNvCxnSpPr>
          <p:nvPr/>
        </p:nvCxnSpPr>
        <p:spPr>
          <a:xfrm>
            <a:off x="4201500" y="1854825"/>
            <a:ext cx="370500" cy="97800"/>
          </a:xfrm>
          <a:prstGeom prst="straightConnector1">
            <a:avLst/>
          </a:prstGeom>
          <a:noFill/>
          <a:ln w="9525" cap="flat" cmpd="sng">
            <a:solidFill>
              <a:schemeClr val="dk2"/>
            </a:solidFill>
            <a:prstDash val="solid"/>
            <a:round/>
            <a:headEnd type="none" w="med" len="med"/>
            <a:tailEnd type="triangle" w="med" len="med"/>
          </a:ln>
        </p:spPr>
      </p:cxnSp>
      <p:cxnSp>
        <p:nvCxnSpPr>
          <p:cNvPr id="4373" name="Google Shape;4373;p54"/>
          <p:cNvCxnSpPr>
            <a:stCxn id="4344" idx="6"/>
            <a:endCxn id="4347" idx="2"/>
          </p:cNvCxnSpPr>
          <p:nvPr/>
        </p:nvCxnSpPr>
        <p:spPr>
          <a:xfrm rot="10800000" flipH="1">
            <a:off x="4201650" y="2409900"/>
            <a:ext cx="370500" cy="1758300"/>
          </a:xfrm>
          <a:prstGeom prst="straightConnector1">
            <a:avLst/>
          </a:prstGeom>
          <a:noFill/>
          <a:ln w="9525" cap="flat" cmpd="sng">
            <a:solidFill>
              <a:schemeClr val="dk2"/>
            </a:solidFill>
            <a:prstDash val="solid"/>
            <a:round/>
            <a:headEnd type="none" w="med" len="med"/>
            <a:tailEnd type="triangle" w="med" len="med"/>
          </a:ln>
        </p:spPr>
      </p:cxnSp>
      <p:cxnSp>
        <p:nvCxnSpPr>
          <p:cNvPr id="4374" name="Google Shape;4374;p54"/>
          <p:cNvCxnSpPr>
            <a:stCxn id="4347" idx="0"/>
            <a:endCxn id="4349" idx="1"/>
          </p:cNvCxnSpPr>
          <p:nvPr/>
        </p:nvCxnSpPr>
        <p:spPr>
          <a:xfrm rot="10800000" flipH="1">
            <a:off x="4572000" y="1144725"/>
            <a:ext cx="262200" cy="807900"/>
          </a:xfrm>
          <a:prstGeom prst="straightConnector1">
            <a:avLst/>
          </a:prstGeom>
          <a:noFill/>
          <a:ln w="9525" cap="flat" cmpd="sng">
            <a:solidFill>
              <a:schemeClr val="dk2"/>
            </a:solidFill>
            <a:prstDash val="solid"/>
            <a:round/>
            <a:headEnd type="none" w="med" len="med"/>
            <a:tailEnd type="triangle" w="med" len="med"/>
          </a:ln>
        </p:spPr>
      </p:cxnSp>
      <p:cxnSp>
        <p:nvCxnSpPr>
          <p:cNvPr id="4375" name="Google Shape;4375;p54"/>
          <p:cNvCxnSpPr>
            <a:stCxn id="4347" idx="2"/>
            <a:endCxn id="4351" idx="1"/>
          </p:cNvCxnSpPr>
          <p:nvPr/>
        </p:nvCxnSpPr>
        <p:spPr>
          <a:xfrm rot="10800000" flipH="1">
            <a:off x="4572000" y="1894725"/>
            <a:ext cx="262200" cy="515100"/>
          </a:xfrm>
          <a:prstGeom prst="straightConnector1">
            <a:avLst/>
          </a:prstGeom>
          <a:noFill/>
          <a:ln w="9525" cap="flat" cmpd="sng">
            <a:solidFill>
              <a:schemeClr val="dk2"/>
            </a:solidFill>
            <a:prstDash val="solid"/>
            <a:round/>
            <a:headEnd type="none" w="med" len="med"/>
            <a:tailEnd type="triangle" w="med" len="med"/>
          </a:ln>
        </p:spPr>
      </p:cxnSp>
      <p:cxnSp>
        <p:nvCxnSpPr>
          <p:cNvPr id="4376" name="Google Shape;4376;p54"/>
          <p:cNvCxnSpPr>
            <a:stCxn id="4347" idx="2"/>
            <a:endCxn id="4353" idx="1"/>
          </p:cNvCxnSpPr>
          <p:nvPr/>
        </p:nvCxnSpPr>
        <p:spPr>
          <a:xfrm>
            <a:off x="4572000" y="2409825"/>
            <a:ext cx="262200" cy="1798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80"/>
        <p:cNvGrpSpPr/>
        <p:nvPr/>
      </p:nvGrpSpPr>
      <p:grpSpPr>
        <a:xfrm>
          <a:off x="0" y="0"/>
          <a:ext cx="0" cy="0"/>
          <a:chOff x="0" y="0"/>
          <a:chExt cx="0" cy="0"/>
        </a:xfrm>
      </p:grpSpPr>
      <p:sp>
        <p:nvSpPr>
          <p:cNvPr id="4381" name="Google Shape;4381;p5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What’s Left to Address</a:t>
            </a:r>
            <a:endParaRPr/>
          </a:p>
        </p:txBody>
      </p:sp>
      <p:sp>
        <p:nvSpPr>
          <p:cNvPr id="4382" name="Google Shape;4382;p55"/>
          <p:cNvSpPr txBox="1">
            <a:spLocks noGrp="1"/>
          </p:cNvSpPr>
          <p:nvPr>
            <p:ph type="body" idx="1"/>
          </p:nvPr>
        </p:nvSpPr>
        <p:spPr>
          <a:xfrm>
            <a:off x="718300" y="1514475"/>
            <a:ext cx="6761100" cy="29805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sz="2000"/>
              <a:t>How do we actually train neural networks?</a:t>
            </a:r>
            <a:endParaRPr sz="2000"/>
          </a:p>
          <a:p>
            <a:pPr marL="914400" lvl="1" indent="-355600" algn="l" rtl="0">
              <a:spcBef>
                <a:spcPts val="0"/>
              </a:spcBef>
              <a:spcAft>
                <a:spcPts val="0"/>
              </a:spcAft>
              <a:buSzPts val="2000"/>
              <a:buChar char="▫"/>
            </a:pPr>
            <a:r>
              <a:rPr lang="en" sz="2000"/>
              <a:t>Gradient descent</a:t>
            </a:r>
            <a:endParaRPr sz="2000"/>
          </a:p>
          <a:p>
            <a:pPr marL="914400" lvl="1" indent="-355600" algn="l" rtl="0">
              <a:spcBef>
                <a:spcPts val="0"/>
              </a:spcBef>
              <a:spcAft>
                <a:spcPts val="0"/>
              </a:spcAft>
              <a:buSzPts val="2000"/>
              <a:buChar char="▫"/>
            </a:pPr>
            <a:r>
              <a:rPr lang="en" sz="2000"/>
              <a:t>Backpropagation</a:t>
            </a:r>
            <a:endParaRPr sz="2000"/>
          </a:p>
          <a:p>
            <a:pPr marL="457200" lvl="0" indent="-355600" algn="l" rtl="0">
              <a:spcBef>
                <a:spcPts val="0"/>
              </a:spcBef>
              <a:spcAft>
                <a:spcPts val="0"/>
              </a:spcAft>
              <a:buSzPts val="2000"/>
              <a:buChar char="▪"/>
            </a:pPr>
            <a:r>
              <a:rPr lang="en" sz="2000"/>
              <a:t>What is the utility of different activation functions?</a:t>
            </a:r>
            <a:endParaRPr sz="2000"/>
          </a:p>
          <a:p>
            <a:pPr marL="457200" lvl="0" indent="-355600" algn="l" rtl="0">
              <a:spcBef>
                <a:spcPts val="0"/>
              </a:spcBef>
              <a:spcAft>
                <a:spcPts val="0"/>
              </a:spcAft>
              <a:buSzPts val="2000"/>
              <a:buChar char="▪"/>
            </a:pPr>
            <a:r>
              <a:rPr lang="en" sz="2000"/>
              <a:t>The importance of regularization for neural networks</a:t>
            </a:r>
            <a:endParaRPr sz="2000"/>
          </a:p>
          <a:p>
            <a:pPr marL="457200" lvl="0" indent="-355600" algn="l" rtl="0">
              <a:spcBef>
                <a:spcPts val="0"/>
              </a:spcBef>
              <a:spcAft>
                <a:spcPts val="0"/>
              </a:spcAft>
              <a:buSzPts val="2000"/>
              <a:buChar char="▪"/>
            </a:pPr>
            <a:r>
              <a:rPr lang="en" sz="2000"/>
              <a:t>How to move to more than 2 categories for our prediction</a:t>
            </a:r>
            <a:endParaRPr sz="2000"/>
          </a:p>
          <a:p>
            <a:pPr marL="457200" lvl="0" indent="-355600" algn="l" rtl="0">
              <a:spcBef>
                <a:spcPts val="0"/>
              </a:spcBef>
              <a:spcAft>
                <a:spcPts val="0"/>
              </a:spcAft>
              <a:buSzPts val="2000"/>
              <a:buChar char="▪"/>
            </a:pPr>
            <a:r>
              <a:rPr lang="en" sz="2000"/>
              <a:t>A short look at commonly used models:</a:t>
            </a:r>
            <a:endParaRPr sz="2000"/>
          </a:p>
          <a:p>
            <a:pPr marL="914400" lvl="1" indent="-355600" algn="l" rtl="0">
              <a:spcBef>
                <a:spcPts val="0"/>
              </a:spcBef>
              <a:spcAft>
                <a:spcPts val="0"/>
              </a:spcAft>
              <a:buSzPts val="2000"/>
              <a:buChar char="▫"/>
            </a:pPr>
            <a:r>
              <a:rPr lang="en" sz="2000"/>
              <a:t>Convolutional Neural Networks</a:t>
            </a:r>
            <a:endParaRPr sz="2000"/>
          </a:p>
          <a:p>
            <a:pPr marL="914400" lvl="1" indent="-355600" algn="l" rtl="0">
              <a:spcBef>
                <a:spcPts val="0"/>
              </a:spcBef>
              <a:spcAft>
                <a:spcPts val="0"/>
              </a:spcAft>
              <a:buSzPts val="2000"/>
              <a:buChar char="▫"/>
            </a:pPr>
            <a:r>
              <a:rPr lang="en" sz="2000"/>
              <a:t>Recurrent Neural Networks</a:t>
            </a:r>
            <a:endParaRPr sz="2000"/>
          </a:p>
        </p:txBody>
      </p:sp>
      <p:sp>
        <p:nvSpPr>
          <p:cNvPr id="4383" name="Google Shape;4383;p5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87"/>
        <p:cNvGrpSpPr/>
        <p:nvPr/>
      </p:nvGrpSpPr>
      <p:grpSpPr>
        <a:xfrm>
          <a:off x="0" y="0"/>
          <a:ext cx="0" cy="0"/>
          <a:chOff x="0" y="0"/>
          <a:chExt cx="0" cy="0"/>
        </a:xfrm>
      </p:grpSpPr>
      <p:sp>
        <p:nvSpPr>
          <p:cNvPr id="4388" name="Google Shape;4388;p5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Likelihood Estimate (In Detail)</a:t>
            </a:r>
            <a:endParaRPr/>
          </a:p>
        </p:txBody>
      </p:sp>
      <p:sp>
        <p:nvSpPr>
          <p:cNvPr id="4389" name="Google Shape;4389;p56"/>
          <p:cNvSpPr txBox="1">
            <a:spLocks noGrp="1"/>
          </p:cNvSpPr>
          <p:nvPr>
            <p:ph type="body" idx="1"/>
          </p:nvPr>
        </p:nvSpPr>
        <p:spPr>
          <a:xfrm>
            <a:off x="718300" y="1596775"/>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For a given datapoint i:</a:t>
            </a:r>
            <a:endParaRPr/>
          </a:p>
          <a:p>
            <a:pPr marL="457200" lvl="0" indent="-381000" algn="l" rtl="0">
              <a:spcBef>
                <a:spcPts val="0"/>
              </a:spcBef>
              <a:spcAft>
                <a:spcPts val="0"/>
              </a:spcAft>
              <a:buSzPts val="2400"/>
              <a:buChar char="▪"/>
            </a:pPr>
            <a:r>
              <a:rPr lang="en"/>
              <a:t>The probability that we correctly predict y</a:t>
            </a:r>
            <a:r>
              <a:rPr lang="en" baseline="-25000"/>
              <a:t>i</a:t>
            </a:r>
            <a:r>
              <a:rPr lang="en"/>
              <a:t> to be 1 when y</a:t>
            </a:r>
            <a:r>
              <a:rPr lang="en" baseline="-25000"/>
              <a:t>i</a:t>
            </a:r>
            <a:r>
              <a:rPr lang="en"/>
              <a:t> is actually 1 is </a:t>
            </a:r>
            <a:endParaRPr/>
          </a:p>
          <a:p>
            <a:pPr marL="457200" lvl="0" indent="-381000" algn="l" rtl="0">
              <a:spcBef>
                <a:spcPts val="0"/>
              </a:spcBef>
              <a:spcAft>
                <a:spcPts val="0"/>
              </a:spcAft>
              <a:buSzPts val="2400"/>
              <a:buChar char="▪"/>
            </a:pPr>
            <a:r>
              <a:rPr lang="en"/>
              <a:t>The probability that we correctly predict y</a:t>
            </a:r>
            <a:r>
              <a:rPr lang="en" baseline="-25000"/>
              <a:t>i</a:t>
            </a:r>
            <a:r>
              <a:rPr lang="en"/>
              <a:t> to be 0 when y</a:t>
            </a:r>
            <a:r>
              <a:rPr lang="en" baseline="-25000"/>
              <a:t>i</a:t>
            </a:r>
            <a:r>
              <a:rPr lang="en"/>
              <a:t> is actually 0 is </a:t>
            </a:r>
            <a:endParaRPr/>
          </a:p>
          <a:p>
            <a:pPr marL="457200" lvl="0" indent="-381000" algn="l" rtl="0">
              <a:spcBef>
                <a:spcPts val="0"/>
              </a:spcBef>
              <a:spcAft>
                <a:spcPts val="0"/>
              </a:spcAft>
              <a:buSzPts val="2400"/>
              <a:buChar char="▪"/>
            </a:pPr>
            <a:r>
              <a:rPr lang="en"/>
              <a:t>This makes sense because if y</a:t>
            </a:r>
            <a:r>
              <a:rPr lang="en" baseline="-25000"/>
              <a:t>i</a:t>
            </a:r>
            <a:r>
              <a:rPr lang="en"/>
              <a:t> is 1, then we will get out p</a:t>
            </a:r>
            <a:r>
              <a:rPr lang="en" baseline="-25000"/>
              <a:t>i</a:t>
            </a:r>
            <a:r>
              <a:rPr lang="en"/>
              <a:t> and if it is 0, we will get out 1-p</a:t>
            </a:r>
            <a:r>
              <a:rPr lang="en" baseline="-25000"/>
              <a:t>i</a:t>
            </a:r>
            <a:r>
              <a:rPr lang="en"/>
              <a:t>.</a:t>
            </a:r>
            <a:endParaRPr/>
          </a:p>
          <a:p>
            <a:pPr marL="457200" lvl="0" indent="-381000" algn="l" rtl="0">
              <a:spcBef>
                <a:spcPts val="0"/>
              </a:spcBef>
              <a:spcAft>
                <a:spcPts val="0"/>
              </a:spcAft>
              <a:buSzPts val="2400"/>
              <a:buChar char="▪"/>
            </a:pPr>
            <a:r>
              <a:rPr lang="en"/>
              <a:t>The other factor will always be 1 &amp; this is useful.</a:t>
            </a:r>
            <a:endParaRPr/>
          </a:p>
          <a:p>
            <a:pPr marL="457200" lvl="0" indent="0" algn="l" rtl="0">
              <a:spcBef>
                <a:spcPts val="600"/>
              </a:spcBef>
              <a:spcAft>
                <a:spcPts val="0"/>
              </a:spcAft>
              <a:buNone/>
            </a:pPr>
            <a:endParaRPr/>
          </a:p>
          <a:p>
            <a:pPr marL="0" lvl="0" indent="0" algn="l" rtl="0">
              <a:spcBef>
                <a:spcPts val="600"/>
              </a:spcBef>
              <a:spcAft>
                <a:spcPts val="0"/>
              </a:spcAft>
              <a:buNone/>
            </a:pPr>
            <a:endParaRPr/>
          </a:p>
        </p:txBody>
      </p:sp>
      <p:sp>
        <p:nvSpPr>
          <p:cNvPr id="4390" name="Google Shape;4390;p5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43</a:t>
            </a:fld>
            <a:endParaRPr/>
          </a:p>
        </p:txBody>
      </p:sp>
      <p:pic>
        <p:nvPicPr>
          <p:cNvPr id="4391" name="Google Shape;4391;p56"/>
          <p:cNvPicPr preferRelativeResize="0"/>
          <p:nvPr/>
        </p:nvPicPr>
        <p:blipFill>
          <a:blip r:embed="rId3">
            <a:alphaModFix/>
          </a:blip>
          <a:stretch>
            <a:fillRect/>
          </a:stretch>
        </p:blipFill>
        <p:spPr>
          <a:xfrm>
            <a:off x="4410075" y="2450050"/>
            <a:ext cx="421375" cy="464600"/>
          </a:xfrm>
          <a:prstGeom prst="rect">
            <a:avLst/>
          </a:prstGeom>
          <a:noFill/>
          <a:ln>
            <a:noFill/>
          </a:ln>
        </p:spPr>
      </p:pic>
      <p:pic>
        <p:nvPicPr>
          <p:cNvPr id="4392" name="Google Shape;4392;p56"/>
          <p:cNvPicPr preferRelativeResize="0"/>
          <p:nvPr/>
        </p:nvPicPr>
        <p:blipFill>
          <a:blip r:embed="rId4">
            <a:alphaModFix/>
          </a:blip>
          <a:stretch>
            <a:fillRect/>
          </a:stretch>
        </p:blipFill>
        <p:spPr>
          <a:xfrm>
            <a:off x="4410075" y="3157550"/>
            <a:ext cx="1770950" cy="464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96"/>
        <p:cNvGrpSpPr/>
        <p:nvPr/>
      </p:nvGrpSpPr>
      <p:grpSpPr>
        <a:xfrm>
          <a:off x="0" y="0"/>
          <a:ext cx="0" cy="0"/>
          <a:chOff x="0" y="0"/>
          <a:chExt cx="0" cy="0"/>
        </a:xfrm>
      </p:grpSpPr>
      <p:sp>
        <p:nvSpPr>
          <p:cNvPr id="4397" name="Google Shape;4397;p5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Likelihood Estimate cont.</a:t>
            </a:r>
            <a:endParaRPr/>
          </a:p>
        </p:txBody>
      </p:sp>
      <p:sp>
        <p:nvSpPr>
          <p:cNvPr id="4398" name="Google Shape;4398;p57"/>
          <p:cNvSpPr txBox="1">
            <a:spLocks noGrp="1"/>
          </p:cNvSpPr>
          <p:nvPr>
            <p:ph type="body" idx="1"/>
          </p:nvPr>
        </p:nvSpPr>
        <p:spPr>
          <a:xfrm>
            <a:off x="718300" y="1739700"/>
            <a:ext cx="6761100" cy="16512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So our total likelihood estimate is</a:t>
            </a:r>
            <a:endParaRPr/>
          </a:p>
          <a:p>
            <a:pPr marL="0" lvl="0" indent="0" algn="l" rtl="0">
              <a:spcBef>
                <a:spcPts val="600"/>
              </a:spcBef>
              <a:spcAft>
                <a:spcPts val="0"/>
              </a:spcAft>
              <a:buNone/>
            </a:pPr>
            <a:endParaRPr/>
          </a:p>
        </p:txBody>
      </p:sp>
      <p:sp>
        <p:nvSpPr>
          <p:cNvPr id="4399" name="Google Shape;4399;p5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44</a:t>
            </a:fld>
            <a:endParaRPr/>
          </a:p>
        </p:txBody>
      </p:sp>
      <p:pic>
        <p:nvPicPr>
          <p:cNvPr id="4400" name="Google Shape;4400;p57"/>
          <p:cNvPicPr preferRelativeResize="0"/>
          <p:nvPr/>
        </p:nvPicPr>
        <p:blipFill>
          <a:blip r:embed="rId3">
            <a:alphaModFix/>
          </a:blip>
          <a:stretch>
            <a:fillRect/>
          </a:stretch>
        </p:blipFill>
        <p:spPr>
          <a:xfrm>
            <a:off x="1266825" y="2356724"/>
            <a:ext cx="3324225" cy="953225"/>
          </a:xfrm>
          <a:prstGeom prst="rect">
            <a:avLst/>
          </a:prstGeom>
          <a:noFill/>
          <a:ln>
            <a:noFill/>
          </a:ln>
        </p:spPr>
      </p:pic>
      <p:sp>
        <p:nvSpPr>
          <p:cNvPr id="4401" name="Google Shape;4401;p57"/>
          <p:cNvSpPr txBox="1">
            <a:spLocks noGrp="1"/>
          </p:cNvSpPr>
          <p:nvPr>
            <p:ph type="body" idx="1"/>
          </p:nvPr>
        </p:nvSpPr>
        <p:spPr>
          <a:xfrm>
            <a:off x="718300" y="3235125"/>
            <a:ext cx="6761100" cy="16512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Taking the log of this, we get the log-likelihood:</a:t>
            </a:r>
            <a:endParaRPr/>
          </a:p>
          <a:p>
            <a:pPr marL="0" lvl="0" indent="0" algn="l" rtl="0">
              <a:spcBef>
                <a:spcPts val="600"/>
              </a:spcBef>
              <a:spcAft>
                <a:spcPts val="0"/>
              </a:spcAft>
              <a:buNone/>
            </a:pPr>
            <a:endParaRPr/>
          </a:p>
        </p:txBody>
      </p:sp>
      <p:pic>
        <p:nvPicPr>
          <p:cNvPr id="4402" name="Google Shape;4402;p57"/>
          <p:cNvPicPr preferRelativeResize="0"/>
          <p:nvPr/>
        </p:nvPicPr>
        <p:blipFill>
          <a:blip r:embed="rId4">
            <a:alphaModFix/>
          </a:blip>
          <a:stretch>
            <a:fillRect/>
          </a:stretch>
        </p:blipFill>
        <p:spPr>
          <a:xfrm>
            <a:off x="1266821" y="3933100"/>
            <a:ext cx="5912404" cy="953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1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Qualitative Predictions</a:t>
            </a:r>
            <a:endParaRPr/>
          </a:p>
        </p:txBody>
      </p:sp>
      <p:sp>
        <p:nvSpPr>
          <p:cNvPr id="3865" name="Google Shape;3865;p17"/>
          <p:cNvSpPr txBox="1">
            <a:spLocks noGrp="1"/>
          </p:cNvSpPr>
          <p:nvPr>
            <p:ph type="body" idx="1"/>
          </p:nvPr>
        </p:nvSpPr>
        <p:spPr>
          <a:xfrm>
            <a:off x="718300" y="1596775"/>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Note that there can be more than 2 levels.</a:t>
            </a:r>
            <a:endParaRPr/>
          </a:p>
          <a:p>
            <a:pPr marL="457200" lvl="0" indent="0" algn="l" rtl="0">
              <a:spcBef>
                <a:spcPts val="600"/>
              </a:spcBef>
              <a:spcAft>
                <a:spcPts val="0"/>
              </a:spcAft>
              <a:buNone/>
            </a:pPr>
            <a:endParaRPr/>
          </a:p>
          <a:p>
            <a:pPr marL="457200" lvl="0" indent="-381000" algn="l" rtl="0">
              <a:spcBef>
                <a:spcPts val="600"/>
              </a:spcBef>
              <a:spcAft>
                <a:spcPts val="0"/>
              </a:spcAft>
              <a:buSzPts val="2400"/>
              <a:buChar char="▪"/>
            </a:pPr>
            <a:r>
              <a:rPr lang="en"/>
              <a:t>However, we will initially constrain ourselves to choosing between 2 levels (in this case cat/dog).</a:t>
            </a:r>
            <a:endParaRPr/>
          </a:p>
          <a:p>
            <a:pPr marL="457200" lvl="0" indent="0" algn="l" rtl="0">
              <a:spcBef>
                <a:spcPts val="600"/>
              </a:spcBef>
              <a:spcAft>
                <a:spcPts val="0"/>
              </a:spcAft>
              <a:buNone/>
            </a:pPr>
            <a:endParaRPr/>
          </a:p>
          <a:p>
            <a:pPr marL="457200" lvl="0" indent="-381000" algn="l" rtl="0">
              <a:spcBef>
                <a:spcPts val="600"/>
              </a:spcBef>
              <a:spcAft>
                <a:spcPts val="0"/>
              </a:spcAft>
              <a:buSzPts val="2400"/>
              <a:buChar char="▪"/>
            </a:pPr>
            <a:r>
              <a:rPr lang="en"/>
              <a:t>How do we use features (both qualitative and quantitative) to classify things into categories?</a:t>
            </a:r>
            <a:endParaRPr/>
          </a:p>
        </p:txBody>
      </p:sp>
      <p:sp>
        <p:nvSpPr>
          <p:cNvPr id="3866" name="Google Shape;3866;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70"/>
        <p:cNvGrpSpPr/>
        <p:nvPr/>
      </p:nvGrpSpPr>
      <p:grpSpPr>
        <a:xfrm>
          <a:off x="0" y="0"/>
          <a:ext cx="0" cy="0"/>
          <a:chOff x="0" y="0"/>
          <a:chExt cx="0" cy="0"/>
        </a:xfrm>
      </p:grpSpPr>
      <p:sp>
        <p:nvSpPr>
          <p:cNvPr id="3871" name="Google Shape;3871;p1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Classification Problem</a:t>
            </a:r>
            <a:endParaRPr/>
          </a:p>
        </p:txBody>
      </p:sp>
      <p:sp>
        <p:nvSpPr>
          <p:cNvPr id="3872" name="Google Shape;3872;p18"/>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Let’s say we have some data on someone’s annual income, their age, and whether they studied political science in college.</a:t>
            </a:r>
            <a:endParaRPr/>
          </a:p>
          <a:p>
            <a:pPr marL="457200" lvl="0" indent="-381000" algn="l" rtl="0">
              <a:spcBef>
                <a:spcPts val="0"/>
              </a:spcBef>
              <a:spcAft>
                <a:spcPts val="0"/>
              </a:spcAft>
              <a:buSzPts val="2400"/>
              <a:buChar char="▪"/>
            </a:pPr>
            <a:r>
              <a:rPr lang="en"/>
              <a:t>Can we predict whether they are a politician?</a:t>
            </a:r>
            <a:endParaRPr/>
          </a:p>
          <a:p>
            <a:pPr marL="457200" lvl="0" indent="-381000" algn="l" rtl="0">
              <a:spcBef>
                <a:spcPts val="0"/>
              </a:spcBef>
              <a:spcAft>
                <a:spcPts val="0"/>
              </a:spcAft>
              <a:buSzPts val="2400"/>
              <a:buChar char="▪"/>
            </a:pPr>
            <a:r>
              <a:rPr lang="en"/>
              <a:t>Is it possible to use linear regression for this?</a:t>
            </a:r>
            <a:endParaRPr/>
          </a:p>
        </p:txBody>
      </p:sp>
      <p:sp>
        <p:nvSpPr>
          <p:cNvPr id="3873" name="Google Shape;3873;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77"/>
        <p:cNvGrpSpPr/>
        <p:nvPr/>
      </p:nvGrpSpPr>
      <p:grpSpPr>
        <a:xfrm>
          <a:off x="0" y="0"/>
          <a:ext cx="0" cy="0"/>
          <a:chOff x="0" y="0"/>
          <a:chExt cx="0" cy="0"/>
        </a:xfrm>
      </p:grpSpPr>
      <p:sp>
        <p:nvSpPr>
          <p:cNvPr id="3878" name="Google Shape;3878;p1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Identifying the Problem Structure</a:t>
            </a:r>
            <a:endParaRPr/>
          </a:p>
        </p:txBody>
      </p:sp>
      <p:sp>
        <p:nvSpPr>
          <p:cNvPr id="3879" name="Google Shape;3879;p19"/>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We can identify 3 independent variables (features) and 1 dependent variable (target):</a:t>
            </a:r>
            <a:endParaRPr/>
          </a:p>
          <a:p>
            <a:pPr marL="457200" lvl="0" indent="-381000" algn="l" rtl="0">
              <a:spcBef>
                <a:spcPts val="0"/>
              </a:spcBef>
              <a:spcAft>
                <a:spcPts val="0"/>
              </a:spcAft>
              <a:buSzPts val="2400"/>
              <a:buChar char="▪"/>
            </a:pPr>
            <a:r>
              <a:rPr lang="en"/>
              <a:t>x</a:t>
            </a:r>
            <a:r>
              <a:rPr lang="en" baseline="-25000"/>
              <a:t>1</a:t>
            </a:r>
            <a:r>
              <a:rPr lang="en"/>
              <a:t> = annual income, x</a:t>
            </a:r>
            <a:r>
              <a:rPr lang="en" baseline="-25000"/>
              <a:t>2</a:t>
            </a:r>
            <a:r>
              <a:rPr lang="en"/>
              <a:t> = age, x</a:t>
            </a:r>
            <a:r>
              <a:rPr lang="en" baseline="-25000"/>
              <a:t>3</a:t>
            </a:r>
            <a:r>
              <a:rPr lang="en"/>
              <a:t> = political science major or not</a:t>
            </a:r>
            <a:endParaRPr/>
          </a:p>
          <a:p>
            <a:pPr marL="457200" lvl="0" indent="-381000" algn="l" rtl="0">
              <a:spcBef>
                <a:spcPts val="0"/>
              </a:spcBef>
              <a:spcAft>
                <a:spcPts val="0"/>
              </a:spcAft>
              <a:buSzPts val="2400"/>
              <a:buChar char="▪"/>
            </a:pPr>
            <a:r>
              <a:rPr lang="en"/>
              <a:t>y</a:t>
            </a:r>
            <a:r>
              <a:rPr lang="en" baseline="-25000"/>
              <a:t>1</a:t>
            </a:r>
            <a:r>
              <a:rPr lang="en"/>
              <a:t> = politician or not</a:t>
            </a:r>
            <a:endParaRPr/>
          </a:p>
        </p:txBody>
      </p:sp>
      <p:sp>
        <p:nvSpPr>
          <p:cNvPr id="3880" name="Google Shape;3880;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84"/>
        <p:cNvGrpSpPr/>
        <p:nvPr/>
      </p:nvGrpSpPr>
      <p:grpSpPr>
        <a:xfrm>
          <a:off x="0" y="0"/>
          <a:ext cx="0" cy="0"/>
          <a:chOff x="0" y="0"/>
          <a:chExt cx="0" cy="0"/>
        </a:xfrm>
      </p:grpSpPr>
      <p:sp>
        <p:nvSpPr>
          <p:cNvPr id="3885" name="Google Shape;3885;p20"/>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Quick Aside on Data Manipulation</a:t>
            </a:r>
            <a:endParaRPr/>
          </a:p>
        </p:txBody>
      </p:sp>
      <p:sp>
        <p:nvSpPr>
          <p:cNvPr id="3886" name="Google Shape;3886;p20"/>
          <p:cNvSpPr txBox="1">
            <a:spLocks noGrp="1"/>
          </p:cNvSpPr>
          <p:nvPr>
            <p:ph type="body" idx="1"/>
          </p:nvPr>
        </p:nvSpPr>
        <p:spPr>
          <a:xfrm>
            <a:off x="718300" y="1596775"/>
            <a:ext cx="6761100" cy="29805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sz="2000"/>
              <a:t>How would we use political science major or not to the regression model? It is not a quantitative variable!</a:t>
            </a:r>
            <a:endParaRPr sz="2000"/>
          </a:p>
          <a:p>
            <a:pPr marL="457200" lvl="0" indent="0" algn="l" rtl="0">
              <a:spcBef>
                <a:spcPts val="600"/>
              </a:spcBef>
              <a:spcAft>
                <a:spcPts val="0"/>
              </a:spcAft>
              <a:buNone/>
            </a:pPr>
            <a:endParaRPr sz="2000"/>
          </a:p>
          <a:p>
            <a:pPr marL="457200" lvl="0" indent="-355600" algn="l" rtl="0">
              <a:spcBef>
                <a:spcPts val="600"/>
              </a:spcBef>
              <a:spcAft>
                <a:spcPts val="0"/>
              </a:spcAft>
              <a:buSzPts val="2000"/>
              <a:buChar char="▪"/>
            </a:pPr>
            <a:r>
              <a:rPr lang="en" sz="2000"/>
              <a:t>We can convert this variable into what is called a </a:t>
            </a:r>
            <a:r>
              <a:rPr lang="en" sz="2000" b="1">
                <a:latin typeface="Titillium Web"/>
                <a:ea typeface="Titillium Web"/>
                <a:cs typeface="Titillium Web"/>
                <a:sym typeface="Titillium Web"/>
              </a:rPr>
              <a:t>dummy variable</a:t>
            </a:r>
            <a:r>
              <a:rPr lang="en" sz="2000"/>
              <a:t> or </a:t>
            </a:r>
            <a:r>
              <a:rPr lang="en" sz="2000" b="1">
                <a:latin typeface="Titillium Web"/>
                <a:ea typeface="Titillium Web"/>
                <a:cs typeface="Titillium Web"/>
                <a:sym typeface="Titillium Web"/>
              </a:rPr>
              <a:t>binary variable</a:t>
            </a:r>
            <a:r>
              <a:rPr lang="en" sz="2000"/>
              <a:t> by setting the variable to 1 if political science major and 0 if not</a:t>
            </a:r>
            <a:endParaRPr sz="2000"/>
          </a:p>
        </p:txBody>
      </p:sp>
      <p:sp>
        <p:nvSpPr>
          <p:cNvPr id="3887" name="Google Shape;3887;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1"/>
        <p:cNvGrpSpPr/>
        <p:nvPr/>
      </p:nvGrpSpPr>
      <p:grpSpPr>
        <a:xfrm>
          <a:off x="0" y="0"/>
          <a:ext cx="0" cy="0"/>
          <a:chOff x="0" y="0"/>
          <a:chExt cx="0" cy="0"/>
        </a:xfrm>
      </p:grpSpPr>
      <p:sp>
        <p:nvSpPr>
          <p:cNvPr id="3892" name="Google Shape;3892;p21"/>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Formalize the Problem</a:t>
            </a:r>
            <a:endParaRPr/>
          </a:p>
        </p:txBody>
      </p:sp>
      <p:sp>
        <p:nvSpPr>
          <p:cNvPr id="3893" name="Google Shape;3893;p21"/>
          <p:cNvSpPr txBox="1">
            <a:spLocks noGrp="1"/>
          </p:cNvSpPr>
          <p:nvPr>
            <p:ph type="body" idx="1"/>
          </p:nvPr>
        </p:nvSpPr>
        <p:spPr>
          <a:xfrm>
            <a:off x="718300" y="1596775"/>
            <a:ext cx="6761100" cy="29805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sz="2200"/>
              <a:t>For our features, we now have:</a:t>
            </a:r>
            <a:endParaRPr sz="2200"/>
          </a:p>
          <a:p>
            <a:pPr marL="914400" lvl="1" indent="-368300" algn="l" rtl="0">
              <a:spcBef>
                <a:spcPts val="0"/>
              </a:spcBef>
              <a:spcAft>
                <a:spcPts val="0"/>
              </a:spcAft>
              <a:buSzPts val="2200"/>
              <a:buChar char="▫"/>
            </a:pPr>
            <a:r>
              <a:rPr lang="en" sz="2200"/>
              <a:t>x</a:t>
            </a:r>
            <a:r>
              <a:rPr lang="en" sz="2200" baseline="-25000"/>
              <a:t>1</a:t>
            </a:r>
            <a:r>
              <a:rPr lang="en" sz="2200"/>
              <a:t> = age: ranges from 0 to 120(ish)</a:t>
            </a:r>
            <a:endParaRPr sz="2200"/>
          </a:p>
          <a:p>
            <a:pPr marL="914400" lvl="1" indent="-368300" algn="l" rtl="0">
              <a:spcBef>
                <a:spcPts val="0"/>
              </a:spcBef>
              <a:spcAft>
                <a:spcPts val="0"/>
              </a:spcAft>
              <a:buSzPts val="2200"/>
              <a:buChar char="▫"/>
            </a:pPr>
            <a:r>
              <a:rPr lang="en" sz="2200"/>
              <a:t>x</a:t>
            </a:r>
            <a:r>
              <a:rPr lang="en" sz="2200" baseline="-25000"/>
              <a:t>2</a:t>
            </a:r>
            <a:r>
              <a:rPr lang="en" sz="2200"/>
              <a:t> = annual income: ranges from 0 to millions (rarely 100s of millions &amp; billions)</a:t>
            </a:r>
            <a:endParaRPr sz="2200"/>
          </a:p>
          <a:p>
            <a:pPr marL="914400" lvl="1" indent="-368300" algn="l" rtl="0">
              <a:spcBef>
                <a:spcPts val="0"/>
              </a:spcBef>
              <a:spcAft>
                <a:spcPts val="0"/>
              </a:spcAft>
              <a:buSzPts val="2200"/>
              <a:buChar char="▫"/>
            </a:pPr>
            <a:r>
              <a:rPr lang="en" sz="2200"/>
              <a:t>x</a:t>
            </a:r>
            <a:r>
              <a:rPr lang="en" sz="2200" baseline="-25000"/>
              <a:t>3</a:t>
            </a:r>
            <a:r>
              <a:rPr lang="en" sz="2200"/>
              <a:t> = was political science major: either 0 or 1</a:t>
            </a:r>
            <a:endParaRPr sz="2200"/>
          </a:p>
          <a:p>
            <a:pPr marL="914400" lvl="1" indent="-368300" algn="l" rtl="0">
              <a:spcBef>
                <a:spcPts val="0"/>
              </a:spcBef>
              <a:spcAft>
                <a:spcPts val="0"/>
              </a:spcAft>
              <a:buSzPts val="2200"/>
              <a:buChar char="▫"/>
            </a:pPr>
            <a:r>
              <a:rPr lang="en" sz="2200"/>
              <a:t>y = is a politician: either 0 or 1</a:t>
            </a:r>
            <a:endParaRPr sz="2200"/>
          </a:p>
          <a:p>
            <a:pPr marL="457200" lvl="0" indent="-368300" algn="l" rtl="0">
              <a:spcBef>
                <a:spcPts val="0"/>
              </a:spcBef>
              <a:spcAft>
                <a:spcPts val="0"/>
              </a:spcAft>
              <a:buSzPts val="2200"/>
              <a:buChar char="▪"/>
            </a:pPr>
            <a:r>
              <a:rPr lang="en" sz="2200" b="1">
                <a:latin typeface="Titillium Web"/>
                <a:ea typeface="Titillium Web"/>
                <a:cs typeface="Titillium Web"/>
                <a:sym typeface="Titillium Web"/>
              </a:rPr>
              <a:t>Note</a:t>
            </a:r>
            <a:r>
              <a:rPr lang="en" sz="2200"/>
              <a:t>: for all classification problems, y will always be categorical, i.e. taking on integers, each representing a class (category)</a:t>
            </a:r>
            <a:endParaRPr sz="2200"/>
          </a:p>
        </p:txBody>
      </p:sp>
      <p:sp>
        <p:nvSpPr>
          <p:cNvPr id="3894" name="Google Shape;3894;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2031</Words>
  <Application>Microsoft Office PowerPoint</Application>
  <PresentationFormat>On-screen Show (16:9)</PresentationFormat>
  <Paragraphs>312</Paragraphs>
  <Slides>44</Slides>
  <Notes>44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Dosis</vt:lpstr>
      <vt:lpstr>Titillium Web Light</vt:lpstr>
      <vt:lpstr>Titillium Web</vt:lpstr>
      <vt:lpstr>Arial</vt:lpstr>
      <vt:lpstr>Dosis ExtraLight</vt:lpstr>
      <vt:lpstr>Mowbray template</vt:lpstr>
      <vt:lpstr>Classification  Part 1: Logistic Regression &amp; NN</vt:lpstr>
      <vt:lpstr>A Review Of Linear Regression</vt:lpstr>
      <vt:lpstr>From Quantitative to Qualitative</vt:lpstr>
      <vt:lpstr>Qualitative (Categorical) Data</vt:lpstr>
      <vt:lpstr>Qualitative Predictions</vt:lpstr>
      <vt:lpstr>A Classification Problem</vt:lpstr>
      <vt:lpstr>Identifying the Problem Structure</vt:lpstr>
      <vt:lpstr>A Quick Aside on Data Manipulation</vt:lpstr>
      <vt:lpstr>Let’s Formalize the Problem</vt:lpstr>
      <vt:lpstr>Based On This Formalization ...</vt:lpstr>
      <vt:lpstr>NO! (For Most Cases)</vt:lpstr>
      <vt:lpstr>NO! cont.</vt:lpstr>
      <vt:lpstr>Logistic Regression</vt:lpstr>
      <vt:lpstr>Logistic Regression: A Transformation of Linear Regression</vt:lpstr>
      <vt:lpstr>Linear Model</vt:lpstr>
      <vt:lpstr>2. Introducing Logistic Function</vt:lpstr>
      <vt:lpstr>2 (cont). Logistic Function Plot</vt:lpstr>
      <vt:lpstr>2. Applying The Logistic Function</vt:lpstr>
      <vt:lpstr>Aside: What Are the Odds?</vt:lpstr>
      <vt:lpstr>Aside cont.: What are the Log-Odds</vt:lpstr>
      <vt:lpstr>So What?</vt:lpstr>
      <vt:lpstr>3. Choosing The Threshold</vt:lpstr>
      <vt:lpstr>4. Applying the Threshold</vt:lpstr>
      <vt:lpstr>How Do We Measure Our Cost?</vt:lpstr>
      <vt:lpstr>Maximum Likelihood &amp; Cross Entropy</vt:lpstr>
      <vt:lpstr>In Practice</vt:lpstr>
      <vt:lpstr>A Visual Representation</vt:lpstr>
      <vt:lpstr>PowerPoint Presentation</vt:lpstr>
      <vt:lpstr>PowerPoint Presentation</vt:lpstr>
      <vt:lpstr>PowerPoint Presentation</vt:lpstr>
      <vt:lpstr>PowerPoint Presentation</vt:lpstr>
      <vt:lpstr>The Terminology of Neural Networks</vt:lpstr>
      <vt:lpstr>The Terminology of Neural Networks</vt:lpstr>
      <vt:lpstr>The Terminology of Neural Networks</vt:lpstr>
      <vt:lpstr>Aside: Nonlinearity</vt:lpstr>
      <vt:lpstr>PowerPoint Presentation</vt:lpstr>
      <vt:lpstr>PowerPoint Presentation</vt:lpstr>
      <vt:lpstr>PowerPoint Presentation</vt:lpstr>
      <vt:lpstr>PowerPoint Presentation</vt:lpstr>
      <vt:lpstr>PowerPoint Presentation</vt:lpstr>
      <vt:lpstr>PowerPoint Presentation</vt:lpstr>
      <vt:lpstr>What’s Left to Address</vt:lpstr>
      <vt:lpstr>Likelihood Estimate (In Detail)</vt:lpstr>
      <vt:lpstr>Likelihood Estimate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Part 1: Logistic Regression &amp; NN</dc:title>
  <cp:lastModifiedBy>Orren Ravid</cp:lastModifiedBy>
  <cp:revision>1</cp:revision>
  <dcterms:modified xsi:type="dcterms:W3CDTF">2019-11-21T22:19:57Z</dcterms:modified>
</cp:coreProperties>
</file>