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Alfa Slab One" pitchFamily="2" charset="77"/>
      <p:regular r:id="rId28"/>
    </p:embeddedFont>
    <p:embeddedFont>
      <p:font typeface="Proxima Nova" panose="02000506030000020004"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E3F973-4F6A-434F-8505-2EE6315F8FCF}">
  <a:tblStyle styleId="{4AE3F973-4F6A-434F-8505-2EE6315F8F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9d919c0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9d919c0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5956d3dc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5956d3dc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5956d3dc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5956d3dc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5956d3dc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5956d3dc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59d919c0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659d919c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59d919c0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59d919c0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59d919c0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59d919c0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5956d3dc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5956d3d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59d919c0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59d919c0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5956d3dc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5956d3dc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5956d3d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5956d3d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SSE is RSS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59d919c00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59d919c0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59d919c00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59d919c00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59d919c00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59d919c0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59d919c00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59d919c0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59d919c0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59d919c0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59d919c0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59d919c0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5956d3dc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5956d3dc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56d3dc8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56d3dc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5956d3dc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5956d3d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59d919c0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59d919c0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59d919c0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59d919c0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Proxima Nova"/>
                <a:ea typeface="Proxima Nova"/>
                <a:cs typeface="Proxima Nova"/>
                <a:sym typeface="Proxima Nova"/>
              </a:rPr>
              <a:t>For example, endogeneity produces bias in the coefficient estimates, while autocorrelation and heteroskedasticity affect the precision.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59d919c0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59d919c0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5956d3dc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5956d3d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OLS Assumptions</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Rutgers Statistics Club</a:t>
            </a:r>
            <a:endParaRPr/>
          </a:p>
          <a:p>
            <a:pPr marL="0" lvl="0" indent="0" algn="ctr" rtl="0">
              <a:spcBef>
                <a:spcPts val="0"/>
              </a:spcBef>
              <a:spcAft>
                <a:spcPts val="0"/>
              </a:spcAft>
              <a:buNone/>
            </a:pPr>
            <a:r>
              <a:rPr lang="en"/>
              <a:t> X </a:t>
            </a:r>
            <a:endParaRPr/>
          </a:p>
          <a:p>
            <a:pPr marL="0" lvl="0" indent="0" algn="ctr" rtl="0">
              <a:spcBef>
                <a:spcPts val="0"/>
              </a:spcBef>
              <a:spcAft>
                <a:spcPts val="0"/>
              </a:spcAft>
              <a:buNone/>
            </a:pPr>
            <a:r>
              <a:rPr lang="en"/>
              <a:t>Cognitive Science Club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Endogeneity</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way to say that an independent variable can predict residuals. When this type of correlation exists (go back to point 2), the coefficient estimates are biased!</a:t>
            </a:r>
            <a:endParaRPr/>
          </a:p>
          <a:p>
            <a:pPr marL="0" lvl="0" indent="0" algn="l" rtl="0">
              <a:spcBef>
                <a:spcPts val="1600"/>
              </a:spcBef>
              <a:spcAft>
                <a:spcPts val="0"/>
              </a:spcAft>
              <a:buNone/>
            </a:pPr>
            <a:endParaRPr/>
          </a:p>
          <a:p>
            <a:pPr marL="0" lvl="0" indent="0" algn="l" rtl="0">
              <a:spcBef>
                <a:spcPts val="1600"/>
              </a:spcBef>
              <a:spcAft>
                <a:spcPts val="0"/>
              </a:spcAft>
              <a:buNone/>
            </a:pPr>
            <a:r>
              <a:rPr lang="en"/>
              <a:t>One reason this assumption may be violated may be due to omitted variable bias. If the equation y = β₀ + β₁x₁ does not include a statistically significant variable x₂, then:</a:t>
            </a:r>
            <a:endParaRPr/>
          </a:p>
          <a:p>
            <a:pPr marL="0" lvl="0" indent="0" algn="l" rtl="0">
              <a:spcBef>
                <a:spcPts val="1600"/>
              </a:spcBef>
              <a:spcAft>
                <a:spcPts val="1600"/>
              </a:spcAft>
              <a:buNone/>
            </a:pPr>
            <a:endParaRPr/>
          </a:p>
        </p:txBody>
      </p:sp>
      <p:graphicFrame>
        <p:nvGraphicFramePr>
          <p:cNvPr id="119" name="Google Shape;119;p22"/>
          <p:cNvGraphicFramePr/>
          <p:nvPr/>
        </p:nvGraphicFramePr>
        <p:xfrm>
          <a:off x="311700" y="3410675"/>
          <a:ext cx="8520600" cy="1371510"/>
        </p:xfrm>
        <a:graphic>
          <a:graphicData uri="http://schemas.openxmlformats.org/drawingml/2006/table">
            <a:tbl>
              <a:tblPr>
                <a:noFill/>
                <a:tableStyleId>{4AE3F973-4F6A-434F-8505-2EE6315F8FCF}</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Positive Correlation of X</a:t>
                      </a:r>
                      <a:r>
                        <a:rPr lang="en" sz="1800">
                          <a:solidFill>
                            <a:schemeClr val="dk2"/>
                          </a:solidFill>
                          <a:latin typeface="Proxima Nova"/>
                          <a:ea typeface="Proxima Nova"/>
                          <a:cs typeface="Proxima Nova"/>
                          <a:sym typeface="Proxima Nova"/>
                        </a:rPr>
                        <a:t>₁</a:t>
                      </a:r>
                      <a:r>
                        <a:rPr lang="en"/>
                        <a:t>,X</a:t>
                      </a:r>
                      <a:r>
                        <a:rPr lang="en" sz="1800">
                          <a:solidFill>
                            <a:schemeClr val="dk2"/>
                          </a:solidFill>
                          <a:latin typeface="Proxima Nova"/>
                          <a:ea typeface="Proxima Nova"/>
                          <a:cs typeface="Proxima Nova"/>
                          <a:sym typeface="Proxima Nova"/>
                        </a:rPr>
                        <a:t>₂</a:t>
                      </a:r>
                      <a:endParaRPr/>
                    </a:p>
                  </a:txBody>
                  <a:tcPr marL="91425" marR="91425" marT="91425" marB="91425"/>
                </a:tc>
                <a:tc>
                  <a:txBody>
                    <a:bodyPr/>
                    <a:lstStyle/>
                    <a:p>
                      <a:pPr marL="0" lvl="0" indent="0" algn="ctr" rtl="0">
                        <a:spcBef>
                          <a:spcPts val="0"/>
                        </a:spcBef>
                        <a:spcAft>
                          <a:spcPts val="0"/>
                        </a:spcAft>
                        <a:buNone/>
                      </a:pPr>
                      <a:r>
                        <a:rPr lang="en"/>
                        <a:t>Negative Correlation of X</a:t>
                      </a:r>
                      <a:r>
                        <a:rPr lang="en" sz="1800">
                          <a:solidFill>
                            <a:schemeClr val="dk2"/>
                          </a:solidFill>
                          <a:latin typeface="Proxima Nova"/>
                          <a:ea typeface="Proxima Nova"/>
                          <a:cs typeface="Proxima Nova"/>
                          <a:sym typeface="Proxima Nova"/>
                        </a:rPr>
                        <a:t>₁,</a:t>
                      </a:r>
                      <a:r>
                        <a:rPr lang="en"/>
                        <a:t>X</a:t>
                      </a:r>
                      <a:r>
                        <a:rPr lang="en" sz="1800">
                          <a:solidFill>
                            <a:schemeClr val="dk2"/>
                          </a:solidFill>
                          <a:latin typeface="Proxima Nova"/>
                          <a:ea typeface="Proxima Nova"/>
                          <a:cs typeface="Proxima Nova"/>
                          <a:sym typeface="Proxima Nova"/>
                        </a:rPr>
                        <a:t>₂</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Positive Correlation of X</a:t>
                      </a:r>
                      <a:r>
                        <a:rPr lang="en" sz="1800">
                          <a:solidFill>
                            <a:schemeClr val="dk2"/>
                          </a:solidFill>
                          <a:latin typeface="Proxima Nova"/>
                          <a:ea typeface="Proxima Nova"/>
                          <a:cs typeface="Proxima Nova"/>
                          <a:sym typeface="Proxima Nova"/>
                        </a:rPr>
                        <a:t>₁</a:t>
                      </a:r>
                      <a:r>
                        <a:rPr lang="en"/>
                        <a:t>,Y</a:t>
                      </a:r>
                      <a:endParaRPr/>
                    </a:p>
                  </a:txBody>
                  <a:tcPr marL="91425" marR="91425" marT="91425" marB="91425"/>
                </a:tc>
                <a:tc>
                  <a:txBody>
                    <a:bodyPr/>
                    <a:lstStyle/>
                    <a:p>
                      <a:pPr marL="0" lvl="0" indent="0" algn="ctr" rtl="0">
                        <a:spcBef>
                          <a:spcPts val="0"/>
                        </a:spcBef>
                        <a:spcAft>
                          <a:spcPts val="0"/>
                        </a:spcAft>
                        <a:buNone/>
                      </a:pPr>
                      <a:r>
                        <a:rPr lang="en"/>
                        <a:t>Overestimate </a:t>
                      </a:r>
                      <a:r>
                        <a:rPr lang="en" sz="1800">
                          <a:solidFill>
                            <a:schemeClr val="dk2"/>
                          </a:solidFill>
                          <a:latin typeface="Proxima Nova"/>
                          <a:ea typeface="Proxima Nova"/>
                          <a:cs typeface="Proxima Nova"/>
                          <a:sym typeface="Proxima Nova"/>
                        </a:rPr>
                        <a:t>β₁</a:t>
                      </a:r>
                      <a:endParaRPr/>
                    </a:p>
                  </a:txBody>
                  <a:tcPr marL="91425" marR="91425" marT="91425" marB="91425"/>
                </a:tc>
                <a:tc>
                  <a:txBody>
                    <a:bodyPr/>
                    <a:lstStyle/>
                    <a:p>
                      <a:pPr marL="0" lvl="0" indent="0" algn="ctr" rtl="0">
                        <a:spcBef>
                          <a:spcPts val="0"/>
                        </a:spcBef>
                        <a:spcAft>
                          <a:spcPts val="0"/>
                        </a:spcAft>
                        <a:buNone/>
                      </a:pPr>
                      <a:r>
                        <a:rPr lang="en"/>
                        <a:t>Underestimate </a:t>
                      </a:r>
                      <a:r>
                        <a:rPr lang="en" sz="1800">
                          <a:solidFill>
                            <a:schemeClr val="dk2"/>
                          </a:solidFill>
                          <a:latin typeface="Proxima Nova"/>
                          <a:ea typeface="Proxima Nova"/>
                          <a:cs typeface="Proxima Nova"/>
                          <a:sym typeface="Proxima Nova"/>
                        </a:rPr>
                        <a:t>β₁</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Negative Correlation of X</a:t>
                      </a:r>
                      <a:r>
                        <a:rPr lang="en" sz="1800">
                          <a:solidFill>
                            <a:schemeClr val="dk2"/>
                          </a:solidFill>
                          <a:latin typeface="Proxima Nova"/>
                          <a:ea typeface="Proxima Nova"/>
                          <a:cs typeface="Proxima Nova"/>
                          <a:sym typeface="Proxima Nova"/>
                        </a:rPr>
                        <a:t>₁</a:t>
                      </a:r>
                      <a:r>
                        <a:rPr lang="en"/>
                        <a:t>,Y</a:t>
                      </a:r>
                      <a:endParaRPr/>
                    </a:p>
                  </a:txBody>
                  <a:tcPr marL="91425" marR="91425" marT="91425" marB="91425"/>
                </a:tc>
                <a:tc>
                  <a:txBody>
                    <a:bodyPr/>
                    <a:lstStyle/>
                    <a:p>
                      <a:pPr marL="0" lvl="0" indent="0" algn="ctr" rtl="0">
                        <a:spcBef>
                          <a:spcPts val="0"/>
                        </a:spcBef>
                        <a:spcAft>
                          <a:spcPts val="0"/>
                        </a:spcAft>
                        <a:buNone/>
                      </a:pPr>
                      <a:r>
                        <a:rPr lang="en"/>
                        <a:t>Underestimate </a:t>
                      </a:r>
                      <a:r>
                        <a:rPr lang="en" sz="1800">
                          <a:solidFill>
                            <a:schemeClr val="dk2"/>
                          </a:solidFill>
                          <a:latin typeface="Proxima Nova"/>
                          <a:ea typeface="Proxima Nova"/>
                          <a:cs typeface="Proxima Nova"/>
                          <a:sym typeface="Proxima Nova"/>
                        </a:rPr>
                        <a:t>β₁</a:t>
                      </a:r>
                      <a:endParaRPr/>
                    </a:p>
                  </a:txBody>
                  <a:tcPr marL="91425" marR="91425" marT="91425" marB="91425"/>
                </a:tc>
                <a:tc>
                  <a:txBody>
                    <a:bodyPr/>
                    <a:lstStyle/>
                    <a:p>
                      <a:pPr marL="0" lvl="0" indent="0" algn="ctr" rtl="0">
                        <a:spcBef>
                          <a:spcPts val="0"/>
                        </a:spcBef>
                        <a:spcAft>
                          <a:spcPts val="0"/>
                        </a:spcAft>
                        <a:buNone/>
                      </a:pPr>
                      <a:r>
                        <a:rPr lang="en"/>
                        <a:t>Overestimate </a:t>
                      </a:r>
                      <a:r>
                        <a:rPr lang="en" sz="1800">
                          <a:solidFill>
                            <a:schemeClr val="dk2"/>
                          </a:solidFill>
                          <a:latin typeface="Proxima Nova"/>
                          <a:ea typeface="Proxima Nova"/>
                          <a:cs typeface="Proxima Nova"/>
                          <a:sym typeface="Proxima Nova"/>
                        </a:rPr>
                        <a:t>β₁</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Autocorrelation</a:t>
            </a:r>
            <a:endParaRPr/>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Another way to say that each residual observation predicts the next observation.</a:t>
            </a:r>
            <a:endParaRPr/>
          </a:p>
        </p:txBody>
      </p:sp>
      <p:pic>
        <p:nvPicPr>
          <p:cNvPr id="126" name="Google Shape;126;p23"/>
          <p:cNvPicPr preferRelativeResize="0"/>
          <p:nvPr/>
        </p:nvPicPr>
        <p:blipFill>
          <a:blip r:embed="rId3">
            <a:alphaModFix/>
          </a:blip>
          <a:stretch>
            <a:fillRect/>
          </a:stretch>
        </p:blipFill>
        <p:spPr>
          <a:xfrm>
            <a:off x="0" y="1737678"/>
            <a:ext cx="9144000" cy="3405822"/>
          </a:xfrm>
          <a:prstGeom prst="rect">
            <a:avLst/>
          </a:prstGeom>
          <a:noFill/>
          <a:ln>
            <a:noFill/>
          </a:ln>
        </p:spPr>
      </p:pic>
      <p:sp>
        <p:nvSpPr>
          <p:cNvPr id="127" name="Google Shape;127;p23"/>
          <p:cNvSpPr txBox="1"/>
          <p:nvPr/>
        </p:nvSpPr>
        <p:spPr>
          <a:xfrm>
            <a:off x="1556975" y="4703625"/>
            <a:ext cx="1668300" cy="41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Durbin-Watson &lt; 2</a:t>
            </a:r>
            <a:endParaRPr b="1">
              <a:latin typeface="Proxima Nova"/>
              <a:ea typeface="Proxima Nova"/>
              <a:cs typeface="Proxima Nova"/>
              <a:sym typeface="Proxima Nova"/>
            </a:endParaRPr>
          </a:p>
        </p:txBody>
      </p:sp>
      <p:sp>
        <p:nvSpPr>
          <p:cNvPr id="128" name="Google Shape;128;p23"/>
          <p:cNvSpPr txBox="1"/>
          <p:nvPr/>
        </p:nvSpPr>
        <p:spPr>
          <a:xfrm>
            <a:off x="6296825" y="4703625"/>
            <a:ext cx="1668300" cy="41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Durbin-Watson &gt; 2</a:t>
            </a:r>
            <a:endParaRPr b="1">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Autocorrelation</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Serial correlation reduces the precision of OLS estimates. How can we solve this?</a:t>
            </a:r>
            <a:endParaRPr/>
          </a:p>
          <a:p>
            <a:pPr marL="0" lvl="0" indent="0" algn="l" rtl="0">
              <a:spcBef>
                <a:spcPts val="1600"/>
              </a:spcBef>
              <a:spcAft>
                <a:spcPts val="0"/>
              </a:spcAft>
              <a:buNone/>
            </a:pPr>
            <a:r>
              <a:rPr lang="en"/>
              <a:t>1) We can transform the data. For instance, If we have positive autocorrelation that looks like the figure on the left, we can take the square root to obtain the linear fit.</a:t>
            </a:r>
            <a:endParaRPr/>
          </a:p>
          <a:p>
            <a:pPr marL="0" lvl="0" indent="0" algn="l" rtl="0">
              <a:spcBef>
                <a:spcPts val="1600"/>
              </a:spcBef>
              <a:spcAft>
                <a:spcPts val="1600"/>
              </a:spcAft>
              <a:buNone/>
            </a:pPr>
            <a:r>
              <a:rPr lang="en"/>
              <a:t>2) Alternatively, we could add a quadratic term to more appropriately fit the model.</a:t>
            </a:r>
            <a:endParaRPr/>
          </a:p>
        </p:txBody>
      </p:sp>
      <p:pic>
        <p:nvPicPr>
          <p:cNvPr id="135" name="Google Shape;135;p24"/>
          <p:cNvPicPr preferRelativeResize="0"/>
          <p:nvPr/>
        </p:nvPicPr>
        <p:blipFill>
          <a:blip r:embed="rId3">
            <a:alphaModFix/>
          </a:blip>
          <a:stretch>
            <a:fillRect/>
          </a:stretch>
        </p:blipFill>
        <p:spPr>
          <a:xfrm>
            <a:off x="311700" y="3106425"/>
            <a:ext cx="2936100" cy="1733375"/>
          </a:xfrm>
          <a:prstGeom prst="rect">
            <a:avLst/>
          </a:prstGeom>
          <a:noFill/>
          <a:ln>
            <a:noFill/>
          </a:ln>
        </p:spPr>
      </p:pic>
      <p:pic>
        <p:nvPicPr>
          <p:cNvPr id="136" name="Google Shape;136;p24"/>
          <p:cNvPicPr preferRelativeResize="0"/>
          <p:nvPr/>
        </p:nvPicPr>
        <p:blipFill>
          <a:blip r:embed="rId4">
            <a:alphaModFix/>
          </a:blip>
          <a:stretch>
            <a:fillRect/>
          </a:stretch>
        </p:blipFill>
        <p:spPr>
          <a:xfrm>
            <a:off x="5896200" y="3118963"/>
            <a:ext cx="2936100" cy="1708299"/>
          </a:xfrm>
          <a:prstGeom prst="rect">
            <a:avLst/>
          </a:prstGeom>
          <a:noFill/>
          <a:ln>
            <a:noFill/>
          </a:ln>
        </p:spPr>
      </p:pic>
      <p:sp>
        <p:nvSpPr>
          <p:cNvPr id="137" name="Google Shape;137;p24"/>
          <p:cNvSpPr/>
          <p:nvPr/>
        </p:nvSpPr>
        <p:spPr>
          <a:xfrm>
            <a:off x="3847200" y="3686763"/>
            <a:ext cx="1449600" cy="5727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Heteroskedasticity</a:t>
            </a:r>
            <a:endParaRP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Another way to say that the residuals do not have constant variance. For a OLS fit, you want homoskedasticity, not heteroskedasticity. Refer below for example plots: </a:t>
            </a:r>
            <a:endParaRPr/>
          </a:p>
        </p:txBody>
      </p:sp>
      <p:pic>
        <p:nvPicPr>
          <p:cNvPr id="144" name="Google Shape;144;p25"/>
          <p:cNvPicPr preferRelativeResize="0"/>
          <p:nvPr/>
        </p:nvPicPr>
        <p:blipFill rotWithShape="1">
          <a:blip r:embed="rId3">
            <a:alphaModFix/>
          </a:blip>
          <a:srcRect t="8197" r="941"/>
          <a:stretch/>
        </p:blipFill>
        <p:spPr>
          <a:xfrm>
            <a:off x="4718525" y="2460250"/>
            <a:ext cx="4113776" cy="1880450"/>
          </a:xfrm>
          <a:prstGeom prst="rect">
            <a:avLst/>
          </a:prstGeom>
          <a:noFill/>
          <a:ln>
            <a:noFill/>
          </a:ln>
        </p:spPr>
      </p:pic>
      <p:pic>
        <p:nvPicPr>
          <p:cNvPr id="145" name="Google Shape;145;p25"/>
          <p:cNvPicPr preferRelativeResize="0"/>
          <p:nvPr/>
        </p:nvPicPr>
        <p:blipFill rotWithShape="1">
          <a:blip r:embed="rId4">
            <a:alphaModFix/>
          </a:blip>
          <a:srcRect t="2893"/>
          <a:stretch/>
        </p:blipFill>
        <p:spPr>
          <a:xfrm>
            <a:off x="181700" y="2460250"/>
            <a:ext cx="4390301" cy="188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Heteroskedasticity</a:t>
            </a:r>
            <a:endParaRPr/>
          </a:p>
        </p:txBody>
      </p:sp>
      <p:sp>
        <p:nvSpPr>
          <p:cNvPr id="151" name="Google Shape;151;p2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heteroskedasticity does not cause bias in the coefficient estimates, it does make them less precise. Lower precision increases the chance that the coefficient estimates are further from the correct population value (refer to bias-variance slide).</a:t>
            </a:r>
            <a:endParaRPr/>
          </a:p>
          <a:p>
            <a:pPr marL="0" lvl="0" indent="0" algn="l" rtl="0">
              <a:spcBef>
                <a:spcPts val="1600"/>
              </a:spcBef>
              <a:spcAft>
                <a:spcPts val="0"/>
              </a:spcAft>
              <a:buNone/>
            </a:pPr>
            <a:endParaRPr/>
          </a:p>
          <a:p>
            <a:pPr marL="0" lvl="0" indent="0" algn="l" rtl="0">
              <a:spcBef>
                <a:spcPts val="1600"/>
              </a:spcBef>
              <a:spcAft>
                <a:spcPts val="0"/>
              </a:spcAft>
              <a:buNone/>
            </a:pPr>
            <a:r>
              <a:rPr lang="en"/>
              <a:t>Heteroskedasticity produces smaller p-values than they should be. Why? The OLS procedure does not detect the increase in the variance of coefficient estimates, so t-values and F-values are calculated using an underestimated amount of variance.</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There are multiple ways to approach heteroskedasticity. See the next slide for a 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Heteroskedasticity</a:t>
            </a:r>
            <a:endParaRPr/>
          </a:p>
        </p:txBody>
      </p:sp>
      <p:sp>
        <p:nvSpPr>
          <p:cNvPr id="157" name="Google Shape;157;p2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dirty="0"/>
              <a:t>Use heteroskedasticity-consistent standard errors. These errors are said to be robust (efficient and resistant to outliers) and are larger than their counterparts.</a:t>
            </a:r>
            <a:endParaRPr dirty="0"/>
          </a:p>
          <a:p>
            <a:pPr marL="457200" lvl="0" indent="0" algn="l" rtl="0">
              <a:spcBef>
                <a:spcPts val="1600"/>
              </a:spcBef>
              <a:spcAft>
                <a:spcPts val="0"/>
              </a:spcAft>
              <a:buNone/>
            </a:pPr>
            <a:endParaRPr dirty="0"/>
          </a:p>
          <a:p>
            <a:pPr marL="457200" lvl="0" indent="-342900" algn="l" rtl="0">
              <a:spcBef>
                <a:spcPts val="1600"/>
              </a:spcBef>
              <a:spcAft>
                <a:spcPts val="0"/>
              </a:spcAft>
              <a:buSzPts val="1800"/>
              <a:buAutoNum type="arabicParenR"/>
            </a:pPr>
            <a:r>
              <a:rPr lang="en" dirty="0"/>
              <a:t>Use weighted regression. The idea is to give smaller weights to observations associated with higher variances to shrink their squared residuals. Note that it is important to assess the standardized residuals in this case. (Example: 1/SD²)</a:t>
            </a:r>
            <a:endParaRPr dirty="0"/>
          </a:p>
          <a:p>
            <a:pPr marL="457200" lvl="0" indent="0" algn="l" rtl="0">
              <a:spcBef>
                <a:spcPts val="1600"/>
              </a:spcBef>
              <a:spcAft>
                <a:spcPts val="0"/>
              </a:spcAft>
              <a:buNone/>
            </a:pPr>
            <a:endParaRPr dirty="0"/>
          </a:p>
          <a:p>
            <a:pPr marL="457200" lvl="0" indent="-342900" algn="l" rtl="0">
              <a:spcBef>
                <a:spcPts val="1600"/>
              </a:spcBef>
              <a:spcAft>
                <a:spcPts val="0"/>
              </a:spcAft>
              <a:buSzPts val="1800"/>
              <a:buAutoNum type="arabicParenR"/>
            </a:pPr>
            <a:r>
              <a:rPr lang="en" dirty="0"/>
              <a:t>Transform the dependent variable. Like in the autocorrelation scenario, this will produce residuals that fit the required assumption(s) necessary for OLS model.</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Box-Cox Transformation</a:t>
            </a:r>
            <a:endParaRPr/>
          </a:p>
        </p:txBody>
      </p:sp>
      <p:sp>
        <p:nvSpPr>
          <p:cNvPr id="163" name="Google Shape;163;p28"/>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way to transform your data is the box-cox transformation. Specifically, it is a family of transformations that include the log, square root, and more. The model is: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Lambda ranges from -5 to 5, and can be used for either positive or negative data. </a:t>
            </a:r>
            <a:endParaRPr/>
          </a:p>
          <a:p>
            <a:pPr marL="0" lvl="0" indent="0" algn="l" rtl="0">
              <a:spcBef>
                <a:spcPts val="1600"/>
              </a:spcBef>
              <a:spcAft>
                <a:spcPts val="0"/>
              </a:spcAft>
              <a:buNone/>
            </a:pPr>
            <a:r>
              <a:rPr lang="en"/>
              <a:t>Once your data is transformed, it is important to note that your interpretation of the model is now different. Make sure that your interpretation of your model is correct!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4" name="Google Shape;164;p28"/>
          <p:cNvPicPr preferRelativeResize="0"/>
          <p:nvPr/>
        </p:nvPicPr>
        <p:blipFill>
          <a:blip r:embed="rId3">
            <a:alphaModFix/>
          </a:blip>
          <a:stretch>
            <a:fillRect/>
          </a:stretch>
        </p:blipFill>
        <p:spPr>
          <a:xfrm>
            <a:off x="311700" y="1905000"/>
            <a:ext cx="3368200" cy="1062050"/>
          </a:xfrm>
          <a:prstGeom prst="rect">
            <a:avLst/>
          </a:prstGeom>
          <a:noFill/>
          <a:ln>
            <a:noFill/>
          </a:ln>
        </p:spPr>
      </p:pic>
      <p:pic>
        <p:nvPicPr>
          <p:cNvPr id="165" name="Google Shape;165;p28"/>
          <p:cNvPicPr preferRelativeResize="0"/>
          <p:nvPr/>
        </p:nvPicPr>
        <p:blipFill>
          <a:blip r:embed="rId4">
            <a:alphaModFix/>
          </a:blip>
          <a:stretch>
            <a:fillRect/>
          </a:stretch>
        </p:blipFill>
        <p:spPr>
          <a:xfrm>
            <a:off x="5010750" y="1849225"/>
            <a:ext cx="3801021" cy="1062050"/>
          </a:xfrm>
          <a:prstGeom prst="rect">
            <a:avLst/>
          </a:prstGeom>
          <a:noFill/>
          <a:ln>
            <a:noFill/>
          </a:ln>
        </p:spPr>
      </p:pic>
      <p:sp>
        <p:nvSpPr>
          <p:cNvPr id="166" name="Google Shape;166;p28"/>
          <p:cNvSpPr txBox="1"/>
          <p:nvPr/>
        </p:nvSpPr>
        <p:spPr>
          <a:xfrm>
            <a:off x="4028375" y="2202375"/>
            <a:ext cx="633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OR</a:t>
            </a:r>
            <a:endParaRPr sz="18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Multicollinearity</a:t>
            </a:r>
            <a:endParaRPr/>
          </a:p>
        </p:txBody>
      </p:sp>
      <p:sp>
        <p:nvSpPr>
          <p:cNvPr id="172" name="Google Shape;172;p29"/>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way to say that the independent variables X₁, …, Xₙ are linearly associated. One way to check for multicollinearity is the VIF score calculated for each variable.</a:t>
            </a:r>
            <a:endParaRPr/>
          </a:p>
          <a:p>
            <a:pPr marL="0" lvl="0" indent="0" algn="l" rtl="0">
              <a:spcBef>
                <a:spcPts val="1600"/>
              </a:spcBef>
              <a:spcAft>
                <a:spcPts val="0"/>
              </a:spcAft>
              <a:buNone/>
            </a:pPr>
            <a:r>
              <a:rPr lang="en"/>
              <a:t>Variance Inflation Factor is calculated as VIF = 1 / (1 - R²), where the VIF statistic is different for each variable (i = 1, …, n). For instance, if i = 1, the equation would be:</a:t>
            </a:r>
            <a:endParaRPr/>
          </a:p>
          <a:p>
            <a:pPr marL="0" lvl="0" indent="0" algn="l" rtl="0">
              <a:spcBef>
                <a:spcPts val="1600"/>
              </a:spcBef>
              <a:spcAft>
                <a:spcPts val="0"/>
              </a:spcAft>
              <a:buNone/>
            </a:pPr>
            <a:r>
              <a:rPr lang="en" b="1"/>
              <a:t>X₁ = α₀ + α₂X₂ + … + αₙXₙ</a:t>
            </a:r>
            <a:endParaRPr b="1"/>
          </a:p>
          <a:p>
            <a:pPr marL="0" lvl="0" indent="0" algn="l" rtl="0">
              <a:spcBef>
                <a:spcPts val="1600"/>
              </a:spcBef>
              <a:spcAft>
                <a:spcPts val="0"/>
              </a:spcAft>
              <a:buNone/>
            </a:pPr>
            <a:endParaRPr/>
          </a:p>
          <a:p>
            <a:pPr marL="0" lvl="0" indent="0" algn="l" rtl="0">
              <a:spcBef>
                <a:spcPts val="1600"/>
              </a:spcBef>
              <a:spcAft>
                <a:spcPts val="1600"/>
              </a:spcAft>
              <a:buNone/>
            </a:pPr>
            <a:r>
              <a:rPr lang="en"/>
              <a:t>A rule of thumb is that If the calculated VIF is greater than 10, Xi is said to have high multicollinearity with the other variables. Hence, Xi is dependent - not independent!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Multicollinearity</a:t>
            </a:r>
            <a:endParaRPr/>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Structural multicollinearity occurs when we create a model term using other terms. For example, the regression y = β₀ + β₁x + β₂x² has a correlation between X and X²</a:t>
            </a:r>
            <a:endParaRPr/>
          </a:p>
          <a:p>
            <a:pPr marL="0" lvl="0" indent="0" algn="l" rtl="0">
              <a:spcBef>
                <a:spcPts val="1600"/>
              </a:spcBef>
              <a:spcAft>
                <a:spcPts val="0"/>
              </a:spcAft>
              <a:buNone/>
            </a:pPr>
            <a:endParaRPr/>
          </a:p>
          <a:p>
            <a:pPr marL="0" lvl="0" indent="0" algn="l" rtl="0">
              <a:spcBef>
                <a:spcPts val="1600"/>
              </a:spcBef>
              <a:spcAft>
                <a:spcPts val="0"/>
              </a:spcAft>
              <a:buNone/>
            </a:pPr>
            <a:r>
              <a:rPr lang="en"/>
              <a:t>Data multicollinearity occurs when it is present in the data rather than in the model. Observational experiments are more likely to possess this type of multicollinearity.</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It is important to assess which type of multicollinearity we have, as it enables us to approach the problem appropriately. We will talk about how to deal with it shortly.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Multicollinearity</a:t>
            </a:r>
            <a:endParaRPr/>
          </a:p>
        </p:txBody>
      </p:sp>
      <p:sp>
        <p:nvSpPr>
          <p:cNvPr id="184" name="Google Shape;184;p31"/>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Multicollinearity reduces the precision of the estimate coefficients, which weakens the statistical power of the regression model. The p-values may be poor indicators of independent variables that are statistically significant, since the coefficients are sensitive to small changes in the model.</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Fortunately, multicollinearity only affects the specific independent variables that are correlated. This means that if multicollinearity is not present in the variables you are interested in, you may not need to resolve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Testing Review</a:t>
            </a:r>
            <a:endParaRPr/>
          </a:p>
        </p:txBody>
      </p:sp>
      <p:sp>
        <p:nvSpPr>
          <p:cNvPr id="63" name="Google Shape;63;p14"/>
          <p:cNvSpPr txBox="1">
            <a:spLocks noGrp="1"/>
          </p:cNvSpPr>
          <p:nvPr>
            <p:ph type="body" idx="1"/>
          </p:nvPr>
        </p:nvSpPr>
        <p:spPr>
          <a:xfrm>
            <a:off x="311700" y="1396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testing y = β₀ + β₁x, we want to know whether β₁ = 0 or not (i.e. if we have a statistically significant association between the independent variable and response)</a:t>
            </a:r>
            <a:endParaRPr/>
          </a:p>
          <a:p>
            <a:pPr marL="0" lvl="0" indent="0" algn="l" rtl="0">
              <a:spcBef>
                <a:spcPts val="1600"/>
              </a:spcBef>
              <a:spcAft>
                <a:spcPts val="0"/>
              </a:spcAft>
              <a:buNone/>
            </a:pPr>
            <a:r>
              <a:rPr lang="en"/>
              <a:t>This is equivalent to a one sample t-test with degrees of freedom n - p - 1 = n - 2. Our formula for the t-statistic is t = β^₁ / SE(β^₁), which is used to find the p-value!</a:t>
            </a:r>
            <a:endParaRPr/>
          </a:p>
          <a:p>
            <a:pPr marL="0" lvl="0" indent="0" algn="l" rtl="0">
              <a:spcBef>
                <a:spcPts val="1600"/>
              </a:spcBef>
              <a:spcAft>
                <a:spcPts val="1600"/>
              </a:spcAft>
              <a:buNone/>
            </a:pPr>
            <a:r>
              <a:rPr lang="en"/>
              <a:t>(SE = Standard Error)</a:t>
            </a:r>
            <a:endParaRPr/>
          </a:p>
        </p:txBody>
      </p:sp>
      <p:pic>
        <p:nvPicPr>
          <p:cNvPr id="64" name="Google Shape;64;p14"/>
          <p:cNvPicPr preferRelativeResize="0"/>
          <p:nvPr/>
        </p:nvPicPr>
        <p:blipFill rotWithShape="1">
          <a:blip r:embed="rId3">
            <a:alphaModFix/>
          </a:blip>
          <a:srcRect t="30521" b="43614"/>
          <a:stretch/>
        </p:blipFill>
        <p:spPr>
          <a:xfrm>
            <a:off x="416600" y="3873325"/>
            <a:ext cx="2553575" cy="791425"/>
          </a:xfrm>
          <a:prstGeom prst="rect">
            <a:avLst/>
          </a:prstGeom>
          <a:noFill/>
          <a:ln>
            <a:noFill/>
          </a:ln>
        </p:spPr>
      </p:pic>
      <p:pic>
        <p:nvPicPr>
          <p:cNvPr id="65" name="Google Shape;65;p14"/>
          <p:cNvPicPr preferRelativeResize="0"/>
          <p:nvPr/>
        </p:nvPicPr>
        <p:blipFill rotWithShape="1">
          <a:blip r:embed="rId3">
            <a:alphaModFix/>
          </a:blip>
          <a:srcRect t="65407" b="4704"/>
          <a:stretch/>
        </p:blipFill>
        <p:spPr>
          <a:xfrm>
            <a:off x="3467100" y="3873325"/>
            <a:ext cx="2209800" cy="791425"/>
          </a:xfrm>
          <a:prstGeom prst="rect">
            <a:avLst/>
          </a:prstGeom>
          <a:noFill/>
          <a:ln>
            <a:noFill/>
          </a:ln>
        </p:spPr>
      </p:pic>
      <p:sp>
        <p:nvSpPr>
          <p:cNvPr id="66" name="Google Shape;66;p14"/>
          <p:cNvSpPr txBox="1"/>
          <p:nvPr/>
        </p:nvSpPr>
        <p:spPr>
          <a:xfrm>
            <a:off x="5676900" y="3982688"/>
            <a:ext cx="2949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Error terms are found through the calculation of each residual, yi - y^i</a:t>
            </a:r>
            <a:endParaRPr>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Multicollinearity</a:t>
            </a:r>
            <a:endParaRPr/>
          </a:p>
        </p:txBody>
      </p:sp>
      <p:sp>
        <p:nvSpPr>
          <p:cNvPr id="190" name="Google Shape;19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Multicollinearity also has no impact on predictions nor goodness of fit. Two models with and without multicollinearity (all else constant) will have the same R², adjusted R², predicted R², and regression standard error, so no changes may be necessary.</a:t>
            </a:r>
            <a:endParaRPr/>
          </a:p>
        </p:txBody>
      </p:sp>
      <p:pic>
        <p:nvPicPr>
          <p:cNvPr id="191" name="Google Shape;191;p32"/>
          <p:cNvPicPr preferRelativeResize="0"/>
          <p:nvPr/>
        </p:nvPicPr>
        <p:blipFill>
          <a:blip r:embed="rId3">
            <a:alphaModFix/>
          </a:blip>
          <a:stretch>
            <a:fillRect/>
          </a:stretch>
        </p:blipFill>
        <p:spPr>
          <a:xfrm>
            <a:off x="968463" y="2571750"/>
            <a:ext cx="7207074" cy="224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Multicollinearity</a:t>
            </a:r>
            <a:endParaRPr/>
          </a:p>
        </p:txBody>
      </p:sp>
      <p:sp>
        <p:nvSpPr>
          <p:cNvPr id="197" name="Google Shape;19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we only have structured multicollinearity, one approach is to center the variables. This is also known as standardizing, or the process of putting different variables on the same scale. It typically subtracts the mean and divides by its standard deviation</a:t>
            </a:r>
            <a:endParaRPr dirty="0"/>
          </a:p>
          <a:p>
            <a:pPr marL="0" lvl="0" indent="0" algn="l" rtl="0">
              <a:spcBef>
                <a:spcPts val="1600"/>
              </a:spcBef>
              <a:spcAft>
                <a:spcPts val="1600"/>
              </a:spcAft>
              <a:buNone/>
            </a:pPr>
            <a:r>
              <a:rPr lang="en" dirty="0"/>
              <a:t>If there is severe multicollinearity in the data, other solutions are to remove some of the highly correlated independent variables, linearly combine the variables (such as adding them), or perform an analysis (like PCA or partial least squares) designed for highly correlated variables. We will talk about model selection later.</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did we do?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5"/>
          <p:cNvPicPr preferRelativeResize="0"/>
          <p:nvPr/>
        </p:nvPicPr>
        <p:blipFill>
          <a:blip r:embed="rId3">
            <a:alphaModFix/>
          </a:blip>
          <a:stretch>
            <a:fillRect/>
          </a:stretch>
        </p:blipFill>
        <p:spPr>
          <a:xfrm>
            <a:off x="196188" y="0"/>
            <a:ext cx="8751613" cy="5143500"/>
          </a:xfrm>
          <a:prstGeom prst="rect">
            <a:avLst/>
          </a:prstGeom>
          <a:noFill/>
          <a:ln>
            <a:noFill/>
          </a:ln>
        </p:spPr>
      </p:pic>
      <p:sp>
        <p:nvSpPr>
          <p:cNvPr id="208" name="Google Shape;208;p35"/>
          <p:cNvSpPr/>
          <p:nvPr/>
        </p:nvSpPr>
        <p:spPr>
          <a:xfrm>
            <a:off x="7345850" y="4070200"/>
            <a:ext cx="738900" cy="2130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Check</a:t>
            </a:r>
            <a:endParaRPr/>
          </a:p>
        </p:txBody>
      </p:sp>
      <p:sp>
        <p:nvSpPr>
          <p:cNvPr id="214" name="Google Shape;214;p3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looks like we violated the autocorrelation assumption, which states that the error terms are uncorrelated with the other error terms. Let us put in a squared term. We can then write our new model as y = β₀ + β₁x₁ + β₂x₁² + β₃x₂ + β₄x₃ where we have:</a:t>
            </a:r>
            <a:endParaRPr dirty="0"/>
          </a:p>
          <a:p>
            <a:pPr marL="0" lvl="0" indent="0" algn="l" rtl="0">
              <a:spcBef>
                <a:spcPts val="1600"/>
              </a:spcBef>
              <a:spcAft>
                <a:spcPts val="0"/>
              </a:spcAft>
              <a:buNone/>
            </a:pPr>
            <a:r>
              <a:rPr lang="en" dirty="0"/>
              <a:t>x₁ = NOX, x₂ = ZN, and x₃ = CRIM</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Since we have x₁ and x₁² we will have structural multicollinearity in our model. This can be treated by standardizing, or subtracting the mean from all observed values.</a:t>
            </a:r>
            <a:endParaRPr dirty="0"/>
          </a:p>
          <a:p>
            <a:pPr marL="0" lvl="0" indent="0" algn="l" rtl="0">
              <a:spcBef>
                <a:spcPts val="1600"/>
              </a:spcBef>
              <a:spcAft>
                <a:spcPts val="1600"/>
              </a:spcAft>
              <a:buNone/>
            </a:pPr>
            <a:r>
              <a:rPr lang="en" dirty="0"/>
              <a:t>With this, our new Durbin-Watson test statistic is about 2, and no other assumptions are violated. We have found an appropriate multiple regression model for our data!</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Time</a:t>
            </a:r>
            <a:endParaRPr/>
          </a:p>
        </p:txBody>
      </p:sp>
      <p:sp>
        <p:nvSpPr>
          <p:cNvPr id="220" name="Google Shape;22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wanted to determine which variables to include in our model? Is there a way to assess which variables are important, and which variables to leave out? Stay tuned for the next lesson, when we learn about subset selection!</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We can use criteria such as adjusted R², Mallow’s Cp, and PRESS to help select our model. Although subset selection tends to overfit, it is easy to both understand and evaluate. We will later delve into more modern fitting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Testing Review</a:t>
            </a:r>
            <a:endParaRPr/>
          </a:p>
        </p:txBody>
      </p:sp>
      <p:sp>
        <p:nvSpPr>
          <p:cNvPr id="72" name="Google Shape;72;p15"/>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testing y = β₀ + β₁x₁ + β₂x₂ + … + βₙxₙ, we want to know if β₁ = β₂ = … = βₙ = 0. Our alternative hypothesis is that at least one of these coefficients do not equal 0.</a:t>
            </a:r>
            <a:endParaRPr/>
          </a:p>
          <a:p>
            <a:pPr marL="0" lvl="0" indent="0" algn="l" rtl="0">
              <a:spcBef>
                <a:spcPts val="1600"/>
              </a:spcBef>
              <a:spcAft>
                <a:spcPts val="0"/>
              </a:spcAft>
              <a:buNone/>
            </a:pPr>
            <a:r>
              <a:rPr lang="en"/>
              <a:t>Because all of the coefficients are studied at once, we use the F-statistic (and not the t-statistic) to determine the p-value. If we have enough statistical evidence to reject the null hypothesis, we can then analyze which coefficients are significant.</a:t>
            </a:r>
            <a:endParaRPr/>
          </a:p>
          <a:p>
            <a:pPr marL="0" lvl="0" indent="0" algn="l" rtl="0">
              <a:spcBef>
                <a:spcPts val="1600"/>
              </a:spcBef>
              <a:spcAft>
                <a:spcPts val="0"/>
              </a:spcAft>
              <a:buNone/>
            </a:pPr>
            <a:r>
              <a:rPr lang="en"/>
              <a:t>The output for each coefficient is automatically generated, but there are other ways to test differences of means. </a:t>
            </a:r>
            <a:endParaRPr/>
          </a:p>
          <a:p>
            <a:pPr marL="0" lvl="0" indent="0" algn="l" rtl="0">
              <a:spcBef>
                <a:spcPts val="1600"/>
              </a:spcBef>
              <a:spcAft>
                <a:spcPts val="1600"/>
              </a:spcAft>
              <a:buNone/>
            </a:pPr>
            <a:r>
              <a:rPr lang="en" i="1"/>
              <a:t>(Examples include Tukey’s HSD and Scheffe’s Method.)</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96188" y="0"/>
            <a:ext cx="8751613" cy="5143500"/>
          </a:xfrm>
          <a:prstGeom prst="rect">
            <a:avLst/>
          </a:prstGeom>
          <a:noFill/>
          <a:ln>
            <a:noFill/>
          </a:ln>
        </p:spPr>
      </p:pic>
      <p:sp>
        <p:nvSpPr>
          <p:cNvPr id="78" name="Google Shape;78;p16"/>
          <p:cNvSpPr/>
          <p:nvPr/>
        </p:nvSpPr>
        <p:spPr>
          <a:xfrm>
            <a:off x="7924900" y="1160075"/>
            <a:ext cx="964500" cy="27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a:p>
        </p:txBody>
      </p:sp>
      <p:sp>
        <p:nvSpPr>
          <p:cNvPr id="84" name="Google Shape;84;p1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b="1"/>
              <a:t>Observations are independent and identically distributed</a:t>
            </a:r>
            <a:endParaRPr b="1"/>
          </a:p>
          <a:p>
            <a:pPr marL="457200" lvl="0" indent="0" algn="l" rtl="0">
              <a:spcBef>
                <a:spcPts val="1600"/>
              </a:spcBef>
              <a:spcAft>
                <a:spcPts val="0"/>
              </a:spcAft>
              <a:buNone/>
            </a:pPr>
            <a:r>
              <a:rPr lang="en"/>
              <a:t>An example: The set of observations drawn from die throws</a:t>
            </a:r>
            <a:r>
              <a:rPr lang="en" i="1"/>
              <a:t> </a:t>
            </a:r>
            <a:endParaRPr i="1"/>
          </a:p>
          <a:p>
            <a:pPr marL="457200" lvl="0" indent="-342900" algn="l" rtl="0">
              <a:spcBef>
                <a:spcPts val="1600"/>
              </a:spcBef>
              <a:spcAft>
                <a:spcPts val="0"/>
              </a:spcAft>
              <a:buSzPts val="1800"/>
              <a:buAutoNum type="arabicParenR"/>
            </a:pPr>
            <a:r>
              <a:rPr lang="en" b="1"/>
              <a:t>No independent variable is correlated with the error terms</a:t>
            </a:r>
            <a:endParaRPr b="1"/>
          </a:p>
          <a:p>
            <a:pPr marL="457200" lvl="0" indent="0" algn="l" rtl="0">
              <a:spcBef>
                <a:spcPts val="1600"/>
              </a:spcBef>
              <a:spcAft>
                <a:spcPts val="0"/>
              </a:spcAft>
              <a:buNone/>
            </a:pPr>
            <a:r>
              <a:rPr lang="en"/>
              <a:t>Mathematically defined as conditional expectation E(ε|Xi) = 0</a:t>
            </a:r>
            <a:endParaRPr/>
          </a:p>
          <a:p>
            <a:pPr marL="457200" lvl="0" indent="-342900" algn="l" rtl="0">
              <a:spcBef>
                <a:spcPts val="1600"/>
              </a:spcBef>
              <a:spcAft>
                <a:spcPts val="0"/>
              </a:spcAft>
              <a:buSzPts val="1800"/>
              <a:buAutoNum type="arabicParenR"/>
            </a:pPr>
            <a:r>
              <a:rPr lang="en" b="1"/>
              <a:t>Error term observations are uncorrelated with each other term</a:t>
            </a:r>
            <a:endParaRPr b="1"/>
          </a:p>
          <a:p>
            <a:pPr marL="457200" lvl="0" indent="0" algn="l" rtl="0">
              <a:spcBef>
                <a:spcPts val="1600"/>
              </a:spcBef>
              <a:spcAft>
                <a:spcPts val="0"/>
              </a:spcAft>
              <a:buNone/>
            </a:pPr>
            <a:r>
              <a:rPr lang="en"/>
              <a:t>Frequently a problem in time-series data, but can also occur here</a:t>
            </a:r>
            <a:endParaRPr b="1"/>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a:p>
        </p:txBody>
      </p:sp>
      <p:sp>
        <p:nvSpPr>
          <p:cNvPr id="90" name="Google Shape;90;p18"/>
          <p:cNvSpPr txBox="1">
            <a:spLocks noGrp="1"/>
          </p:cNvSpPr>
          <p:nvPr>
            <p:ph type="body" idx="1"/>
          </p:nvPr>
        </p:nvSpPr>
        <p:spPr>
          <a:xfrm>
            <a:off x="311700" y="1152475"/>
            <a:ext cx="8520600" cy="338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startAt="4"/>
            </a:pPr>
            <a:r>
              <a:rPr lang="en" b="1"/>
              <a:t>Residuals are normally distributed and have constant variance</a:t>
            </a:r>
            <a:endParaRPr b="1"/>
          </a:p>
          <a:p>
            <a:pPr marL="457200" lvl="0" indent="0" algn="l" rtl="0">
              <a:spcBef>
                <a:spcPts val="1600"/>
              </a:spcBef>
              <a:spcAft>
                <a:spcPts val="0"/>
              </a:spcAft>
              <a:buNone/>
            </a:pPr>
            <a:r>
              <a:rPr lang="en"/>
              <a:t>We can check this by looking at either a residual plot or Q-Q plot</a:t>
            </a:r>
            <a:endParaRPr b="1"/>
          </a:p>
          <a:p>
            <a:pPr marL="457200" lvl="0" indent="-342900" algn="l" rtl="0">
              <a:spcBef>
                <a:spcPts val="1600"/>
              </a:spcBef>
              <a:spcAft>
                <a:spcPts val="0"/>
              </a:spcAft>
              <a:buSzPts val="1800"/>
              <a:buAutoNum type="arabicParenR" startAt="4"/>
            </a:pPr>
            <a:r>
              <a:rPr lang="en" b="1"/>
              <a:t>There is no multicollinearity (or perfect-collinearity)</a:t>
            </a:r>
            <a:endParaRPr b="1"/>
          </a:p>
          <a:p>
            <a:pPr marL="457200" lvl="0" indent="0" algn="l" rtl="0">
              <a:spcBef>
                <a:spcPts val="1600"/>
              </a:spcBef>
              <a:spcAft>
                <a:spcPts val="1600"/>
              </a:spcAft>
              <a:buNone/>
            </a:pPr>
            <a:r>
              <a:rPr lang="en"/>
              <a:t>Important to check for multiple linear regression case</a:t>
            </a:r>
            <a:endParaRPr/>
          </a:p>
        </p:txBody>
      </p:sp>
      <p:pic>
        <p:nvPicPr>
          <p:cNvPr id="91" name="Google Shape;91;p18"/>
          <p:cNvPicPr preferRelativeResize="0"/>
          <p:nvPr/>
        </p:nvPicPr>
        <p:blipFill>
          <a:blip r:embed="rId3">
            <a:alphaModFix/>
          </a:blip>
          <a:stretch>
            <a:fillRect/>
          </a:stretch>
        </p:blipFill>
        <p:spPr>
          <a:xfrm>
            <a:off x="886325" y="3270775"/>
            <a:ext cx="5263500" cy="1774625"/>
          </a:xfrm>
          <a:prstGeom prst="rect">
            <a:avLst/>
          </a:prstGeom>
          <a:noFill/>
          <a:ln>
            <a:noFill/>
          </a:ln>
        </p:spPr>
      </p:pic>
      <p:pic>
        <p:nvPicPr>
          <p:cNvPr id="92" name="Google Shape;92;p18" descr="Image result for q-q plot"/>
          <p:cNvPicPr preferRelativeResize="0"/>
          <p:nvPr/>
        </p:nvPicPr>
        <p:blipFill>
          <a:blip r:embed="rId4">
            <a:alphaModFix/>
          </a:blip>
          <a:stretch>
            <a:fillRect/>
          </a:stretch>
        </p:blipFill>
        <p:spPr>
          <a:xfrm>
            <a:off x="6936825" y="2232500"/>
            <a:ext cx="1895475" cy="165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Bias-Variance Tradeoff</a:t>
            </a:r>
            <a:endParaRPr/>
          </a:p>
        </p:txBody>
      </p:sp>
      <p:sp>
        <p:nvSpPr>
          <p:cNvPr id="98" name="Google Shape;98;p19"/>
          <p:cNvSpPr txBox="1">
            <a:spLocks noGrp="1"/>
          </p:cNvSpPr>
          <p:nvPr>
            <p:ph type="body" idx="1"/>
          </p:nvPr>
        </p:nvSpPr>
        <p:spPr>
          <a:xfrm>
            <a:off x="311700" y="1276375"/>
            <a:ext cx="4923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Recall our last lecture on bias-variance. This is useful to know for OLS assumptions, as we will cover cases when the coefficient estimates are biased and when they are off!</a:t>
            </a:r>
            <a:endParaRPr/>
          </a:p>
          <a:p>
            <a:pPr marL="0" lvl="0" indent="0" algn="l" rtl="0">
              <a:spcBef>
                <a:spcPts val="1600"/>
              </a:spcBef>
              <a:spcAft>
                <a:spcPts val="0"/>
              </a:spcAft>
              <a:buNone/>
            </a:pPr>
            <a:r>
              <a:rPr lang="en"/>
              <a:t>For example, having the regressor correlated with the error term produces bias in the coefficient estimates, while missing relationships in the residuals affects the precision.</a:t>
            </a:r>
            <a:endParaRPr/>
          </a:p>
          <a:p>
            <a:pPr marL="0" lvl="0" indent="0" algn="l" rtl="0">
              <a:spcBef>
                <a:spcPts val="1600"/>
              </a:spcBef>
              <a:spcAft>
                <a:spcPts val="1600"/>
              </a:spcAft>
              <a:buNone/>
            </a:pPr>
            <a:endParaRPr/>
          </a:p>
        </p:txBody>
      </p:sp>
      <p:pic>
        <p:nvPicPr>
          <p:cNvPr id="99" name="Google Shape;99;p19"/>
          <p:cNvPicPr preferRelativeResize="0"/>
          <p:nvPr/>
        </p:nvPicPr>
        <p:blipFill rotWithShape="1">
          <a:blip r:embed="rId3">
            <a:alphaModFix/>
          </a:blip>
          <a:srcRect l="18812" t="8676" r="20927" b="15010"/>
          <a:stretch/>
        </p:blipFill>
        <p:spPr>
          <a:xfrm>
            <a:off x="5496500" y="1276363"/>
            <a:ext cx="3335800" cy="316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Bias-Variance Tradeoff</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Of course, bias-variance tradeoff is also apparent in underfitting and overfitting the data (as we briefly introduced last lecture), but that topic will be left aside for later.</a:t>
            </a:r>
            <a:endParaRPr/>
          </a:p>
        </p:txBody>
      </p:sp>
      <p:pic>
        <p:nvPicPr>
          <p:cNvPr id="106" name="Google Shape;106;p20"/>
          <p:cNvPicPr preferRelativeResize="0"/>
          <p:nvPr/>
        </p:nvPicPr>
        <p:blipFill rotWithShape="1">
          <a:blip r:embed="rId3">
            <a:alphaModFix/>
          </a:blip>
          <a:srcRect l="3058" r="1676" b="30618"/>
          <a:stretch/>
        </p:blipFill>
        <p:spPr>
          <a:xfrm>
            <a:off x="311700" y="2086675"/>
            <a:ext cx="8520600" cy="297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Concept of IID</a:t>
            </a:r>
            <a:endParaRPr/>
          </a:p>
        </p:txBody>
      </p:sp>
      <p:sp>
        <p:nvSpPr>
          <p:cNvPr id="112" name="Google Shape;112;p21"/>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I throw a standard six-sided die and observe a value. I then repeat this process 10 times. What kind of distribution do I have for each throw? All throws?</a:t>
            </a:r>
            <a:endParaRPr/>
          </a:p>
          <a:p>
            <a:pPr marL="0" lvl="0" indent="0" algn="l" rtl="0">
              <a:spcBef>
                <a:spcPts val="1600"/>
              </a:spcBef>
              <a:spcAft>
                <a:spcPts val="0"/>
              </a:spcAft>
              <a:buNone/>
            </a:pPr>
            <a:r>
              <a:rPr lang="en"/>
              <a:t>In this case, a binomial distribution would be generated. Each random variable Xi is independent from the other Xi’s, and each Xi is identical to one another. Consider:</a:t>
            </a:r>
            <a:endParaRPr/>
          </a:p>
          <a:p>
            <a:pPr marL="0" lvl="0" indent="0" algn="l" rtl="0">
              <a:spcBef>
                <a:spcPts val="1600"/>
              </a:spcBef>
              <a:spcAft>
                <a:spcPts val="0"/>
              </a:spcAft>
              <a:buNone/>
            </a:pPr>
            <a:r>
              <a:rPr lang="en"/>
              <a:t>Xi ~ Uniform(7/2, 35/12) → Y ~ Binomial(35, 175/6)</a:t>
            </a:r>
            <a:endParaRPr/>
          </a:p>
          <a:p>
            <a:pPr marL="0" lvl="0" indent="0" algn="l" rtl="0">
              <a:spcBef>
                <a:spcPts val="1600"/>
              </a:spcBef>
              <a:spcAft>
                <a:spcPts val="0"/>
              </a:spcAft>
              <a:buNone/>
            </a:pPr>
            <a:r>
              <a:rPr lang="en"/>
              <a:t>* Don’t worry about the calculation needed to get the mean and variance. It is more important to realize that each Xi variable is independent and identically distributed.</a:t>
            </a:r>
            <a:endParaRPr/>
          </a:p>
          <a:p>
            <a:pPr marL="0" lvl="0" indent="0" algn="l" rtl="0">
              <a:spcBef>
                <a:spcPts val="1600"/>
              </a:spcBef>
              <a:spcAft>
                <a:spcPts val="1600"/>
              </a:spcAft>
              <a:buNone/>
            </a:pPr>
            <a:r>
              <a:rPr lang="en"/>
              <a:t>** Fun fact: As number of throws approaches infinity, binomial converges to normal!</a:t>
            </a: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1847</Words>
  <Application>Microsoft Macintosh PowerPoint</Application>
  <PresentationFormat>On-screen Show (16:9)</PresentationFormat>
  <Paragraphs>113</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Proxima Nova</vt:lpstr>
      <vt:lpstr>Arial</vt:lpstr>
      <vt:lpstr>Alfa Slab One</vt:lpstr>
      <vt:lpstr>Gameday</vt:lpstr>
      <vt:lpstr>OLS Assumptions</vt:lpstr>
      <vt:lpstr>Hypothesis Testing Review</vt:lpstr>
      <vt:lpstr>Hypothesis Testing Review</vt:lpstr>
      <vt:lpstr>PowerPoint Presentation</vt:lpstr>
      <vt:lpstr>Assumptions</vt:lpstr>
      <vt:lpstr>Assumptions</vt:lpstr>
      <vt:lpstr>Bias-Variance Tradeoff</vt:lpstr>
      <vt:lpstr>Bias-Variance Tradeoff</vt:lpstr>
      <vt:lpstr>The Concept of IID</vt:lpstr>
      <vt:lpstr>Endogeneity</vt:lpstr>
      <vt:lpstr>Autocorrelation</vt:lpstr>
      <vt:lpstr>Autocorrelation</vt:lpstr>
      <vt:lpstr>Heteroskedasticity</vt:lpstr>
      <vt:lpstr>Heteroskedasticity</vt:lpstr>
      <vt:lpstr>Heteroskedasticity</vt:lpstr>
      <vt:lpstr>Box-Cox Transformation</vt:lpstr>
      <vt:lpstr>Multicollinearity</vt:lpstr>
      <vt:lpstr>Multicollinearity</vt:lpstr>
      <vt:lpstr>Multicollinearity</vt:lpstr>
      <vt:lpstr>Multicollinearity</vt:lpstr>
      <vt:lpstr>Multicollinearity</vt:lpstr>
      <vt:lpstr>How did we do?</vt:lpstr>
      <vt:lpstr>PowerPoint Presentation</vt:lpstr>
      <vt:lpstr>Analysis Check</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OLS Assumptions</dc:title>
  <cp:lastModifiedBy>Jonathan Friedman</cp:lastModifiedBy>
  <cp:revision>1</cp:revision>
  <dcterms:modified xsi:type="dcterms:W3CDTF">2019-11-06T02:45:28Z</dcterms:modified>
</cp:coreProperties>
</file>