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30" r:id="rId1"/>
  </p:sldMasterIdLst>
  <p:sldIdLst>
    <p:sldId id="256" r:id="rId2"/>
    <p:sldId id="257" r:id="rId3"/>
    <p:sldId id="258" r:id="rId4"/>
    <p:sldId id="260"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r">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5CBC33-5918-42C4-9BC5-0F1E5796C219}" type="datetimeFigureOut">
              <a:rPr lang="he-IL" smtClean="0"/>
              <a:t>א'/סיון/תשע"ט</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13951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307598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235932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05913C-828C-4B06-936A-BEE1D5FB5D28}"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1069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2907867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3371747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88134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395681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205746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143206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970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299390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405533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194131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150961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246784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E5CBC33-5918-42C4-9BC5-0F1E5796C219}"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05913C-828C-4B06-936A-BEE1D5FB5D28}" type="slidenum">
              <a:rPr lang="he-IL" smtClean="0"/>
              <a:t>‹#›</a:t>
            </a:fld>
            <a:endParaRPr lang="he-IL"/>
          </a:p>
        </p:txBody>
      </p:sp>
    </p:spTree>
    <p:extLst>
      <p:ext uri="{BB962C8B-B14F-4D97-AF65-F5344CB8AC3E}">
        <p14:creationId xmlns:p14="http://schemas.microsoft.com/office/powerpoint/2010/main" val="362545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CBC33-5918-42C4-9BC5-0F1E5796C219}" type="datetimeFigureOut">
              <a:rPr lang="he-IL" smtClean="0"/>
              <a:t>א'/סיון/תשע"ט</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05913C-828C-4B06-936A-BEE1D5FB5D28}" type="slidenum">
              <a:rPr lang="he-IL" smtClean="0"/>
              <a:t>‹#›</a:t>
            </a:fld>
            <a:endParaRPr lang="he-IL"/>
          </a:p>
        </p:txBody>
      </p:sp>
    </p:spTree>
    <p:extLst>
      <p:ext uri="{BB962C8B-B14F-4D97-AF65-F5344CB8AC3E}">
        <p14:creationId xmlns:p14="http://schemas.microsoft.com/office/powerpoint/2010/main" val="2910929321"/>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r" defTabSz="914400" rtl="1"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0"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65"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2155D84-D667-43A6-9CF9-339889E5FAAF}"/>
              </a:ext>
            </a:extLst>
          </p:cNvPr>
          <p:cNvSpPr>
            <a:spLocks noGrp="1"/>
          </p:cNvSpPr>
          <p:nvPr>
            <p:ph type="ctrTitle"/>
          </p:nvPr>
        </p:nvSpPr>
        <p:spPr>
          <a:xfrm>
            <a:off x="4654296" y="963613"/>
            <a:ext cx="6013703" cy="4149724"/>
          </a:xfrm>
        </p:spPr>
        <p:txBody>
          <a:bodyPr anchor="ctr">
            <a:normAutofit/>
          </a:bodyPr>
          <a:lstStyle/>
          <a:p>
            <a:r>
              <a:rPr lang="he-IL" sz="6000"/>
              <a:t>מצגת כיתה</a:t>
            </a:r>
            <a:br>
              <a:rPr lang="he-IL" sz="6000"/>
            </a:br>
            <a:r>
              <a:rPr lang="he-IL" sz="6000"/>
              <a:t>בדיקות קיבול ועומס</a:t>
            </a:r>
          </a:p>
        </p:txBody>
      </p:sp>
    </p:spTree>
    <p:extLst>
      <p:ext uri="{BB962C8B-B14F-4D97-AF65-F5344CB8AC3E}">
        <p14:creationId xmlns:p14="http://schemas.microsoft.com/office/powerpoint/2010/main" val="8305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5CC09D9-4172-494C-B36D-77414F2BE187}"/>
              </a:ext>
            </a:extLst>
          </p:cNvPr>
          <p:cNvSpPr txBox="1"/>
          <p:nvPr/>
        </p:nvSpPr>
        <p:spPr>
          <a:xfrm>
            <a:off x="8834512" y="703385"/>
            <a:ext cx="1999265" cy="923330"/>
          </a:xfrm>
          <a:prstGeom prst="rect">
            <a:avLst/>
          </a:prstGeom>
          <a:noFill/>
        </p:spPr>
        <p:txBody>
          <a:bodyPr wrap="none" rtlCol="1">
            <a:spAutoFit/>
          </a:bodyPr>
          <a:lstStyle/>
          <a:p>
            <a:pPr algn="r" rtl="1"/>
            <a:r>
              <a:rPr lang="he-IL" sz="5400" dirty="0"/>
              <a:t>הבעיה</a:t>
            </a:r>
          </a:p>
        </p:txBody>
      </p:sp>
      <p:sp>
        <p:nvSpPr>
          <p:cNvPr id="7" name="מלבן 6">
            <a:extLst>
              <a:ext uri="{FF2B5EF4-FFF2-40B4-BE49-F238E27FC236}">
                <a16:creationId xmlns:a16="http://schemas.microsoft.com/office/drawing/2014/main" id="{A197A915-1A22-4160-B066-BB196268A166}"/>
              </a:ext>
            </a:extLst>
          </p:cNvPr>
          <p:cNvSpPr/>
          <p:nvPr/>
        </p:nvSpPr>
        <p:spPr>
          <a:xfrm>
            <a:off x="534572" y="2090172"/>
            <a:ext cx="10299205" cy="2677656"/>
          </a:xfrm>
          <a:prstGeom prst="rect">
            <a:avLst/>
          </a:prstGeom>
        </p:spPr>
        <p:txBody>
          <a:bodyPr wrap="square">
            <a:spAutoFit/>
          </a:bodyPr>
          <a:lstStyle/>
          <a:p>
            <a:pPr algn="r" rtl="1"/>
            <a:r>
              <a:rPr lang="he-IL" sz="2800" dirty="0"/>
              <a:t>במערכות מרובות משתמשים קיים המון מידע והמערכת צריכה לדעת לעבוד </a:t>
            </a:r>
            <a:r>
              <a:rPr lang="he-IL" sz="2800" dirty="0" err="1"/>
              <a:t>איתו</a:t>
            </a:r>
            <a:r>
              <a:rPr lang="he-IL" sz="2800" dirty="0"/>
              <a:t>.</a:t>
            </a:r>
          </a:p>
          <a:p>
            <a:pPr algn="r" rtl="1"/>
            <a:endParaRPr lang="he-IL" sz="2800" dirty="0"/>
          </a:p>
          <a:p>
            <a:pPr algn="r" rtl="1"/>
            <a:r>
              <a:rPr lang="he-IL" sz="2800" dirty="0"/>
              <a:t>בדיקות קיבול (</a:t>
            </a:r>
            <a:r>
              <a:rPr lang="en-US" sz="2800" dirty="0"/>
              <a:t>load</a:t>
            </a:r>
            <a:r>
              <a:rPr lang="he-IL" sz="2800" dirty="0"/>
              <a:t>) ובדיקות עומס (</a:t>
            </a:r>
            <a:r>
              <a:rPr lang="en-US" sz="2800" dirty="0"/>
              <a:t>stress</a:t>
            </a:r>
            <a:r>
              <a:rPr lang="he-IL" sz="2800" dirty="0"/>
              <a:t>) הן שני סוגים של בדיקות מערכת. מטרתם העיקרית היא לבדוק את עמידותה של המערכת בפני עומסים גדולים </a:t>
            </a:r>
            <a:r>
              <a:rPr lang="he-IL" sz="2800" b="1" dirty="0"/>
              <a:t>של מידע ושל משתמשים</a:t>
            </a:r>
            <a:r>
              <a:rPr lang="he-IL" sz="2800" dirty="0"/>
              <a:t>.</a:t>
            </a:r>
          </a:p>
        </p:txBody>
      </p:sp>
    </p:spTree>
    <p:extLst>
      <p:ext uri="{BB962C8B-B14F-4D97-AF65-F5344CB8AC3E}">
        <p14:creationId xmlns:p14="http://schemas.microsoft.com/office/powerpoint/2010/main" val="415614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65ACBE3E-3471-4B43-9F93-6DF0476BA6B5}"/>
              </a:ext>
            </a:extLst>
          </p:cNvPr>
          <p:cNvSpPr txBox="1"/>
          <p:nvPr/>
        </p:nvSpPr>
        <p:spPr>
          <a:xfrm>
            <a:off x="5421718" y="703385"/>
            <a:ext cx="5412059" cy="923330"/>
          </a:xfrm>
          <a:prstGeom prst="rect">
            <a:avLst/>
          </a:prstGeom>
          <a:noFill/>
        </p:spPr>
        <p:txBody>
          <a:bodyPr wrap="none" rtlCol="1">
            <a:spAutoFit/>
          </a:bodyPr>
          <a:lstStyle/>
          <a:p>
            <a:pPr algn="r" rtl="1"/>
            <a:r>
              <a:rPr lang="he-IL" sz="5400" dirty="0"/>
              <a:t>בדיקות קיבול ועומס</a:t>
            </a:r>
          </a:p>
        </p:txBody>
      </p:sp>
      <p:sp>
        <p:nvSpPr>
          <p:cNvPr id="12" name="מלבן 11">
            <a:extLst>
              <a:ext uri="{FF2B5EF4-FFF2-40B4-BE49-F238E27FC236}">
                <a16:creationId xmlns:a16="http://schemas.microsoft.com/office/drawing/2014/main" id="{8CE9D395-4000-4064-B7E4-1C3710FA1122}"/>
              </a:ext>
            </a:extLst>
          </p:cNvPr>
          <p:cNvSpPr/>
          <p:nvPr/>
        </p:nvSpPr>
        <p:spPr>
          <a:xfrm>
            <a:off x="717452" y="1887089"/>
            <a:ext cx="10116325" cy="3693319"/>
          </a:xfrm>
          <a:prstGeom prst="rect">
            <a:avLst/>
          </a:prstGeom>
        </p:spPr>
        <p:txBody>
          <a:bodyPr wrap="square">
            <a:spAutoFit/>
          </a:bodyPr>
          <a:lstStyle/>
          <a:p>
            <a:pPr algn="r" rtl="1"/>
            <a:r>
              <a:rPr lang="he-IL" sz="2600" dirty="0"/>
              <a:t>בדיקות קיבול –  בדיקות קיבול נערכות בדרך כלל כדי להבין את ההתנהגות של המערכת תחת עומס צפוי מסוים. למשל מספר משתמשים במערכת בו זמנית. הבדיקות נועדו כדי להראות שהמערכת יכולה לעמוד בעומס נורמלי של מידע ומשתמשים.</a:t>
            </a:r>
          </a:p>
          <a:p>
            <a:pPr algn="r" rtl="1"/>
            <a:endParaRPr lang="he-IL" sz="2600" dirty="0"/>
          </a:p>
          <a:p>
            <a:pPr algn="r" rtl="1"/>
            <a:r>
              <a:rPr lang="he-IL" sz="2600" dirty="0"/>
              <a:t>בדיקות עומס –קובעות את עמידות </a:t>
            </a:r>
            <a:r>
              <a:rPr lang="en-US" sz="2600" dirty="0"/>
              <a:t>(robustness)</a:t>
            </a:r>
            <a:r>
              <a:rPr lang="he-IL" sz="2600" dirty="0"/>
              <a:t> התוכנה על ידי בדיקה מעבר לגבולות הפעילות הרגילה. מבחני הקיצון בדרך כלל מדגישים יותר את החוסן, הזמינות ואת הטיפול בשגיאות תחת עומס כבד (וחוסר משאבים), מאשר מה שנחשב להתנהגות נכונה בנסיבות רגילות.</a:t>
            </a:r>
          </a:p>
        </p:txBody>
      </p:sp>
    </p:spTree>
    <p:extLst>
      <p:ext uri="{BB962C8B-B14F-4D97-AF65-F5344CB8AC3E}">
        <p14:creationId xmlns:p14="http://schemas.microsoft.com/office/powerpoint/2010/main" val="200512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65ACBE3E-3471-4B43-9F93-6DF0476BA6B5}"/>
              </a:ext>
            </a:extLst>
          </p:cNvPr>
          <p:cNvSpPr txBox="1"/>
          <p:nvPr/>
        </p:nvSpPr>
        <p:spPr>
          <a:xfrm>
            <a:off x="5421718" y="703385"/>
            <a:ext cx="5412059" cy="923330"/>
          </a:xfrm>
          <a:prstGeom prst="rect">
            <a:avLst/>
          </a:prstGeom>
          <a:noFill/>
        </p:spPr>
        <p:txBody>
          <a:bodyPr wrap="none" rtlCol="1">
            <a:spAutoFit/>
          </a:bodyPr>
          <a:lstStyle/>
          <a:p>
            <a:pPr algn="r" rtl="1"/>
            <a:r>
              <a:rPr lang="he-IL" sz="5400" dirty="0"/>
              <a:t>בדיקות קיבול ועומס</a:t>
            </a:r>
          </a:p>
        </p:txBody>
      </p:sp>
      <p:sp>
        <p:nvSpPr>
          <p:cNvPr id="12" name="מלבן 11">
            <a:extLst>
              <a:ext uri="{FF2B5EF4-FFF2-40B4-BE49-F238E27FC236}">
                <a16:creationId xmlns:a16="http://schemas.microsoft.com/office/drawing/2014/main" id="{8CE9D395-4000-4064-B7E4-1C3710FA1122}"/>
              </a:ext>
            </a:extLst>
          </p:cNvPr>
          <p:cNvSpPr/>
          <p:nvPr/>
        </p:nvSpPr>
        <p:spPr>
          <a:xfrm>
            <a:off x="717452" y="1887089"/>
            <a:ext cx="10116325" cy="3108543"/>
          </a:xfrm>
          <a:prstGeom prst="rect">
            <a:avLst/>
          </a:prstGeom>
        </p:spPr>
        <p:txBody>
          <a:bodyPr wrap="square">
            <a:spAutoFit/>
          </a:bodyPr>
          <a:lstStyle/>
          <a:p>
            <a:pPr algn="r" rtl="1"/>
            <a:r>
              <a:rPr lang="he-IL" sz="2800" dirty="0"/>
              <a:t>המידע המתקבל מהבדיקות הוא:</a:t>
            </a:r>
          </a:p>
          <a:p>
            <a:pPr marL="457200" indent="-457200" algn="r" rtl="1">
              <a:buFont typeface="Wingdings" panose="05000000000000000000" pitchFamily="2" charset="2"/>
              <a:buChar char="ü"/>
            </a:pPr>
            <a:r>
              <a:rPr lang="he-IL" sz="2800" dirty="0"/>
              <a:t>רוחב הפס שמנוצל</a:t>
            </a:r>
          </a:p>
          <a:p>
            <a:pPr marL="457200" indent="-457200" algn="r" rtl="1">
              <a:buFont typeface="Wingdings" panose="05000000000000000000" pitchFamily="2" charset="2"/>
              <a:buChar char="ü"/>
            </a:pPr>
            <a:r>
              <a:rPr lang="he-IL" sz="2800" dirty="0"/>
              <a:t>ניצולת המעבד</a:t>
            </a:r>
          </a:p>
          <a:p>
            <a:pPr marL="457200" indent="-457200" algn="r" rtl="1">
              <a:buFont typeface="Wingdings" panose="05000000000000000000" pitchFamily="2" charset="2"/>
              <a:buChar char="ü"/>
            </a:pPr>
            <a:r>
              <a:rPr lang="he-IL" sz="2800" dirty="0"/>
              <a:t>ניצולת הזיכרון והדיסק</a:t>
            </a:r>
          </a:p>
          <a:p>
            <a:pPr marL="457200" indent="-457200" algn="r" rtl="1">
              <a:buFont typeface="Wingdings" panose="05000000000000000000" pitchFamily="2" charset="2"/>
              <a:buChar char="ü"/>
            </a:pPr>
            <a:r>
              <a:rPr lang="he-IL" sz="2800" dirty="0"/>
              <a:t>קריאה וכתיבה מבסיס נתונים</a:t>
            </a:r>
          </a:p>
          <a:p>
            <a:pPr marL="457200" indent="-457200" algn="r" rtl="1">
              <a:buFont typeface="Wingdings" panose="05000000000000000000" pitchFamily="2" charset="2"/>
              <a:buChar char="ü"/>
            </a:pPr>
            <a:r>
              <a:rPr lang="he-IL" sz="2800" dirty="0"/>
              <a:t>כמות המידע והמשתמשים שהמערכת יכולה לעמוד בהם</a:t>
            </a:r>
          </a:p>
          <a:p>
            <a:pPr marL="457200" indent="-457200" algn="r" rtl="1">
              <a:buFont typeface="Wingdings" panose="05000000000000000000" pitchFamily="2" charset="2"/>
              <a:buChar char="ü"/>
            </a:pPr>
            <a:r>
              <a:rPr lang="he-IL" sz="2800" dirty="0"/>
              <a:t>יכולת ההתאוששות של המערכת במקרי קיצון</a:t>
            </a:r>
          </a:p>
        </p:txBody>
      </p:sp>
    </p:spTree>
    <p:extLst>
      <p:ext uri="{BB962C8B-B14F-4D97-AF65-F5344CB8AC3E}">
        <p14:creationId xmlns:p14="http://schemas.microsoft.com/office/powerpoint/2010/main" val="337451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E674E713-95E3-4316-AB99-A0509E71A470}"/>
              </a:ext>
            </a:extLst>
          </p:cNvPr>
          <p:cNvSpPr/>
          <p:nvPr/>
        </p:nvSpPr>
        <p:spPr>
          <a:xfrm>
            <a:off x="969499" y="2090172"/>
            <a:ext cx="10253002" cy="2677656"/>
          </a:xfrm>
          <a:prstGeom prst="rect">
            <a:avLst/>
          </a:prstGeom>
        </p:spPr>
        <p:txBody>
          <a:bodyPr wrap="square">
            <a:spAutoFit/>
          </a:bodyPr>
          <a:lstStyle/>
          <a:p>
            <a:pPr algn="r" rtl="1"/>
            <a:r>
              <a:rPr lang="en-US" sz="2800" dirty="0"/>
              <a:t>J</a:t>
            </a:r>
            <a:r>
              <a:rPr lang="he-IL" sz="2800" dirty="0" err="1"/>
              <a:t>Meter</a:t>
            </a:r>
            <a:r>
              <a:rPr lang="he-IL" sz="2800" dirty="0"/>
              <a:t> הוא כלי בדיקות </a:t>
            </a:r>
            <a:r>
              <a:rPr lang="he-IL" sz="2800" dirty="0" err="1"/>
              <a:t>Open</a:t>
            </a:r>
            <a:r>
              <a:rPr lang="he-IL" sz="2800" dirty="0"/>
              <a:t> </a:t>
            </a:r>
            <a:r>
              <a:rPr lang="he-IL" sz="2800" dirty="0" err="1"/>
              <a:t>Source</a:t>
            </a:r>
            <a:r>
              <a:rPr lang="he-IL" sz="2800" dirty="0"/>
              <a:t> (מקהילת ה-</a:t>
            </a:r>
            <a:r>
              <a:rPr lang="he-IL" sz="2800" dirty="0" err="1"/>
              <a:t>Apache</a:t>
            </a:r>
            <a:r>
              <a:rPr lang="he-IL" sz="2800" dirty="0"/>
              <a:t>). הוא נכתב כאפליקציית </a:t>
            </a:r>
            <a:r>
              <a:rPr lang="he-IL" sz="2800" dirty="0" err="1"/>
              <a:t>Java</a:t>
            </a:r>
            <a:r>
              <a:rPr lang="he-IL" sz="2800" dirty="0"/>
              <a:t> ונועד בעיקר לבדיקות לא פונקציונליות –</a:t>
            </a:r>
          </a:p>
          <a:p>
            <a:pPr algn="r" rtl="1"/>
            <a:r>
              <a:rPr lang="he-IL" sz="2800" dirty="0" err="1"/>
              <a:t>Load</a:t>
            </a:r>
            <a:r>
              <a:rPr lang="he-IL" sz="2800" dirty="0"/>
              <a:t>, </a:t>
            </a:r>
            <a:r>
              <a:rPr lang="he-IL" sz="2800" dirty="0" err="1"/>
              <a:t>Performance</a:t>
            </a:r>
            <a:r>
              <a:rPr lang="he-IL" sz="2800" dirty="0"/>
              <a:t>, </a:t>
            </a:r>
            <a:r>
              <a:rPr lang="he-IL" sz="2800" dirty="0" err="1"/>
              <a:t>Stress</a:t>
            </a:r>
            <a:r>
              <a:rPr lang="he-IL" sz="2800" dirty="0"/>
              <a:t>. ניתן להשתמש בו גם בבדיקות פונקציונליות.</a:t>
            </a:r>
          </a:p>
          <a:p>
            <a:pPr algn="r" rtl="1"/>
            <a:r>
              <a:rPr lang="en-US" sz="2800" dirty="0"/>
              <a:t>JMeter</a:t>
            </a:r>
            <a:r>
              <a:rPr lang="he-IL" sz="2800" dirty="0"/>
              <a:t> יכול לשמש כדי לדמות עומס כבד על שרת או קבוצה של שרתים כדי לבדוק את כוחם או לנתח את הביצועים הכוללים תחת סוגים שונים של עומס.</a:t>
            </a:r>
          </a:p>
        </p:txBody>
      </p:sp>
      <p:pic>
        <p:nvPicPr>
          <p:cNvPr id="11" name="גרפיקה 10">
            <a:extLst>
              <a:ext uri="{FF2B5EF4-FFF2-40B4-BE49-F238E27FC236}">
                <a16:creationId xmlns:a16="http://schemas.microsoft.com/office/drawing/2014/main" id="{DFC23E0C-D1B5-49E7-A623-D115BB0306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1877" y="477112"/>
            <a:ext cx="3988246" cy="1349868"/>
          </a:xfrm>
          <a:prstGeom prst="rect">
            <a:avLst/>
          </a:prstGeom>
        </p:spPr>
      </p:pic>
      <p:pic>
        <p:nvPicPr>
          <p:cNvPr id="1052" name="Picture 28" descr="load testing- load testing using JMeter - Edureka">
            <a:extLst>
              <a:ext uri="{FF2B5EF4-FFF2-40B4-BE49-F238E27FC236}">
                <a16:creationId xmlns:a16="http://schemas.microsoft.com/office/drawing/2014/main" id="{0BA765A6-2E32-4C26-975E-1D0AADDEE6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8000" l="1905" r="97714">
                        <a14:foregroundMark x1="4394" y1="90421" x2="2095" y2="90000"/>
                        <a14:foregroundMark x1="2095" y1="90000" x2="4141" y2="90441"/>
                        <a14:foregroundMark x1="15071" y1="88565" x2="15619" y2="62000"/>
                        <a14:foregroundMark x1="15619" y1="62000" x2="25143" y2="27667"/>
                        <a14:foregroundMark x1="25143" y1="27667" x2="17714" y2="46000"/>
                        <a14:foregroundMark x1="17714" y1="46000" x2="21524" y2="28333"/>
                        <a14:foregroundMark x1="21524" y1="28333" x2="22286" y2="27000"/>
                        <a14:foregroundMark x1="31048" y1="17667" x2="17714" y2="22000"/>
                        <a14:foregroundMark x1="17714" y1="22000" x2="46286" y2="18000"/>
                        <a14:foregroundMark x1="46286" y1="18000" x2="30095" y2="21667"/>
                        <a14:foregroundMark x1="30095" y1="21667" x2="76381" y2="20000"/>
                        <a14:foregroundMark x1="76381" y1="20000" x2="47048" y2="24000"/>
                        <a14:foregroundMark x1="47048" y1="24000" x2="87619" y2="24000"/>
                        <a14:foregroundMark x1="87619" y1="24000" x2="93714" y2="23000"/>
                        <a14:foregroundMark x1="30286" y1="31333" x2="17524" y2="28333"/>
                        <a14:foregroundMark x1="17524" y1="28333" x2="16381" y2="27000"/>
                        <a14:foregroundMark x1="69767" y1="89369" x2="66095" y2="88000"/>
                        <a14:foregroundMark x1="66095" y1="88000" x2="71275" y2="89327"/>
                        <a14:foregroundMark x1="57524" y1="91000" x2="58005" y2="91327"/>
                        <a14:backgroundMark x1="87048" y1="94333" x2="97143" y2="93000"/>
                        <a14:backgroundMark x1="97143" y1="93000" x2="96000" y2="95000"/>
                        <a14:backgroundMark x1="94095" y1="94333" x2="82857" y2="93000"/>
                        <a14:backgroundMark x1="82857" y1="93000" x2="82857" y2="94333"/>
                        <a14:backgroundMark x1="87048" y1="93333" x2="94667" y2="97333"/>
                        <a14:backgroundMark x1="90476" y1="96667" x2="80381" y2="93667"/>
                        <a14:backgroundMark x1="80381" y1="93667" x2="81905" y2="95000"/>
                        <a14:backgroundMark x1="84571" y1="95000" x2="81905" y2="95667"/>
                        <a14:backgroundMark x1="83048" y1="95333" x2="81143" y2="94333"/>
                        <a14:backgroundMark x1="81905" y1="94333" x2="92571" y2="94333"/>
                        <a14:backgroundMark x1="92571" y1="94333" x2="96952" y2="95333"/>
                        <a14:backgroundMark x1="97143" y1="95333" x2="97143" y2="95333"/>
                        <a14:backgroundMark x1="87238" y1="95333" x2="84000" y2="96667"/>
                        <a14:backgroundMark x1="81714" y1="93333" x2="93143" y2="91000"/>
                        <a14:backgroundMark x1="93143" y1="91000" x2="82095" y2="91333"/>
                        <a14:backgroundMark x1="82095" y1="91333" x2="91619" y2="95667"/>
                        <a14:backgroundMark x1="91619" y1="95667" x2="95238" y2="95333"/>
                        <a14:backgroundMark x1="97143" y1="95333" x2="96000" y2="95000"/>
                        <a14:backgroundMark x1="85905" y1="95333" x2="80381" y2="95667"/>
                        <a14:backgroundMark x1="12190" y1="96333" x2="27048" y2="96333"/>
                        <a14:backgroundMark x1="65104" y1="96539" x2="70857" y2="96667"/>
                        <a14:backgroundMark x1="42961" y1="96047" x2="56923" y2="96357"/>
                        <a14:backgroundMark x1="10857" y1="95333" x2="38667" y2="95951"/>
                        <a14:backgroundMark x1="70857" y1="96667" x2="76381" y2="96333"/>
                        <a14:backgroundMark x1="78667" y1="96333" x2="64587" y2="95037"/>
                        <a14:backgroundMark x1="16190" y1="96333" x2="5143" y2="95667"/>
                        <a14:backgroundMark x1="5143" y1="95667" x2="9333" y2="95333"/>
                        <a14:backgroundMark x1="13524" y1="95333" x2="3619" y2="95667"/>
                        <a14:backgroundMark x1="3619" y1="95667" x2="3429" y2="95333"/>
                        <a14:backgroundMark x1="3810" y1="95667" x2="1714" y2="95333"/>
                        <a14:backgroundMark x1="70667" y1="95667" x2="71810" y2="94333"/>
                        <a14:backgroundMark x1="73905" y1="94333" x2="68381" y2="94333"/>
                        <a14:backgroundMark x1="76381" y1="94000" x2="64571" y2="94333"/>
                        <a14:backgroundMark x1="64571" y1="94333" x2="77143" y2="95333"/>
                        <a14:backgroundMark x1="77143" y1="95333" x2="78286" y2="95000"/>
                        <a14:backgroundMark x1="80381" y1="95000" x2="81143" y2="95000"/>
                        <a14:backgroundMark x1="16762" y1="94333" x2="4000" y2="95333"/>
                        <a14:backgroundMark x1="4000" y1="95333" x2="4571" y2="94000"/>
                        <a14:backgroundMark x1="7619" y1="94000" x2="29333" y2="96333"/>
                        <a14:backgroundMark x1="29333" y1="96333" x2="16190" y2="93333"/>
                        <a14:backgroundMark x1="16190" y1="93333" x2="25143" y2="94000"/>
                        <a14:backgroundMark x1="24952" y1="94000" x2="34476" y2="94333"/>
                        <a14:backgroundMark x1="35238" y1="94333" x2="34476" y2="95000"/>
                        <a14:backgroundMark x1="31619" y1="96333" x2="29905" y2="94000"/>
                        <a14:backgroundMark x1="3429" y1="95333" x2="25524" y2="96333"/>
                        <a14:backgroundMark x1="25524" y1="96333" x2="35619" y2="95667"/>
                        <a14:backgroundMark x1="42815" y1="95667" x2="45905" y2="95667"/>
                        <a14:backgroundMark x1="35619" y1="95667" x2="38557" y2="95667"/>
                        <a14:backgroundMark x1="45905" y1="95667" x2="50667" y2="94333"/>
                        <a14:backgroundMark x1="64744" y1="95493" x2="75238" y2="95667"/>
                        <a14:backgroundMark x1="55048" y1="95333" x2="58577" y2="95391"/>
                        <a14:backgroundMark x1="83048" y1="95667" x2="88762" y2="96333"/>
                        <a14:backgroundMark x1="38095" y1="96667" x2="44190" y2="96333"/>
                        <a14:backgroundMark x1="43429" y1="96333" x2="41714" y2="96333"/>
                        <a14:backgroundMark x1="48762" y1="96333" x2="68952" y2="96667"/>
                        <a14:backgroundMark x1="70667" y1="96667" x2="66476" y2="97333"/>
                        <a14:backgroundMark x1="66476" y1="97333" x2="36190" y2="97667"/>
                        <a14:backgroundMark x1="36190" y1="97667" x2="4571" y2="96333"/>
                        <a14:backgroundMark x1="4571" y1="96333" x2="44190" y2="96667"/>
                        <a14:backgroundMark x1="44190" y1="96667" x2="53333" y2="96333"/>
                        <a14:backgroundMark x1="53333" y1="96333" x2="63619" y2="95667"/>
                        <a14:backgroundMark x1="63619" y1="95667" x2="99238" y2="95667"/>
                        <a14:backgroundMark x1="99238" y1="95667" x2="99619" y2="95000"/>
                      </a14:backgroundRemoval>
                    </a14:imgEffect>
                  </a14:imgLayer>
                </a14:imgProps>
              </a:ext>
              <a:ext uri="{28A0092B-C50C-407E-A947-70E740481C1C}">
                <a14:useLocalDpi xmlns:a14="http://schemas.microsoft.com/office/drawing/2010/main" val="0"/>
              </a:ext>
            </a:extLst>
          </a:blip>
          <a:srcRect l="15022" t="4229" r="16336" b="2064"/>
          <a:stretch/>
        </p:blipFill>
        <p:spPr bwMode="auto">
          <a:xfrm>
            <a:off x="969499" y="4180343"/>
            <a:ext cx="3432518" cy="267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17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65ACBE3E-3471-4B43-9F93-6DF0476BA6B5}"/>
              </a:ext>
            </a:extLst>
          </p:cNvPr>
          <p:cNvSpPr txBox="1"/>
          <p:nvPr/>
        </p:nvSpPr>
        <p:spPr>
          <a:xfrm>
            <a:off x="6721754" y="703385"/>
            <a:ext cx="4112023" cy="923330"/>
          </a:xfrm>
          <a:prstGeom prst="rect">
            <a:avLst/>
          </a:prstGeom>
          <a:noFill/>
        </p:spPr>
        <p:txBody>
          <a:bodyPr wrap="none" rtlCol="1">
            <a:spAutoFit/>
          </a:bodyPr>
          <a:lstStyle/>
          <a:p>
            <a:pPr algn="r" rtl="1"/>
            <a:r>
              <a:rPr lang="he-IL" sz="5400" dirty="0"/>
              <a:t>תרחישי בדיקה</a:t>
            </a:r>
          </a:p>
        </p:txBody>
      </p:sp>
      <p:sp>
        <p:nvSpPr>
          <p:cNvPr id="12" name="מלבן 11">
            <a:extLst>
              <a:ext uri="{FF2B5EF4-FFF2-40B4-BE49-F238E27FC236}">
                <a16:creationId xmlns:a16="http://schemas.microsoft.com/office/drawing/2014/main" id="{8CE9D395-4000-4064-B7E4-1C3710FA1122}"/>
              </a:ext>
            </a:extLst>
          </p:cNvPr>
          <p:cNvSpPr/>
          <p:nvPr/>
        </p:nvSpPr>
        <p:spPr>
          <a:xfrm>
            <a:off x="717452" y="1887089"/>
            <a:ext cx="10116325" cy="3323987"/>
          </a:xfrm>
          <a:prstGeom prst="rect">
            <a:avLst/>
          </a:prstGeom>
        </p:spPr>
        <p:txBody>
          <a:bodyPr wrap="square">
            <a:spAutoFit/>
          </a:bodyPr>
          <a:lstStyle/>
          <a:p>
            <a:pPr algn="r" rtl="1"/>
            <a:r>
              <a:rPr lang="he-IL" sz="3000" dirty="0"/>
              <a:t>תרחישי בדיקה למערכת המסחר לדוגמא:</a:t>
            </a:r>
          </a:p>
          <a:p>
            <a:pPr marL="457200" indent="-457200" algn="r" rtl="1">
              <a:buFont typeface="Arial" panose="020B0604020202020204" pitchFamily="34" charset="0"/>
              <a:buChar char="•"/>
            </a:pPr>
            <a:r>
              <a:rPr lang="he-IL" sz="3000" dirty="0"/>
              <a:t>ניסיון התחברות במקביל של מספר משתמשים</a:t>
            </a:r>
          </a:p>
          <a:p>
            <a:pPr marL="457200" indent="-457200" algn="r" rtl="1">
              <a:buFont typeface="Arial" panose="020B0604020202020204" pitchFamily="34" charset="0"/>
              <a:buChar char="•"/>
            </a:pPr>
            <a:r>
              <a:rPr lang="he-IL" sz="3000" dirty="0"/>
              <a:t>ביצוע פעולות רכישה במקביל מאותה חנות על ידי מספר משתמשים</a:t>
            </a:r>
          </a:p>
          <a:p>
            <a:pPr marL="457200" indent="-457200" algn="r" rtl="1">
              <a:buFont typeface="Arial" panose="020B0604020202020204" pitchFamily="34" charset="0"/>
              <a:buChar char="•"/>
            </a:pPr>
            <a:r>
              <a:rPr lang="he-IL" sz="3000" dirty="0"/>
              <a:t>ביצוע פעולות חיפוש מוצרים במקביל על ידי מספר משתמשים</a:t>
            </a:r>
          </a:p>
          <a:p>
            <a:pPr marL="457200" indent="-457200" algn="r" rtl="1">
              <a:buFont typeface="Arial" panose="020B0604020202020204" pitchFamily="34" charset="0"/>
              <a:buChar char="•"/>
            </a:pPr>
            <a:r>
              <a:rPr lang="he-IL" sz="3000" dirty="0"/>
              <a:t>קניית מוצרים על ידי מספר משתמשים וחיפוש מוצרים על ידי משתמשים אחרים</a:t>
            </a:r>
          </a:p>
        </p:txBody>
      </p:sp>
    </p:spTree>
    <p:extLst>
      <p:ext uri="{BB962C8B-B14F-4D97-AF65-F5344CB8AC3E}">
        <p14:creationId xmlns:p14="http://schemas.microsoft.com/office/powerpoint/2010/main" val="22247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מעגל</Template>
  <TotalTime>9</TotalTime>
  <Words>276</Words>
  <Application>Microsoft Office PowerPoint</Application>
  <PresentationFormat>מסך רחב</PresentationFormat>
  <Paragraphs>26</Paragraphs>
  <Slides>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6</vt:i4>
      </vt:variant>
    </vt:vector>
  </HeadingPairs>
  <TitlesOfParts>
    <vt:vector size="10" baseType="lpstr">
      <vt:lpstr>Arial</vt:lpstr>
      <vt:lpstr>Tw Cen MT</vt:lpstr>
      <vt:lpstr>Wingdings</vt:lpstr>
      <vt:lpstr>מעגל</vt:lpstr>
      <vt:lpstr>מצגת כיתה בדיקות קיבול ועומס</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כיתה בדיקות קיבול ועומס</dc:title>
  <dc:creator>רועי דוד</dc:creator>
  <cp:lastModifiedBy>רועי דוד</cp:lastModifiedBy>
  <cp:revision>9</cp:revision>
  <dcterms:created xsi:type="dcterms:W3CDTF">2019-06-03T20:56:54Z</dcterms:created>
  <dcterms:modified xsi:type="dcterms:W3CDTF">2019-06-04T05:45:46Z</dcterms:modified>
</cp:coreProperties>
</file>