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6" r:id="rId19"/>
    <p:sldId id="271" r:id="rId20"/>
    <p:sldId id="273" r:id="rId21"/>
    <p:sldId id="274" r:id="rId22"/>
    <p:sldId id="275" r:id="rId23"/>
  </p:sldIdLst>
  <p:sldSz cx="9144000" cy="5143500"/>
  <p:notesSz cx="6858000" cy="9144000"/>
  <p:embeddedFontLst>
    <p:embeddedFont>
      <p:font typeface="Oswald"/>
      <p:regular r:id="rId27"/>
    </p:embeddedFont>
    <p:embeddedFont>
      <p:font typeface="Roboto Condensed" panose="0200000000000000000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1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2bdc0bc93_0_36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12bdc0bc93_0_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1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f391192_05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f391192_0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2bdc0bc93_0_4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12bdc0bc93_0_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f391192_04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f391192_0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2bdc0bc93_0_5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2bdc0bc93_0_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1c9066081_0_1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11c9066081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1c9066081_0_1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11c9066081_0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2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444e41409_1_4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444e41409_1_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ed75ccf_011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ed75ccf_01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f391192_0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f391192_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444e41409_1_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444e41409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f391192_0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f391192_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bg>
      <p:bgPr>
        <a:solidFill>
          <a:schemeClr val="accent2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parent Shapes">
  <p:cSld name="BLANK_1">
    <p:bg>
      <p:bgPr>
        <a:solidFill>
          <a:schemeClr val="accent1"/>
        </a:solidFill>
        <a:effectLst/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51" name="Google Shape;151;p11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11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11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11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56" name="Google Shape;156;p1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57" name="Google Shape;157;p11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11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11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11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sp>
        <p:nvSpPr>
          <p:cNvPr id="162" name="Google Shape;162;p11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4"/>
        </a:solidFill>
        <a:effectLst/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»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●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○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■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grpSp>
        <p:nvGrpSpPr>
          <p:cNvPr id="41" name="Google Shape;41;p4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53" name="Google Shape;53;p4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67" name="Google Shape;67;p5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73" name="Google Shape;73;p6"/>
          <p:cNvSpPr txBox="1"/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74" name="Google Shape;74;p6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75" name="Google Shape;75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6" name="Google Shape;76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81" name="Google Shape;81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82" name="Google Shape;82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7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89" name="Google Shape;89;p7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7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7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7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94" name="Google Shape;94;p7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95" name="Google Shape;95;p7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7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7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7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00" name="Google Shape;100;p7"/>
          <p:cNvSpPr txBox="1"/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7"/>
          <p:cNvSpPr txBox="1"/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2" name="Google Shape;102;p7"/>
          <p:cNvSpPr txBox="1"/>
          <p:nvPr>
            <p:ph type="body" idx="2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3" name="Google Shape;103;p7"/>
          <p:cNvSpPr txBox="1"/>
          <p:nvPr>
            <p:ph type="body" idx="3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4" name="Google Shape;104;p7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8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07" name="Google Shape;107;p8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8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8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8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112" name="Google Shape;112;p8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13" name="Google Shape;113;p8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8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8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8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18" name="Google Shape;118;p8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9" name="Google Shape;119;p8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9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22" name="Google Shape;122;p9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9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9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9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127" name="Google Shape;127;p9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28" name="Google Shape;128;p9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9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9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9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33" name="Google Shape;133;p9"/>
          <p:cNvSpPr txBox="1"/>
          <p:nvPr>
            <p:ph type="body" idx="1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34" name="Google Shape;134;p9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1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1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1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1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1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48" name="Google Shape;148;p10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 panose="02000000000000000000"/>
              <a:buChar char="»"/>
              <a:defRPr sz="2000">
                <a:solidFill>
                  <a:schemeClr val="dk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 panose="02000000000000000000"/>
              <a:buChar char="⋄"/>
              <a:defRPr sz="2000">
                <a:solidFill>
                  <a:schemeClr val="dk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 panose="02000000000000000000"/>
              <a:buChar char="⋄"/>
              <a:defRPr sz="2000">
                <a:solidFill>
                  <a:schemeClr val="dk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 panose="02000000000000000000"/>
              <a:buChar char="⋄"/>
              <a:defRPr sz="2000">
                <a:solidFill>
                  <a:schemeClr val="dk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 panose="02000000000000000000"/>
              <a:buChar char="⋄"/>
              <a:defRPr sz="2000">
                <a:solidFill>
                  <a:schemeClr val="dk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 panose="02000000000000000000"/>
              <a:buChar char="⋄"/>
              <a:defRPr sz="2000">
                <a:solidFill>
                  <a:schemeClr val="dk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 panose="02000000000000000000"/>
              <a:buChar char="●"/>
              <a:defRPr sz="2000">
                <a:solidFill>
                  <a:schemeClr val="dk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 panose="02000000000000000000"/>
              <a:buChar char="○"/>
              <a:defRPr sz="2000">
                <a:solidFill>
                  <a:schemeClr val="dk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 panose="02000000000000000000"/>
              <a:buChar char="■"/>
              <a:defRPr sz="2000">
                <a:solidFill>
                  <a:schemeClr val="dk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r">
              <a:buNone/>
              <a:defRPr sz="1300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r">
              <a:buNone/>
              <a:defRPr sz="1300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r">
              <a:buNone/>
              <a:defRPr sz="1300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r">
              <a:buNone/>
              <a:defRPr sz="1300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r">
              <a:buNone/>
              <a:defRPr sz="1300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r">
              <a:buNone/>
              <a:defRPr sz="1300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r">
              <a:buNone/>
              <a:defRPr sz="1300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r">
              <a:buNone/>
              <a:defRPr sz="1300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towardsdatascience.com/exploratory-data-analysis-eda-python-87178e35b14" TargetMode="Externa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hyperlink" Target="https://www.opentable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ctrTitle"/>
          </p:nvPr>
        </p:nvSpPr>
        <p:spPr>
          <a:xfrm>
            <a:off x="630675" y="4772100"/>
            <a:ext cx="80166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Predicting the type of restaurant that will be the most successful</a:t>
            </a:r>
            <a:r>
              <a:rPr lang="en-GB"/>
              <a:t> 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Or Sadikov &amp; Sagi Barak</a:t>
            </a:r>
            <a:endParaRPr sz="4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/>
          <p:nvPr>
            <p:ph type="title"/>
          </p:nvPr>
        </p:nvSpPr>
        <p:spPr>
          <a:xfrm>
            <a:off x="1227650" y="82737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Cleaned Data</a:t>
            </a:r>
            <a:endParaRPr lang="en-GB"/>
          </a:p>
        </p:txBody>
      </p:sp>
      <p:sp>
        <p:nvSpPr>
          <p:cNvPr id="255" name="Google Shape;255;p21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56" name="Google Shape;256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531775" y="1703950"/>
            <a:ext cx="5484150" cy="24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52400" y="1660475"/>
            <a:ext cx="3226975" cy="240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/>
          <p:nvPr>
            <p:ph type="ctrTitle"/>
          </p:nvPr>
        </p:nvSpPr>
        <p:spPr>
          <a:xfrm>
            <a:off x="657775" y="17628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0">
                <a:solidFill>
                  <a:schemeClr val="accent1"/>
                </a:solidFill>
              </a:rPr>
              <a:t>3</a:t>
            </a:r>
            <a:r>
              <a:rPr lang="en-GB" sz="7200" b="0">
                <a:solidFill>
                  <a:schemeClr val="accent1"/>
                </a:solidFill>
              </a:rPr>
              <a:t>.</a:t>
            </a:r>
            <a:br>
              <a:rPr lang="en-GB"/>
            </a:br>
            <a:r>
              <a:rPr lang="en-GB"/>
              <a:t>EDA</a:t>
            </a:r>
            <a:endParaRPr lang="en-GB"/>
          </a:p>
        </p:txBody>
      </p:sp>
      <p:sp>
        <p:nvSpPr>
          <p:cNvPr id="263" name="Google Shape;263;p22"/>
          <p:cNvSpPr txBox="1"/>
          <p:nvPr>
            <p:ph type="subTitle" idx="1"/>
          </p:nvPr>
        </p:nvSpPr>
        <p:spPr>
          <a:xfrm>
            <a:off x="657775" y="27909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uFill>
                <a:noFill/>
              </a:uFill>
              <a:hlinkClick r:id="rId1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uFill>
                  <a:noFill/>
                </a:uFill>
                <a:hlinkClick r:id="rId1"/>
              </a:rPr>
              <a:t>Exploratory Data Analysis</a:t>
            </a:r>
            <a:endParaRPr sz="1800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88775" y="1053775"/>
            <a:ext cx="3729725" cy="32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3"/>
          <p:cNvSpPr txBox="1"/>
          <p:nvPr/>
        </p:nvSpPr>
        <p:spPr>
          <a:xfrm>
            <a:off x="5213600" y="1053775"/>
            <a:ext cx="3111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Ratio of visitors to voters</a:t>
            </a:r>
            <a:endParaRPr sz="1600"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  <p:pic>
        <p:nvPicPr>
          <p:cNvPr id="270" name="Google Shape;270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821147" y="1628100"/>
            <a:ext cx="3026450" cy="2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76" name="Google Shape;276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62650" y="1391025"/>
            <a:ext cx="3827850" cy="28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190500" y="1391026"/>
            <a:ext cx="4648700" cy="2610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 txBox="1"/>
          <p:nvPr>
            <p:ph type="ctrTitle"/>
          </p:nvPr>
        </p:nvSpPr>
        <p:spPr>
          <a:xfrm>
            <a:off x="447550" y="254770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0">
                <a:solidFill>
                  <a:schemeClr val="accent1"/>
                </a:solidFill>
              </a:rPr>
              <a:t>4</a:t>
            </a:r>
            <a:r>
              <a:rPr lang="en-GB" sz="7200" b="0">
                <a:solidFill>
                  <a:schemeClr val="accent1"/>
                </a:solidFill>
              </a:rPr>
              <a:t>.</a:t>
            </a:r>
            <a:br>
              <a:rPr lang="en-GB"/>
            </a:br>
            <a:r>
              <a:rPr lang="en-GB"/>
              <a:t>Machine Learning and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Evaluation</a:t>
            </a:r>
            <a:endParaRPr lang="en-GB"/>
          </a:p>
        </p:txBody>
      </p:sp>
      <p:sp>
        <p:nvSpPr>
          <p:cNvPr id="283" name="Google Shape;283;p25"/>
          <p:cNvSpPr txBox="1"/>
          <p:nvPr>
            <p:ph type="subTitle" idx="1"/>
          </p:nvPr>
        </p:nvSpPr>
        <p:spPr>
          <a:xfrm>
            <a:off x="447550" y="357580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/>
          <p:nvPr>
            <p:ph type="title"/>
          </p:nvPr>
        </p:nvSpPr>
        <p:spPr>
          <a:xfrm>
            <a:off x="1115525" y="1149725"/>
            <a:ext cx="632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Preparation for ML Model</a:t>
            </a:r>
            <a:endParaRPr lang="en-GB"/>
          </a:p>
        </p:txBody>
      </p:sp>
      <p:sp>
        <p:nvSpPr>
          <p:cNvPr id="289" name="Google Shape;289;p26"/>
          <p:cNvSpPr txBox="1"/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We need to clean our data  and prepare it for Linear Regression</a:t>
            </a:r>
            <a:endParaRPr lang="en-GB" b="1"/>
          </a:p>
        </p:txBody>
      </p:sp>
      <p:sp>
        <p:nvSpPr>
          <p:cNvPr id="290" name="Google Shape;290;p26"/>
          <p:cNvSpPr txBox="1"/>
          <p:nvPr>
            <p:ph type="body" idx="2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After this we need to train our model using </a:t>
            </a:r>
            <a:r>
              <a:rPr lang="en-GB" b="1"/>
              <a:t>Supervised</a:t>
            </a:r>
            <a:r>
              <a:rPr lang="en-GB" b="1"/>
              <a:t> </a:t>
            </a:r>
            <a:r>
              <a:rPr lang="en-GB" b="1"/>
              <a:t>machine</a:t>
            </a:r>
            <a:r>
              <a:rPr lang="en-GB" b="1"/>
              <a:t> learning</a:t>
            </a:r>
            <a:endParaRPr lang="en-GB" b="1"/>
          </a:p>
        </p:txBody>
      </p:sp>
      <p:sp>
        <p:nvSpPr>
          <p:cNvPr id="291" name="Google Shape;291;p26"/>
          <p:cNvSpPr txBox="1"/>
          <p:nvPr>
            <p:ph type="body" idx="3"/>
          </p:nvPr>
        </p:nvSpPr>
        <p:spPr>
          <a:xfrm>
            <a:off x="5398925" y="17323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We predict rating of the </a:t>
            </a:r>
            <a:r>
              <a:rPr lang="en-GB" b="1"/>
              <a:t>restaurant</a:t>
            </a:r>
            <a:r>
              <a:rPr lang="en-GB" b="1"/>
              <a:t> (Y-axis)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by getting X-data: </a:t>
            </a:r>
            <a:r>
              <a:rPr lang="en-GB" b="1"/>
              <a:t>Cuisine</a:t>
            </a:r>
            <a:r>
              <a:rPr lang="en-GB" b="1"/>
              <a:t>, Boroughs, Prices etc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  <p:sp>
        <p:nvSpPr>
          <p:cNvPr id="292" name="Google Shape;292;p26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>
            <p:ph type="ctrTitle"/>
          </p:nvPr>
        </p:nvSpPr>
        <p:spPr>
          <a:xfrm>
            <a:off x="447550" y="254770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0">
                <a:solidFill>
                  <a:schemeClr val="accent1"/>
                </a:solidFill>
              </a:rPr>
              <a:t>5</a:t>
            </a:r>
            <a:r>
              <a:rPr lang="en-GB" sz="7200" b="0">
                <a:solidFill>
                  <a:schemeClr val="accent1"/>
                </a:solidFill>
              </a:rPr>
              <a:t>.</a:t>
            </a:r>
            <a:br>
              <a:rPr lang="en-GB"/>
            </a:br>
            <a:r>
              <a:rPr lang="en-GB"/>
              <a:t>Predictions and results</a:t>
            </a:r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09" name="Google Shape;309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9775" y="1357675"/>
            <a:ext cx="3914775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9"/>
          <p:cNvSpPr txBox="1"/>
          <p:nvPr/>
        </p:nvSpPr>
        <p:spPr>
          <a:xfrm>
            <a:off x="905700" y="873375"/>
            <a:ext cx="733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XGBRegressor</a:t>
            </a:r>
            <a:endParaRPr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  <p:pic>
        <p:nvPicPr>
          <p:cNvPr id="311" name="Google Shape;311;p2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300825" y="949700"/>
            <a:ext cx="4707347" cy="3997301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9"/>
          <p:cNvSpPr txBox="1"/>
          <p:nvPr>
            <p:ph type="title"/>
          </p:nvPr>
        </p:nvSpPr>
        <p:spPr>
          <a:xfrm>
            <a:off x="1990500" y="19267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Predicted and Actual Values</a:t>
            </a:r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18" name="Google Shape;318;p3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28900" y="1483825"/>
            <a:ext cx="3971925" cy="18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0"/>
          <p:cNvSpPr/>
          <p:nvPr/>
        </p:nvSpPr>
        <p:spPr>
          <a:xfrm>
            <a:off x="112125" y="1401500"/>
            <a:ext cx="434400" cy="30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0" name="Google Shape;320;p30"/>
          <p:cNvSpPr/>
          <p:nvPr/>
        </p:nvSpPr>
        <p:spPr>
          <a:xfrm>
            <a:off x="194500" y="3137575"/>
            <a:ext cx="434400" cy="30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1" name="Google Shape;321;p30"/>
          <p:cNvSpPr txBox="1"/>
          <p:nvPr/>
        </p:nvSpPr>
        <p:spPr>
          <a:xfrm>
            <a:off x="1028700" y="680275"/>
            <a:ext cx="2571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R2 scores</a:t>
            </a:r>
            <a:endParaRPr sz="2800" b="1"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  <p:pic>
        <p:nvPicPr>
          <p:cNvPr id="322" name="Google Shape;322;p3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118225" y="1709901"/>
            <a:ext cx="36957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99175" y="2760175"/>
            <a:ext cx="3733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0"/>
          <p:cNvSpPr txBox="1"/>
          <p:nvPr/>
        </p:nvSpPr>
        <p:spPr>
          <a:xfrm>
            <a:off x="5511600" y="464725"/>
            <a:ext cx="25719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MSE &amp; RMSE</a:t>
            </a:r>
            <a:endParaRPr sz="2800" b="1"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Of the Models</a:t>
            </a:r>
            <a:endParaRPr sz="2800" b="1"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QUESTION</a:t>
            </a:r>
            <a:endParaRPr lang="en-GB"/>
          </a:p>
        </p:txBody>
      </p:sp>
      <p:sp>
        <p:nvSpPr>
          <p:cNvPr id="173" name="Google Shape;173;p13"/>
          <p:cNvSpPr txBox="1"/>
          <p:nvPr>
            <p:ph type="body" idx="1"/>
          </p:nvPr>
        </p:nvSpPr>
        <p:spPr>
          <a:xfrm>
            <a:off x="1031425" y="1830425"/>
            <a:ext cx="5429400" cy="20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1"/>
                </a:solidFill>
              </a:rPr>
              <a:t>Can we predict which restaurant type will be the most successful in a specific city area? Should you open a restaurant with a Mediterranean, or American, or Italian cuisine? Or any other kitchen?</a:t>
            </a:r>
            <a:endParaRPr sz="2400"/>
          </a:p>
        </p:txBody>
      </p:sp>
      <p:sp>
        <p:nvSpPr>
          <p:cNvPr id="174" name="Google Shape;174;p13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/>
          <p:nvPr>
            <p:ph type="ctrTitle" idx="4294967295"/>
          </p:nvPr>
        </p:nvSpPr>
        <p:spPr>
          <a:xfrm>
            <a:off x="685800" y="2093550"/>
            <a:ext cx="4924200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accent4"/>
                </a:solidFill>
              </a:rPr>
              <a:t>THANKS!</a:t>
            </a:r>
            <a:endParaRPr sz="6000">
              <a:solidFill>
                <a:schemeClr val="accent4"/>
              </a:solidFill>
            </a:endParaRPr>
          </a:p>
        </p:txBody>
      </p:sp>
      <p:sp>
        <p:nvSpPr>
          <p:cNvPr id="330" name="Google Shape;330;p31"/>
          <p:cNvSpPr txBox="1"/>
          <p:nvPr>
            <p:ph type="subTitle" idx="4294967295"/>
          </p:nvPr>
        </p:nvSpPr>
        <p:spPr>
          <a:xfrm>
            <a:off x="685800" y="2608685"/>
            <a:ext cx="4924200" cy="19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accent1"/>
                </a:solidFill>
              </a:rPr>
              <a:t>Any questions?</a:t>
            </a:r>
            <a:endParaRPr sz="36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You can find me at</a:t>
            </a:r>
            <a:endParaRPr lang="en-GB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GB"/>
              <a:t>@username</a:t>
            </a:r>
            <a:endParaRPr lang="en-GB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-GB"/>
              <a:t>user@mail.me</a:t>
            </a:r>
            <a:endParaRPr lang="en-GB"/>
          </a:p>
        </p:txBody>
      </p:sp>
      <p:sp>
        <p:nvSpPr>
          <p:cNvPr id="331" name="Google Shape;331;p31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80" name="Google Shape;180;p14"/>
          <p:cNvSpPr/>
          <p:nvPr/>
        </p:nvSpPr>
        <p:spPr>
          <a:xfrm>
            <a:off x="0" y="26473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  <p:sp>
        <p:nvSpPr>
          <p:cNvPr id="181" name="Google Shape;181;p14"/>
          <p:cNvSpPr/>
          <p:nvPr/>
        </p:nvSpPr>
        <p:spPr>
          <a:xfrm>
            <a:off x="0" y="3185303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  <p:grpSp>
        <p:nvGrpSpPr>
          <p:cNvPr id="182" name="Google Shape;182;p14"/>
          <p:cNvGrpSpPr/>
          <p:nvPr/>
        </p:nvGrpSpPr>
        <p:grpSpPr>
          <a:xfrm>
            <a:off x="1786339" y="1979701"/>
            <a:ext cx="473400" cy="473400"/>
            <a:chOff x="1786339" y="1703401"/>
            <a:chExt cx="473400" cy="473400"/>
          </a:xfrm>
        </p:grpSpPr>
        <p:sp>
          <p:nvSpPr>
            <p:cNvPr id="183" name="Google Shape;183;p14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2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rPr>
                <a:t>1</a:t>
              </a:r>
              <a:endParaRPr sz="600">
                <a:solidFill>
                  <a:schemeClr val="dk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endParaRPr>
            </a:p>
          </p:txBody>
        </p:sp>
      </p:grpSp>
      <p:grpSp>
        <p:nvGrpSpPr>
          <p:cNvPr id="185" name="Google Shape;185;p14"/>
          <p:cNvGrpSpPr/>
          <p:nvPr/>
        </p:nvGrpSpPr>
        <p:grpSpPr>
          <a:xfrm>
            <a:off x="5842489" y="1940951"/>
            <a:ext cx="473400" cy="473400"/>
            <a:chOff x="5842489" y="1703401"/>
            <a:chExt cx="473400" cy="473400"/>
          </a:xfrm>
        </p:grpSpPr>
        <p:sp>
          <p:nvSpPr>
            <p:cNvPr id="186" name="Google Shape;186;p14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2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rPr>
                <a:t>5</a:t>
              </a:r>
              <a:endParaRPr sz="600">
                <a:solidFill>
                  <a:schemeClr val="dk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endParaRPr>
            </a:p>
          </p:txBody>
        </p:sp>
      </p:grpSp>
      <p:grpSp>
        <p:nvGrpSpPr>
          <p:cNvPr id="188" name="Google Shape;188;p14"/>
          <p:cNvGrpSpPr/>
          <p:nvPr/>
        </p:nvGrpSpPr>
        <p:grpSpPr>
          <a:xfrm>
            <a:off x="3814414" y="1979701"/>
            <a:ext cx="473400" cy="473400"/>
            <a:chOff x="3814414" y="1703401"/>
            <a:chExt cx="473400" cy="473400"/>
          </a:xfrm>
        </p:grpSpPr>
        <p:sp>
          <p:nvSpPr>
            <p:cNvPr id="189" name="Google Shape;189;p14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2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rPr>
                <a:t>3</a:t>
              </a:r>
              <a:endParaRPr sz="600">
                <a:solidFill>
                  <a:schemeClr val="dk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endParaRPr>
            </a:p>
          </p:txBody>
        </p:sp>
      </p:grpSp>
      <p:grpSp>
        <p:nvGrpSpPr>
          <p:cNvPr id="191" name="Google Shape;191;p14"/>
          <p:cNvGrpSpPr/>
          <p:nvPr/>
        </p:nvGrpSpPr>
        <p:grpSpPr>
          <a:xfrm>
            <a:off x="4852739" y="3852600"/>
            <a:ext cx="473400" cy="473400"/>
            <a:chOff x="4852739" y="3576300"/>
            <a:chExt cx="473400" cy="473400"/>
          </a:xfrm>
        </p:grpSpPr>
        <p:sp>
          <p:nvSpPr>
            <p:cNvPr id="192" name="Google Shape;192;p14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2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rPr>
                <a:t>4</a:t>
              </a:r>
              <a:endParaRPr sz="600">
                <a:solidFill>
                  <a:schemeClr val="dk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endParaRPr>
            </a:p>
          </p:txBody>
        </p:sp>
      </p:grpSp>
      <p:grpSp>
        <p:nvGrpSpPr>
          <p:cNvPr id="194" name="Google Shape;194;p14"/>
          <p:cNvGrpSpPr/>
          <p:nvPr/>
        </p:nvGrpSpPr>
        <p:grpSpPr>
          <a:xfrm>
            <a:off x="2824664" y="3852600"/>
            <a:ext cx="473400" cy="473400"/>
            <a:chOff x="2824664" y="3576300"/>
            <a:chExt cx="473400" cy="473400"/>
          </a:xfrm>
        </p:grpSpPr>
        <p:sp>
          <p:nvSpPr>
            <p:cNvPr id="195" name="Google Shape;195;p14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endParaRPr>
            </a:p>
          </p:txBody>
        </p:sp>
        <p:sp>
          <p:nvSpPr>
            <p:cNvPr id="196" name="Google Shape;196;p14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2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rPr>
                <a:t>2</a:t>
              </a:r>
              <a:endParaRPr sz="600">
                <a:solidFill>
                  <a:schemeClr val="dk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endParaRPr>
            </a:p>
          </p:txBody>
        </p:sp>
      </p:grpSp>
      <p:sp>
        <p:nvSpPr>
          <p:cNvPr id="197" name="Google Shape;197;p14"/>
          <p:cNvSpPr txBox="1"/>
          <p:nvPr/>
        </p:nvSpPr>
        <p:spPr>
          <a:xfrm>
            <a:off x="1089300" y="1064225"/>
            <a:ext cx="18675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Data gathering and Crawling</a:t>
            </a:r>
            <a:endParaRPr sz="1900">
              <a:solidFill>
                <a:schemeClr val="dk2"/>
              </a:solidFill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  <p:sp>
        <p:nvSpPr>
          <p:cNvPr id="198" name="Google Shape;198;p14"/>
          <p:cNvSpPr txBox="1"/>
          <p:nvPr/>
        </p:nvSpPr>
        <p:spPr>
          <a:xfrm>
            <a:off x="2197700" y="3852600"/>
            <a:ext cx="18675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Data Clearing</a:t>
            </a:r>
            <a:endParaRPr sz="1900">
              <a:solidFill>
                <a:schemeClr val="dk2"/>
              </a:solidFill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  <p:sp>
        <p:nvSpPr>
          <p:cNvPr id="199" name="Google Shape;199;p14"/>
          <p:cNvSpPr txBox="1"/>
          <p:nvPr/>
        </p:nvSpPr>
        <p:spPr>
          <a:xfrm>
            <a:off x="3117375" y="1064225"/>
            <a:ext cx="18675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EDA</a:t>
            </a:r>
            <a:endParaRPr sz="1900">
              <a:solidFill>
                <a:schemeClr val="dk2"/>
              </a:solidFill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  <p:sp>
        <p:nvSpPr>
          <p:cNvPr id="200" name="Google Shape;200;p14"/>
          <p:cNvSpPr txBox="1"/>
          <p:nvPr/>
        </p:nvSpPr>
        <p:spPr>
          <a:xfrm>
            <a:off x="4217750" y="4326000"/>
            <a:ext cx="18675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Machine Learning and model evaluation</a:t>
            </a:r>
            <a:endParaRPr sz="1900">
              <a:solidFill>
                <a:schemeClr val="dk2"/>
              </a:solidFill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  <p:sp>
        <p:nvSpPr>
          <p:cNvPr id="201" name="Google Shape;201;p14"/>
          <p:cNvSpPr txBox="1"/>
          <p:nvPr>
            <p:ph type="title"/>
          </p:nvPr>
        </p:nvSpPr>
        <p:spPr>
          <a:xfrm>
            <a:off x="2116275" y="566800"/>
            <a:ext cx="46212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rgbClr val="607896"/>
                </a:solidFill>
              </a:rPr>
              <a:t>Project phases</a:t>
            </a:r>
            <a:endParaRPr sz="3300">
              <a:solidFill>
                <a:srgbClr val="607896"/>
              </a:solidFill>
            </a:endParaRPr>
          </a:p>
        </p:txBody>
      </p:sp>
      <p:sp>
        <p:nvSpPr>
          <p:cNvPr id="202" name="Google Shape;202;p14"/>
          <p:cNvSpPr txBox="1"/>
          <p:nvPr/>
        </p:nvSpPr>
        <p:spPr>
          <a:xfrm>
            <a:off x="5145450" y="1162200"/>
            <a:ext cx="18675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Predictions and Results</a:t>
            </a:r>
            <a:endParaRPr sz="1900">
              <a:solidFill>
                <a:schemeClr val="dk2"/>
              </a:solidFill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/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0">
                <a:solidFill>
                  <a:schemeClr val="accent1"/>
                </a:solidFill>
              </a:rPr>
              <a:t>1.</a:t>
            </a:r>
            <a:endParaRPr sz="7200" b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Gathering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Crawling</a:t>
            </a:r>
            <a:endParaRPr lang="en-GB"/>
          </a:p>
        </p:txBody>
      </p:sp>
      <p:sp>
        <p:nvSpPr>
          <p:cNvPr id="208" name="Google Shape;208;p15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/>
          <p:nvPr>
            <p:ph type="body" idx="4294967295"/>
          </p:nvPr>
        </p:nvSpPr>
        <p:spPr>
          <a:xfrm>
            <a:off x="182350" y="1415525"/>
            <a:ext cx="4204500" cy="3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swald"/>
              <a:buAutoNum type="arabicPeriod"/>
            </a:pPr>
            <a:r>
              <a:rPr lang="en-GB" sz="2200" b="1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Data Gathering and Crawling</a:t>
            </a:r>
            <a:endParaRPr sz="19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Sources</a:t>
            </a:r>
            <a:r>
              <a:rPr lang="en-GB" sz="1800">
                <a:solidFill>
                  <a:srgbClr val="FFFFFF"/>
                </a:solidFill>
              </a:rPr>
              <a:t> we used for our project: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</a:pPr>
            <a:r>
              <a:rPr lang="en-GB" sz="1800">
                <a:solidFill>
                  <a:srgbClr val="0000FF"/>
                </a:solidFill>
                <a:uFill>
                  <a:noFill/>
                </a:uFill>
                <a:hlinkClick r:id="rId1"/>
              </a:rPr>
              <a:t>https://www.opentable.com/</a:t>
            </a:r>
            <a:endParaRPr sz="1800"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</a:pPr>
            <a:r>
              <a:rPr lang="en-GB" sz="1800">
                <a:solidFill>
                  <a:srgbClr val="0000FF"/>
                </a:solidFill>
              </a:rPr>
              <a:t>https://www.tripadvisor.com/</a:t>
            </a:r>
            <a:endParaRPr sz="18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We used BeautifulSoup and Selenium for gathering data.</a:t>
            </a: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lt1"/>
                </a:solidFill>
              </a:rPr>
              <a:t>Beautiful Soup</a:t>
            </a:r>
            <a:r>
              <a:rPr lang="en-GB" sz="1800">
                <a:solidFill>
                  <a:schemeClr val="lt1"/>
                </a:solidFill>
              </a:rPr>
              <a:t> is a Python library for pulling data out of HTML and XML files,</a:t>
            </a: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lt1"/>
                </a:solidFill>
              </a:rPr>
              <a:t>Selenium </a:t>
            </a:r>
            <a:r>
              <a:rPr lang="en-GB" sz="1800">
                <a:solidFill>
                  <a:schemeClr val="lt1"/>
                </a:solidFill>
              </a:rPr>
              <a:t>allows us to  </a:t>
            </a:r>
            <a:r>
              <a:rPr lang="en-GB" sz="1800">
                <a:solidFill>
                  <a:schemeClr val="lt1"/>
                </a:solidFill>
              </a:rPr>
              <a:t>handle</a:t>
            </a:r>
            <a:r>
              <a:rPr lang="en-GB" sz="1800">
                <a:solidFill>
                  <a:schemeClr val="lt1"/>
                </a:solidFill>
              </a:rPr>
              <a:t> dynamic content  generated using JavaScript</a:t>
            </a:r>
            <a:endParaRPr sz="18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 </a:t>
            </a:r>
            <a:endParaRPr sz="18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214" name="Google Shape;214;p16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215" name="Google Shape;215;p16"/>
          <p:cNvGrpSpPr/>
          <p:nvPr/>
        </p:nvGrpSpPr>
        <p:grpSpPr>
          <a:xfrm>
            <a:off x="4218674" y="1241129"/>
            <a:ext cx="4542205" cy="2661224"/>
            <a:chOff x="1177450" y="241631"/>
            <a:chExt cx="6173152" cy="3616776"/>
          </a:xfrm>
        </p:grpSpPr>
        <p:sp>
          <p:nvSpPr>
            <p:cNvPr id="216" name="Google Shape;216;p16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220" name="Google Shape;220;p16"/>
          <p:cNvPicPr preferRelativeResize="0"/>
          <p:nvPr/>
        </p:nvPicPr>
        <p:blipFill rotWithShape="1">
          <a:blip r:embed="rId2"/>
          <a:srcRect b="6620"/>
          <a:stretch>
            <a:fillRect/>
          </a:stretch>
        </p:blipFill>
        <p:spPr>
          <a:xfrm>
            <a:off x="4724500" y="1345800"/>
            <a:ext cx="3530550" cy="22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24500" y="1345800"/>
            <a:ext cx="3530548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/>
          <p:nvPr>
            <p:ph type="title"/>
          </p:nvPr>
        </p:nvSpPr>
        <p:spPr>
          <a:xfrm>
            <a:off x="1121200" y="1149725"/>
            <a:ext cx="56706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Crawling strategy</a:t>
            </a:r>
            <a:endParaRPr lang="en-GB"/>
          </a:p>
        </p:txBody>
      </p:sp>
      <p:sp>
        <p:nvSpPr>
          <p:cNvPr id="227" name="Google Shape;227;p17"/>
          <p:cNvSpPr txBox="1"/>
          <p:nvPr>
            <p:ph type="body" idx="1"/>
          </p:nvPr>
        </p:nvSpPr>
        <p:spPr>
          <a:xfrm>
            <a:off x="891275" y="18304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GB"/>
              <a:t>We worked with list of </a:t>
            </a:r>
            <a:r>
              <a:rPr lang="en-GB"/>
              <a:t>restaurants</a:t>
            </a:r>
            <a:r>
              <a:rPr lang="en-GB"/>
              <a:t> located New York</a:t>
            </a:r>
            <a:endParaRPr lang="en-GB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-GB"/>
              <a:t>We extracted content and data from any record of restaurants in the list:</a:t>
            </a:r>
            <a:endParaRPr lang="en-GB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-GB"/>
              <a:t>“Title“, “Location”, “Price”, “Rating”, “Borough”,</a:t>
            </a:r>
            <a:endParaRPr lang="en-GB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-GB"/>
              <a:t>“Clients last day”, “Voters”, “Cuisine”</a:t>
            </a:r>
            <a:endParaRPr lang="en-GB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  <p:sp>
        <p:nvSpPr>
          <p:cNvPr id="228" name="Google Shape;228;p17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/>
          <p:nvPr>
            <p:ph type="ctrTitle" idx="4294967295"/>
          </p:nvPr>
        </p:nvSpPr>
        <p:spPr>
          <a:xfrm>
            <a:off x="2241475" y="-709600"/>
            <a:ext cx="5718900" cy="15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4"/>
                </a:solidFill>
              </a:rPr>
              <a:t>From e</a:t>
            </a:r>
            <a:r>
              <a:rPr lang="en-GB" sz="2000">
                <a:solidFill>
                  <a:schemeClr val="accent4"/>
                </a:solidFill>
              </a:rPr>
              <a:t>a</a:t>
            </a:r>
            <a:r>
              <a:rPr lang="en-GB" sz="2000">
                <a:solidFill>
                  <a:schemeClr val="accent4"/>
                </a:solidFill>
              </a:rPr>
              <a:t>ch record of </a:t>
            </a:r>
            <a:r>
              <a:rPr lang="en-GB" sz="2000">
                <a:solidFill>
                  <a:schemeClr val="accent4"/>
                </a:solidFill>
              </a:rPr>
              <a:t>restaurant we extracted  data are available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234" name="Google Shape;234;p18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35" name="Google Shape;235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970500" y="882788"/>
            <a:ext cx="6597376" cy="225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970500" y="3369869"/>
            <a:ext cx="6597373" cy="1773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/>
          <p:nvPr>
            <p:ph type="ctrTitle"/>
          </p:nvPr>
        </p:nvSpPr>
        <p:spPr>
          <a:xfrm>
            <a:off x="657775" y="17628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0">
                <a:solidFill>
                  <a:schemeClr val="accent1"/>
                </a:solidFill>
              </a:rPr>
              <a:t>2</a:t>
            </a:r>
            <a:r>
              <a:rPr lang="en-GB" sz="7200" b="0">
                <a:solidFill>
                  <a:schemeClr val="accent1"/>
                </a:solidFill>
              </a:rPr>
              <a:t>.</a:t>
            </a:r>
            <a:br>
              <a:rPr lang="en-GB"/>
            </a:br>
            <a:r>
              <a:rPr lang="en-GB"/>
              <a:t>Data Cleaning</a:t>
            </a:r>
            <a:endParaRPr lang="en-GB"/>
          </a:p>
        </p:txBody>
      </p:sp>
      <p:sp>
        <p:nvSpPr>
          <p:cNvPr id="242" name="Google Shape;242;p19"/>
          <p:cNvSpPr txBox="1"/>
          <p:nvPr>
            <p:ph type="subTitle" idx="1"/>
          </p:nvPr>
        </p:nvSpPr>
        <p:spPr>
          <a:xfrm>
            <a:off x="657775" y="27909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After Crawling we had some features (for </a:t>
            </a:r>
            <a:r>
              <a:rPr lang="en-GB"/>
              <a:t>instance</a:t>
            </a:r>
            <a:r>
              <a:rPr lang="en-GB"/>
              <a:t>: “Rating”) with Nane values. So we had to delete these rows from our dataset since there are useless for our research</a:t>
            </a:r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/>
          <p:nvPr>
            <p:ph type="body" idx="1"/>
          </p:nvPr>
        </p:nvSpPr>
        <p:spPr>
          <a:xfrm>
            <a:off x="2822850" y="732275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For instance, there is no score in this record</a:t>
            </a:r>
            <a:endParaRPr lang="en-GB"/>
          </a:p>
        </p:txBody>
      </p:sp>
      <p:sp>
        <p:nvSpPr>
          <p:cNvPr id="248" name="Google Shape;248;p20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49" name="Google Shape;249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04800" y="1956850"/>
            <a:ext cx="8839201" cy="2387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E8EDF1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4D77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1826</Words>
  <Application>WPS Presentation</Application>
  <PresentationFormat/>
  <Paragraphs>133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SimSun</vt:lpstr>
      <vt:lpstr>Wingdings</vt:lpstr>
      <vt:lpstr>Arial</vt:lpstr>
      <vt:lpstr>Oswald</vt:lpstr>
      <vt:lpstr>Roboto Condensed</vt:lpstr>
      <vt:lpstr>Calibri</vt:lpstr>
      <vt:lpstr>Microsoft YaHei</vt:lpstr>
      <vt:lpstr>Arial Unicode MS</vt:lpstr>
      <vt:lpstr>Wolsey template</vt:lpstr>
      <vt:lpstr>Or Sadikov &amp; Sagi Barak</vt:lpstr>
      <vt:lpstr>RESEARCH QUESTION</vt:lpstr>
      <vt:lpstr>Project phases</vt:lpstr>
      <vt:lpstr>And Crawling</vt:lpstr>
      <vt:lpstr>PowerPoint 演示文稿</vt:lpstr>
      <vt:lpstr>Crawling strategy</vt:lpstr>
      <vt:lpstr>From each record of restaurant we extracted  data are available</vt:lpstr>
      <vt:lpstr>2. Data Cleaning</vt:lpstr>
      <vt:lpstr>PowerPoint 演示文稿</vt:lpstr>
      <vt:lpstr>Cleaned Data</vt:lpstr>
      <vt:lpstr>3. EDA</vt:lpstr>
      <vt:lpstr>PowerPoint 演示文稿</vt:lpstr>
      <vt:lpstr>PowerPoint 演示文稿</vt:lpstr>
      <vt:lpstr>Model Evaluation</vt:lpstr>
      <vt:lpstr>Preparation for ML Model</vt:lpstr>
      <vt:lpstr>PowerPoint 演示文稿</vt:lpstr>
      <vt:lpstr>5. Predictions and results</vt:lpstr>
      <vt:lpstr>Predicted and Actual Values</vt:lpstr>
      <vt:lpstr>PowerPoint 演示文稿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Predicting the type of restaurant that will be the most successful Or Sadikov &amp; Sagi Barak</dc:title>
  <dc:creator/>
  <cp:lastModifiedBy>orsad</cp:lastModifiedBy>
  <cp:revision>1</cp:revision>
  <dcterms:created xsi:type="dcterms:W3CDTF">2022-02-07T21:06:22Z</dcterms:created>
  <dcterms:modified xsi:type="dcterms:W3CDTF">2022-02-07T21:06:23Z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FBCED98C9A2749689782BF3B7FB17AA4</vt:lpwstr>
  </property>
  <property fmtid="{D5CDD505-2E9C-101B-9397-08002B2CF9AE}" pid="3" name="KSOProductBuildVer">
    <vt:lpwstr>1033-11.2.0.10308</vt:lpwstr>
  </property>
</Properties>
</file>