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296" r:id="rId4"/>
    <p:sldId id="272" r:id="rId5"/>
    <p:sldId id="308" r:id="rId6"/>
    <p:sldId id="260" r:id="rId7"/>
    <p:sldId id="298" r:id="rId8"/>
    <p:sldId id="299" r:id="rId9"/>
    <p:sldId id="300" r:id="rId10"/>
    <p:sldId id="301" r:id="rId11"/>
    <p:sldId id="302" r:id="rId12"/>
    <p:sldId id="304" r:id="rId13"/>
    <p:sldId id="303" r:id="rId14"/>
    <p:sldId id="305" r:id="rId15"/>
    <p:sldId id="306" r:id="rId16"/>
    <p:sldId id="307" r:id="rId17"/>
    <p:sldId id="312" r:id="rId18"/>
    <p:sldId id="310" r:id="rId19"/>
    <p:sldId id="311" r:id="rId20"/>
    <p:sldId id="313" r:id="rId21"/>
    <p:sldId id="314" r:id="rId22"/>
    <p:sldId id="315" r:id="rId23"/>
    <p:sldId id="316" r:id="rId24"/>
    <p:sldId id="319" r:id="rId25"/>
    <p:sldId id="317" r:id="rId26"/>
    <p:sldId id="320" r:id="rId27"/>
    <p:sldId id="321" r:id="rId28"/>
    <p:sldId id="278" r:id="rId29"/>
  </p:sldIdLst>
  <p:sldSz cx="9144000" cy="5143500" type="screen16x9"/>
  <p:notesSz cx="6858000" cy="9144000"/>
  <p:embeddedFontLst>
    <p:embeddedFont>
      <p:font typeface="Tino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B3AAFB9-AC28-4242-BAD4-AEB8F2ECFFD8}">
          <p14:sldIdLst>
            <p14:sldId id="256"/>
          </p14:sldIdLst>
        </p14:section>
        <p14:section name="High Level" id="{501C8808-1752-4E93-839B-DDB9022F07AF}">
          <p14:sldIdLst>
            <p14:sldId id="261"/>
            <p14:sldId id="296"/>
            <p14:sldId id="272"/>
            <p14:sldId id="308"/>
          </p14:sldIdLst>
        </p14:section>
        <p14:section name="Insight: Teams" id="{71AD7984-69D9-4145-9A96-C3C2B4C1A917}">
          <p14:sldIdLst>
            <p14:sldId id="260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12"/>
            <p14:sldId id="310"/>
            <p14:sldId id="311"/>
            <p14:sldId id="313"/>
          </p14:sldIdLst>
        </p14:section>
        <p14:section name="Insight: Tendencies" id="{7E0BEE6E-7227-4E20-B619-B60C07094705}">
          <p14:sldIdLst>
            <p14:sldId id="314"/>
            <p14:sldId id="315"/>
            <p14:sldId id="316"/>
            <p14:sldId id="319"/>
            <p14:sldId id="317"/>
          </p14:sldIdLst>
        </p14:section>
        <p14:section name="Insight: Predictions" id="{E9912FC9-DCDC-4DE5-AEDC-FE17D7BCC9DB}">
          <p14:sldIdLst>
            <p14:sldId id="320"/>
            <p14:sldId id="32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05B024-BF1A-4809-B3CE-6C05331695DE}">
  <a:tblStyle styleId="{6005B024-BF1A-4809-B3CE-6C05331695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74E931-C3F3-43B3-8207-C72E7EAE37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5" autoAdjust="0"/>
  </p:normalViewPr>
  <p:slideViewPr>
    <p:cSldViewPr snapToGrid="0">
      <p:cViewPr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Dotan" userId="ced404872ba6a989" providerId="LiveId" clId="{60395CE4-73ED-4389-BD6C-C42F9BE10A8D}"/>
    <pc:docChg chg="modSld">
      <pc:chgData name="Amir Dotan" userId="ced404872ba6a989" providerId="LiveId" clId="{60395CE4-73ED-4389-BD6C-C42F9BE10A8D}" dt="2022-06-13T09:47:13.611" v="3" actId="20577"/>
      <pc:docMkLst>
        <pc:docMk/>
      </pc:docMkLst>
      <pc:sldChg chg="modSp mod">
        <pc:chgData name="Amir Dotan" userId="ced404872ba6a989" providerId="LiveId" clId="{60395CE4-73ED-4389-BD6C-C42F9BE10A8D}" dt="2022-06-13T09:47:13.611" v="3" actId="20577"/>
        <pc:sldMkLst>
          <pc:docMk/>
          <pc:sldMk cId="4217041645" sldId="298"/>
        </pc:sldMkLst>
        <pc:spChg chg="mod">
          <ac:chgData name="Amir Dotan" userId="ced404872ba6a989" providerId="LiveId" clId="{60395CE4-73ED-4389-BD6C-C42F9BE10A8D}" dt="2022-06-13T09:47:13.611" v="3" actId="20577"/>
          <ac:spMkLst>
            <pc:docMk/>
            <pc:sldMk cId="4217041645" sldId="298"/>
            <ac:spMk id="2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078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000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680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621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691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02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707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843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343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205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587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157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62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050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55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77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079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43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78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46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597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30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30800" y="1030700"/>
            <a:ext cx="7082400" cy="3082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449925" y="-39825"/>
            <a:ext cx="2244000" cy="1397400"/>
          </a:xfrm>
          <a:prstGeom prst="chevron">
            <a:avLst>
              <a:gd name="adj" fmla="val 31570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087183" y="290068"/>
            <a:ext cx="970187" cy="737616"/>
            <a:chOff x="519000" y="238125"/>
            <a:chExt cx="6582000" cy="5238750"/>
          </a:xfrm>
        </p:grpSpPr>
        <p:sp>
          <p:nvSpPr>
            <p:cNvPr id="13" name="Google Shape;13;p2"/>
            <p:cNvSpPr/>
            <p:nvPr/>
          </p:nvSpPr>
          <p:spPr>
            <a:xfrm>
              <a:off x="2928800" y="4770300"/>
              <a:ext cx="1762400" cy="306300"/>
            </a:xfrm>
            <a:custGeom>
              <a:avLst/>
              <a:gdLst/>
              <a:ahLst/>
              <a:cxnLst/>
              <a:rect l="l" t="t" r="r" b="b"/>
              <a:pathLst>
                <a:path w="70496" h="12252" extrusionOk="0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190000" y="5170600"/>
              <a:ext cx="3240000" cy="306275"/>
            </a:xfrm>
            <a:custGeom>
              <a:avLst/>
              <a:gdLst/>
              <a:ahLst/>
              <a:cxnLst/>
              <a:rect l="l" t="t" r="r" b="b"/>
              <a:pathLst>
                <a:path w="129600" h="12251" extrusionOk="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64625" y="238125"/>
              <a:ext cx="1090750" cy="4456975"/>
            </a:xfrm>
            <a:custGeom>
              <a:avLst/>
              <a:gdLst/>
              <a:ahLst/>
              <a:cxnLst/>
              <a:rect l="l" t="t" r="r" b="b"/>
              <a:pathLst>
                <a:path w="43630" h="178279" extrusionOk="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90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491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030800" y="1030700"/>
            <a:ext cx="7082400" cy="3082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1461450" y="1811950"/>
            <a:ext cx="6221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461450" y="3068654"/>
            <a:ext cx="6221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rot="-5400000">
            <a:off x="3441150" y="291375"/>
            <a:ext cx="2261700" cy="1017600"/>
          </a:xfrm>
          <a:prstGeom prst="chevron">
            <a:avLst>
              <a:gd name="adj" fmla="val 31570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737000" y="359700"/>
            <a:ext cx="7407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w="9525" cap="flat" cmpd="sng">
            <a:solidFill>
              <a:srgbClr val="E2D7D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 rot="-5400000">
            <a:off x="-262350" y="291375"/>
            <a:ext cx="2261700" cy="1017600"/>
          </a:xfrm>
          <a:prstGeom prst="chevron">
            <a:avLst>
              <a:gd name="adj" fmla="val 31570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515476" y="363010"/>
            <a:ext cx="706249" cy="536972"/>
            <a:chOff x="519000" y="238125"/>
            <a:chExt cx="6582000" cy="5238750"/>
          </a:xfrm>
        </p:grpSpPr>
        <p:sp>
          <p:nvSpPr>
            <p:cNvPr id="35" name="Google Shape;35;p5"/>
            <p:cNvSpPr/>
            <p:nvPr/>
          </p:nvSpPr>
          <p:spPr>
            <a:xfrm>
              <a:off x="2928800" y="4770300"/>
              <a:ext cx="1762400" cy="306300"/>
            </a:xfrm>
            <a:custGeom>
              <a:avLst/>
              <a:gdLst/>
              <a:ahLst/>
              <a:cxnLst/>
              <a:rect l="l" t="t" r="r" b="b"/>
              <a:pathLst>
                <a:path w="70496" h="12252" extrusionOk="0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2190000" y="5170600"/>
              <a:ext cx="3240000" cy="306275"/>
            </a:xfrm>
            <a:custGeom>
              <a:avLst/>
              <a:gdLst/>
              <a:ahLst/>
              <a:cxnLst/>
              <a:rect l="l" t="t" r="r" b="b"/>
              <a:pathLst>
                <a:path w="129600" h="12251" extrusionOk="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264625" y="238125"/>
              <a:ext cx="1090750" cy="4456975"/>
            </a:xfrm>
            <a:custGeom>
              <a:avLst/>
              <a:gdLst/>
              <a:ahLst/>
              <a:cxnLst/>
              <a:rect l="l" t="t" r="r" b="b"/>
              <a:pathLst>
                <a:path w="43630" h="178279" extrusionOk="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190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0491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1737000" y="359700"/>
            <a:ext cx="7407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6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w="9525" cap="flat" cmpd="sng">
            <a:solidFill>
              <a:srgbClr val="E2D7D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6"/>
          <p:cNvSpPr/>
          <p:nvPr/>
        </p:nvSpPr>
        <p:spPr>
          <a:xfrm rot="-5400000">
            <a:off x="-262350" y="291375"/>
            <a:ext cx="2261700" cy="1017600"/>
          </a:xfrm>
          <a:prstGeom prst="chevron">
            <a:avLst>
              <a:gd name="adj" fmla="val 31570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515476" y="363010"/>
            <a:ext cx="706249" cy="536972"/>
            <a:chOff x="519000" y="238125"/>
            <a:chExt cx="6582000" cy="5238750"/>
          </a:xfrm>
        </p:grpSpPr>
        <p:sp>
          <p:nvSpPr>
            <p:cNvPr id="48" name="Google Shape;48;p6"/>
            <p:cNvSpPr/>
            <p:nvPr/>
          </p:nvSpPr>
          <p:spPr>
            <a:xfrm>
              <a:off x="2928800" y="4770300"/>
              <a:ext cx="1762400" cy="306300"/>
            </a:xfrm>
            <a:custGeom>
              <a:avLst/>
              <a:gdLst/>
              <a:ahLst/>
              <a:cxnLst/>
              <a:rect l="l" t="t" r="r" b="b"/>
              <a:pathLst>
                <a:path w="70496" h="12252" extrusionOk="0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2190000" y="5170600"/>
              <a:ext cx="3240000" cy="306275"/>
            </a:xfrm>
            <a:custGeom>
              <a:avLst/>
              <a:gdLst/>
              <a:ahLst/>
              <a:cxnLst/>
              <a:rect l="l" t="t" r="r" b="b"/>
              <a:pathLst>
                <a:path w="129600" h="12251" extrusionOk="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3264625" y="238125"/>
              <a:ext cx="1090750" cy="4456975"/>
            </a:xfrm>
            <a:custGeom>
              <a:avLst/>
              <a:gdLst/>
              <a:ahLst/>
              <a:cxnLst/>
              <a:rect l="l" t="t" r="r" b="b"/>
              <a:pathLst>
                <a:path w="43630" h="178279" extrusionOk="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5190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0491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2096750" y="1200150"/>
            <a:ext cx="3067800" cy="324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5716510" y="1200150"/>
            <a:ext cx="3067800" cy="324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1737000" y="359700"/>
            <a:ext cx="7407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w="9525" cap="flat" cmpd="sng">
            <a:solidFill>
              <a:srgbClr val="E2D7D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/>
          <p:nvPr/>
        </p:nvSpPr>
        <p:spPr>
          <a:xfrm rot="-5400000">
            <a:off x="-262350" y="291375"/>
            <a:ext cx="2261700" cy="1017600"/>
          </a:xfrm>
          <a:prstGeom prst="chevron">
            <a:avLst>
              <a:gd name="adj" fmla="val 31570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7"/>
          <p:cNvGrpSpPr/>
          <p:nvPr/>
        </p:nvGrpSpPr>
        <p:grpSpPr>
          <a:xfrm>
            <a:off x="515476" y="363010"/>
            <a:ext cx="706249" cy="536972"/>
            <a:chOff x="519000" y="238125"/>
            <a:chExt cx="6582000" cy="5238750"/>
          </a:xfrm>
        </p:grpSpPr>
        <p:sp>
          <p:nvSpPr>
            <p:cNvPr id="62" name="Google Shape;62;p7"/>
            <p:cNvSpPr/>
            <p:nvPr/>
          </p:nvSpPr>
          <p:spPr>
            <a:xfrm>
              <a:off x="2928800" y="4770300"/>
              <a:ext cx="1762400" cy="306300"/>
            </a:xfrm>
            <a:custGeom>
              <a:avLst/>
              <a:gdLst/>
              <a:ahLst/>
              <a:cxnLst/>
              <a:rect l="l" t="t" r="r" b="b"/>
              <a:pathLst>
                <a:path w="70496" h="12252" extrusionOk="0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2190000" y="5170600"/>
              <a:ext cx="3240000" cy="306275"/>
            </a:xfrm>
            <a:custGeom>
              <a:avLst/>
              <a:gdLst/>
              <a:ahLst/>
              <a:cxnLst/>
              <a:rect l="l" t="t" r="r" b="b"/>
              <a:pathLst>
                <a:path w="129600" h="12251" extrusionOk="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3264625" y="238125"/>
              <a:ext cx="1090750" cy="4456975"/>
            </a:xfrm>
            <a:custGeom>
              <a:avLst/>
              <a:gdLst/>
              <a:ahLst/>
              <a:cxnLst/>
              <a:rect l="l" t="t" r="r" b="b"/>
              <a:pathLst>
                <a:path w="43630" h="178279" extrusionOk="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5190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0491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2096725" y="1200150"/>
            <a:ext cx="2024700" cy="32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2"/>
          </p:nvPr>
        </p:nvSpPr>
        <p:spPr>
          <a:xfrm>
            <a:off x="4428164" y="1200150"/>
            <a:ext cx="2024700" cy="32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3"/>
          </p:nvPr>
        </p:nvSpPr>
        <p:spPr>
          <a:xfrm>
            <a:off x="6759604" y="1200150"/>
            <a:ext cx="2024700" cy="32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1737000" y="359700"/>
            <a:ext cx="7407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8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w="9525" cap="flat" cmpd="sng">
            <a:solidFill>
              <a:srgbClr val="E2D7D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8"/>
          <p:cNvSpPr/>
          <p:nvPr/>
        </p:nvSpPr>
        <p:spPr>
          <a:xfrm rot="-5400000">
            <a:off x="-262350" y="291375"/>
            <a:ext cx="2261700" cy="1017600"/>
          </a:xfrm>
          <a:prstGeom prst="chevron">
            <a:avLst>
              <a:gd name="adj" fmla="val 31570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8"/>
          <p:cNvGrpSpPr/>
          <p:nvPr/>
        </p:nvGrpSpPr>
        <p:grpSpPr>
          <a:xfrm>
            <a:off x="515476" y="363010"/>
            <a:ext cx="706249" cy="536972"/>
            <a:chOff x="519000" y="238125"/>
            <a:chExt cx="6582000" cy="5238750"/>
          </a:xfrm>
        </p:grpSpPr>
        <p:sp>
          <p:nvSpPr>
            <p:cNvPr id="77" name="Google Shape;77;p8"/>
            <p:cNvSpPr/>
            <p:nvPr/>
          </p:nvSpPr>
          <p:spPr>
            <a:xfrm>
              <a:off x="2928800" y="4770300"/>
              <a:ext cx="1762400" cy="306300"/>
            </a:xfrm>
            <a:custGeom>
              <a:avLst/>
              <a:gdLst/>
              <a:ahLst/>
              <a:cxnLst/>
              <a:rect l="l" t="t" r="r" b="b"/>
              <a:pathLst>
                <a:path w="70496" h="12252" extrusionOk="0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190000" y="5170600"/>
              <a:ext cx="3240000" cy="306275"/>
            </a:xfrm>
            <a:custGeom>
              <a:avLst/>
              <a:gdLst/>
              <a:ahLst/>
              <a:cxnLst/>
              <a:rect l="l" t="t" r="r" b="b"/>
              <a:pathLst>
                <a:path w="129600" h="12251" extrusionOk="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3264625" y="238125"/>
              <a:ext cx="1090750" cy="4456975"/>
            </a:xfrm>
            <a:custGeom>
              <a:avLst/>
              <a:gdLst/>
              <a:ahLst/>
              <a:cxnLst/>
              <a:rect l="l" t="t" r="r" b="b"/>
              <a:pathLst>
                <a:path w="43630" h="178279" extrusionOk="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5190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0491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/>
        </p:nvSpPr>
        <p:spPr>
          <a:xfrm>
            <a:off x="359700" y="359700"/>
            <a:ext cx="84246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rgbClr val="AD0B2D"/>
                </a:solidFill>
              </a:defRPr>
            </a:lvl1pPr>
            <a:lvl2pPr lvl="1">
              <a:buNone/>
              <a:defRPr>
                <a:solidFill>
                  <a:srgbClr val="AD0B2D"/>
                </a:solidFill>
              </a:defRPr>
            </a:lvl2pPr>
            <a:lvl3pPr lvl="2">
              <a:buNone/>
              <a:defRPr>
                <a:solidFill>
                  <a:srgbClr val="AD0B2D"/>
                </a:solidFill>
              </a:defRPr>
            </a:lvl3pPr>
            <a:lvl4pPr lvl="3">
              <a:buNone/>
              <a:defRPr>
                <a:solidFill>
                  <a:srgbClr val="AD0B2D"/>
                </a:solidFill>
              </a:defRPr>
            </a:lvl4pPr>
            <a:lvl5pPr lvl="4">
              <a:buNone/>
              <a:defRPr>
                <a:solidFill>
                  <a:srgbClr val="AD0B2D"/>
                </a:solidFill>
              </a:defRPr>
            </a:lvl5pPr>
            <a:lvl6pPr lvl="5">
              <a:buNone/>
              <a:defRPr>
                <a:solidFill>
                  <a:srgbClr val="AD0B2D"/>
                </a:solidFill>
              </a:defRPr>
            </a:lvl6pPr>
            <a:lvl7pPr lvl="6">
              <a:buNone/>
              <a:defRPr>
                <a:solidFill>
                  <a:srgbClr val="AD0B2D"/>
                </a:solidFill>
              </a:defRPr>
            </a:lvl7pPr>
            <a:lvl8pPr lvl="7">
              <a:buNone/>
              <a:defRPr>
                <a:solidFill>
                  <a:srgbClr val="AD0B2D"/>
                </a:solidFill>
              </a:defRPr>
            </a:lvl8pPr>
            <a:lvl9pPr lvl="8">
              <a:buNone/>
              <a:defRPr>
                <a:solidFill>
                  <a:srgbClr val="AD0B2D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0"/>
          <p:cNvSpPr/>
          <p:nvPr/>
        </p:nvSpPr>
        <p:spPr>
          <a:xfrm rot="-5400000">
            <a:off x="3934600" y="-555"/>
            <a:ext cx="1274700" cy="764700"/>
          </a:xfrm>
          <a:prstGeom prst="chevron">
            <a:avLst>
              <a:gd name="adj" fmla="val 31570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10"/>
          <p:cNvGrpSpPr/>
          <p:nvPr/>
        </p:nvGrpSpPr>
        <p:grpSpPr>
          <a:xfrm>
            <a:off x="4306578" y="179988"/>
            <a:ext cx="530509" cy="403908"/>
            <a:chOff x="519000" y="238125"/>
            <a:chExt cx="6582000" cy="5238750"/>
          </a:xfrm>
        </p:grpSpPr>
        <p:sp>
          <p:nvSpPr>
            <p:cNvPr id="101" name="Google Shape;101;p10"/>
            <p:cNvSpPr/>
            <p:nvPr/>
          </p:nvSpPr>
          <p:spPr>
            <a:xfrm>
              <a:off x="2928800" y="4770300"/>
              <a:ext cx="1762400" cy="306300"/>
            </a:xfrm>
            <a:custGeom>
              <a:avLst/>
              <a:gdLst/>
              <a:ahLst/>
              <a:cxnLst/>
              <a:rect l="l" t="t" r="r" b="b"/>
              <a:pathLst>
                <a:path w="70496" h="12252" extrusionOk="0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2190000" y="5170600"/>
              <a:ext cx="3240000" cy="306275"/>
            </a:xfrm>
            <a:custGeom>
              <a:avLst/>
              <a:gdLst/>
              <a:ahLst/>
              <a:cxnLst/>
              <a:rect l="l" t="t" r="r" b="b"/>
              <a:pathLst>
                <a:path w="129600" h="12251" extrusionOk="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264625" y="238125"/>
              <a:ext cx="1090750" cy="4456975"/>
            </a:xfrm>
            <a:custGeom>
              <a:avLst/>
              <a:gdLst/>
              <a:ahLst/>
              <a:cxnLst/>
              <a:rect l="l" t="t" r="r" b="b"/>
              <a:pathLst>
                <a:path w="43630" h="178279" extrusionOk="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5190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0491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AD0B2D"/>
                </a:solidFill>
              </a:defRPr>
            </a:lvl1pPr>
            <a:lvl2pPr lvl="1" rtl="0">
              <a:buNone/>
              <a:defRPr>
                <a:solidFill>
                  <a:srgbClr val="AD0B2D"/>
                </a:solidFill>
              </a:defRPr>
            </a:lvl2pPr>
            <a:lvl3pPr lvl="2" rtl="0">
              <a:buNone/>
              <a:defRPr>
                <a:solidFill>
                  <a:srgbClr val="AD0B2D"/>
                </a:solidFill>
              </a:defRPr>
            </a:lvl3pPr>
            <a:lvl4pPr lvl="3" rtl="0">
              <a:buNone/>
              <a:defRPr>
                <a:solidFill>
                  <a:srgbClr val="AD0B2D"/>
                </a:solidFill>
              </a:defRPr>
            </a:lvl4pPr>
            <a:lvl5pPr lvl="4" rtl="0">
              <a:buNone/>
              <a:defRPr>
                <a:solidFill>
                  <a:srgbClr val="AD0B2D"/>
                </a:solidFill>
              </a:defRPr>
            </a:lvl5pPr>
            <a:lvl6pPr lvl="5" rtl="0">
              <a:buNone/>
              <a:defRPr>
                <a:solidFill>
                  <a:srgbClr val="AD0B2D"/>
                </a:solidFill>
              </a:defRPr>
            </a:lvl6pPr>
            <a:lvl7pPr lvl="6" rtl="0">
              <a:buNone/>
              <a:defRPr>
                <a:solidFill>
                  <a:srgbClr val="AD0B2D"/>
                </a:solidFill>
              </a:defRPr>
            </a:lvl7pPr>
            <a:lvl8pPr lvl="7" rtl="0">
              <a:buNone/>
              <a:defRPr>
                <a:solidFill>
                  <a:srgbClr val="AD0B2D"/>
                </a:solidFill>
              </a:defRPr>
            </a:lvl8pPr>
            <a:lvl9pPr lvl="8" rtl="0">
              <a:buNone/>
              <a:defRPr>
                <a:solidFill>
                  <a:srgbClr val="AD0B2D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nos"/>
              <a:buNone/>
              <a:defRPr sz="2400" b="1">
                <a:solidFill>
                  <a:schemeClr val="accent1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nos"/>
              <a:buNone/>
              <a:defRPr sz="2400" b="1">
                <a:solidFill>
                  <a:schemeClr val="accent1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nos"/>
              <a:buNone/>
              <a:defRPr sz="2400" b="1">
                <a:solidFill>
                  <a:schemeClr val="accent1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nos"/>
              <a:buNone/>
              <a:defRPr sz="2400" b="1">
                <a:solidFill>
                  <a:schemeClr val="accent1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nos"/>
              <a:buNone/>
              <a:defRPr sz="2400" b="1">
                <a:solidFill>
                  <a:schemeClr val="accent1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nos"/>
              <a:buNone/>
              <a:defRPr sz="2400" b="1">
                <a:solidFill>
                  <a:schemeClr val="accent1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nos"/>
              <a:buNone/>
              <a:defRPr sz="2400" b="1">
                <a:solidFill>
                  <a:schemeClr val="accent1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nos"/>
              <a:buNone/>
              <a:defRPr sz="2400" b="1">
                <a:solidFill>
                  <a:schemeClr val="accent1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nos"/>
              <a:buNone/>
              <a:defRPr sz="2400" b="1">
                <a:solidFill>
                  <a:schemeClr val="accent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Tinos"/>
              <a:buChar char="◈"/>
              <a:defRPr sz="2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Tinos"/>
              <a:buChar char="⬩"/>
              <a:defRPr sz="2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Tinos"/>
              <a:buChar char="⬩"/>
              <a:defRPr sz="2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nos"/>
              <a:buChar char="⬩"/>
              <a:defRPr sz="2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nos"/>
              <a:buChar char="⬩"/>
              <a:defRPr sz="2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nos"/>
              <a:buChar char="⬩"/>
              <a:defRPr sz="2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nos"/>
              <a:buChar char="⬩"/>
              <a:defRPr sz="2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nos"/>
              <a:buChar char="⬩"/>
              <a:defRPr sz="2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nos"/>
              <a:buChar char="⬩"/>
              <a:defRPr sz="2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Mining 47717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ISCDB</a:t>
            </a:r>
            <a:r>
              <a:rPr lang="en" dirty="0"/>
              <a:t> </a:t>
            </a:r>
            <a:r>
              <a:rPr lang="en" dirty="0">
                <a:solidFill>
                  <a:schemeClr val="bg2"/>
                </a:solidFill>
              </a:rPr>
              <a:t>Milestone 2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Judges community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E9A4-E4AC-9CEE-8AE8-3297F776E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Cleaning the community graph:</a:t>
            </a:r>
          </a:p>
          <a:p>
            <a:r>
              <a:rPr lang="en-US" dirty="0"/>
              <a:t>Without the judges which appeared very little (very low ratio)</a:t>
            </a:r>
          </a:p>
          <a:p>
            <a:r>
              <a:rPr lang="en-US" dirty="0"/>
              <a:t>With a higher coupling ratio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40F2C-4FC7-2B8B-F525-1BE0EC017E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BA3AA-6852-7FDF-63B4-2D58AA0E839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B2F17B0-FA5C-B730-9662-4A0398A69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64" y="1214425"/>
            <a:ext cx="432816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4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Judges community analysis: </a:t>
            </a:r>
            <a:r>
              <a:rPr lang="en-US" dirty="0" err="1"/>
              <a:t>Grivan</a:t>
            </a:r>
            <a:r>
              <a:rPr lang="en-US" dirty="0"/>
              <a:t>-Newman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E9A4-E4AC-9CEE-8AE8-3297F776E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Using the </a:t>
            </a:r>
            <a:r>
              <a:rPr lang="en-US" dirty="0" err="1"/>
              <a:t>Grivan</a:t>
            </a:r>
            <a:r>
              <a:rPr lang="en-US" dirty="0"/>
              <a:t>-Newman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40F2C-4FC7-2B8B-F525-1BE0EC017E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BA3AA-6852-7FDF-63B4-2D58AA0E839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271CD8A-40EF-0B11-A78B-2C26012D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14" y="1212850"/>
            <a:ext cx="432816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8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Judges community analysis: </a:t>
            </a:r>
            <a:r>
              <a:rPr lang="en-US" dirty="0" err="1"/>
              <a:t>Grivan</a:t>
            </a:r>
            <a:r>
              <a:rPr lang="en-US" dirty="0"/>
              <a:t>-Newman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E9A4-E4AC-9CEE-8AE8-3297F776E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Using the </a:t>
            </a:r>
            <a:r>
              <a:rPr lang="en-US" dirty="0" err="1"/>
              <a:t>Grivan</a:t>
            </a:r>
            <a:r>
              <a:rPr lang="en-US" dirty="0"/>
              <a:t>-Newman algorithm</a:t>
            </a:r>
          </a:p>
          <a:p>
            <a:r>
              <a:rPr lang="en-US" dirty="0"/>
              <a:t>Without the judges which appeared very little (very low ratio)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40F2C-4FC7-2B8B-F525-1BE0EC017E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BA3AA-6852-7FDF-63B4-2D58AA0E839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1CD8A-40EF-0B11-A78B-2C26012D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52614" y="1212850"/>
            <a:ext cx="432816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7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Judges community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E9A4-E4AC-9CEE-8AE8-3297F776E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Using the </a:t>
            </a:r>
            <a:r>
              <a:rPr lang="en-US" dirty="0" err="1"/>
              <a:t>Grivan</a:t>
            </a:r>
            <a:r>
              <a:rPr lang="en-US" dirty="0"/>
              <a:t>-Newman algorithm</a:t>
            </a:r>
          </a:p>
          <a:p>
            <a:r>
              <a:rPr lang="en-US" dirty="0"/>
              <a:t>Without the judges which appeared very little (very low ratio)</a:t>
            </a:r>
          </a:p>
          <a:p>
            <a:r>
              <a:rPr lang="en-US" dirty="0"/>
              <a:t>With a higher coupling ratio</a:t>
            </a:r>
            <a:endParaRPr lang="he-IL" dirty="0"/>
          </a:p>
          <a:p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40F2C-4FC7-2B8B-F525-1BE0EC017E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BA3AA-6852-7FDF-63B4-2D58AA0E839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EE1DFE4F-C0D7-202C-C52E-3E229CAB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884" y="1224505"/>
            <a:ext cx="432816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6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Judges community analysis: Path distances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E9A4-E4AC-9CEE-8AE8-3297F776E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Calculating paths distances: </a:t>
            </a:r>
          </a:p>
          <a:p>
            <a:r>
              <a:rPr lang="en-US" dirty="0"/>
              <a:t>At first, we couldn’t produce a graph due because there were some missing connections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40F2C-4FC7-2B8B-F525-1BE0EC017E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BA3AA-6852-7FDF-63B4-2D58AA0E839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1CD8A-40EF-0B11-A78B-2C26012D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52614" y="1212850"/>
            <a:ext cx="4328160" cy="3246120"/>
          </a:xfrm>
          <a:prstGeom prst="rect">
            <a:avLst/>
          </a:prstGeom>
        </p:spPr>
      </p:pic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33E6270-B323-E425-BAAE-B2EBC6142F2F}"/>
              </a:ext>
            </a:extLst>
          </p:cNvPr>
          <p:cNvSpPr/>
          <p:nvPr/>
        </p:nvSpPr>
        <p:spPr>
          <a:xfrm>
            <a:off x="5243361" y="1564322"/>
            <a:ext cx="2746665" cy="25431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22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Judges community analysis: Path distances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E9A4-E4AC-9CEE-8AE8-3297F776E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Calculating paths distances</a:t>
            </a:r>
          </a:p>
          <a:p>
            <a:r>
              <a:rPr lang="en-US" dirty="0"/>
              <a:t>Without the judges which appeared very little (very low ratio), we managed to produce a graph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40F2C-4FC7-2B8B-F525-1BE0EC017E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BA3AA-6852-7FDF-63B4-2D58AA0E839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1CD8A-40EF-0B11-A78B-2C26012D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52614" y="1212850"/>
            <a:ext cx="432816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8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Judges community analysis: Path distances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E9A4-E4AC-9CEE-8AE8-3297F776E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Calculating paths distances</a:t>
            </a:r>
          </a:p>
          <a:p>
            <a:r>
              <a:rPr lang="en-US" dirty="0"/>
              <a:t>Without the judges which appeared very little (very low ratio)</a:t>
            </a:r>
          </a:p>
          <a:p>
            <a:r>
              <a:rPr lang="en-US" dirty="0"/>
              <a:t>With a higher coupling ratio</a:t>
            </a:r>
            <a:endParaRPr lang="he-IL" dirty="0"/>
          </a:p>
          <a:p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40F2C-4FC7-2B8B-F525-1BE0EC017E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BA3AA-6852-7FDF-63B4-2D58AA0E839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1DFE4F-C0D7-202C-C52E-3E229CAB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53884" y="1224505"/>
            <a:ext cx="432816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9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Judges community analysis</a:t>
            </a:r>
            <a:r>
              <a:rPr lang="en-US" dirty="0"/>
              <a:t>: Insights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dirty="0"/>
              <a:t>Eventually, we’ve managed to indicate 2 teams:</a:t>
            </a:r>
          </a:p>
          <a:p>
            <a:r>
              <a:rPr lang="en-US" sz="2000" dirty="0"/>
              <a:t>The first team consists of Daphne Barak-</a:t>
            </a:r>
            <a:r>
              <a:rPr lang="en-US" sz="2000" dirty="0" err="1"/>
              <a:t>Erez</a:t>
            </a:r>
            <a:r>
              <a:rPr lang="en-US" sz="2000" dirty="0"/>
              <a:t>, Isaac Amit, Uzi </a:t>
            </a:r>
            <a:r>
              <a:rPr lang="en-US" sz="2000" dirty="0" err="1"/>
              <a:t>Vogelman</a:t>
            </a:r>
            <a:r>
              <a:rPr lang="en-US" sz="2000" dirty="0"/>
              <a:t> and Ester </a:t>
            </a:r>
            <a:r>
              <a:rPr lang="en-US" sz="2000" dirty="0" err="1"/>
              <a:t>Hayut</a:t>
            </a:r>
            <a:endParaRPr lang="en-US" sz="2000" dirty="0"/>
          </a:p>
          <a:p>
            <a:r>
              <a:rPr lang="en-US" sz="2000" dirty="0"/>
              <a:t>A second team consists of Neal Hendel, Noam </a:t>
            </a:r>
            <a:r>
              <a:rPr lang="en-US" sz="2000" dirty="0" err="1"/>
              <a:t>Sohlberg</a:t>
            </a:r>
            <a:r>
              <a:rPr lang="en-US" sz="2000" dirty="0"/>
              <a:t>, Uri </a:t>
            </a:r>
            <a:r>
              <a:rPr lang="en-US" sz="2000" dirty="0" err="1"/>
              <a:t>Shoham</a:t>
            </a:r>
            <a:r>
              <a:rPr lang="en-US" sz="2000" dirty="0"/>
              <a:t> and Salim </a:t>
            </a:r>
            <a:r>
              <a:rPr lang="en-US" sz="2000" dirty="0" err="1"/>
              <a:t>Joubran</a:t>
            </a:r>
            <a:endParaRPr lang="en-US" sz="2000" dirty="0"/>
          </a:p>
          <a:p>
            <a:r>
              <a:rPr lang="en-US" sz="2000" dirty="0"/>
              <a:t>Judges which can be found in both teams, depending on the algorithm we chose: Menahem Mazuz and Yoram Danziger</a:t>
            </a:r>
          </a:p>
          <a:p>
            <a:endParaRPr lang="en-US" sz="20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420499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Judges community analysis</a:t>
            </a:r>
            <a:r>
              <a:rPr lang="en-US" dirty="0"/>
              <a:t>: The first team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dirty="0"/>
              <a:t>The first team: Barak-</a:t>
            </a:r>
            <a:r>
              <a:rPr lang="en-US" sz="2000" dirty="0" err="1"/>
              <a:t>Erez</a:t>
            </a:r>
            <a:r>
              <a:rPr lang="en-US" sz="2000" dirty="0"/>
              <a:t>, Amit, </a:t>
            </a:r>
            <a:r>
              <a:rPr lang="en-US" sz="2000" dirty="0" err="1"/>
              <a:t>Vogelman</a:t>
            </a:r>
            <a:r>
              <a:rPr lang="en-US" sz="2000" dirty="0"/>
              <a:t> and </a:t>
            </a:r>
            <a:r>
              <a:rPr lang="en-US" sz="2000" dirty="0" err="1"/>
              <a:t>Hayut</a:t>
            </a:r>
            <a:r>
              <a:rPr lang="en-US" sz="2000" dirty="0"/>
              <a:t>.</a:t>
            </a:r>
          </a:p>
          <a:p>
            <a:r>
              <a:rPr lang="en-US" sz="2000" dirty="0"/>
              <a:t>Barak-</a:t>
            </a:r>
            <a:r>
              <a:rPr lang="en-US" sz="2000" dirty="0" err="1"/>
              <a:t>Erez</a:t>
            </a:r>
            <a:r>
              <a:rPr lang="en-US" sz="2000" dirty="0"/>
              <a:t>, </a:t>
            </a:r>
            <a:r>
              <a:rPr lang="en-US" sz="2000" dirty="0" err="1"/>
              <a:t>Vogelman</a:t>
            </a:r>
            <a:r>
              <a:rPr lang="en-US" sz="2000" dirty="0"/>
              <a:t> and </a:t>
            </a:r>
            <a:r>
              <a:rPr lang="en-US" sz="2000" dirty="0" err="1"/>
              <a:t>Hayut</a:t>
            </a:r>
            <a:r>
              <a:rPr lang="en-US" sz="2000" dirty="0"/>
              <a:t> are considered liberal and activist judges while Amit is relatively conservative.</a:t>
            </a:r>
          </a:p>
          <a:p>
            <a:r>
              <a:rPr lang="en-US" sz="2000" dirty="0"/>
              <a:t>In criminal cases, all are tending to impose severe punishments.</a:t>
            </a:r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D84CD-86B8-36F3-7444-43643F58D3E8}"/>
              </a:ext>
            </a:extLst>
          </p:cNvPr>
          <p:cNvSpPr/>
          <p:nvPr/>
        </p:nvSpPr>
        <p:spPr>
          <a:xfrm>
            <a:off x="2704920" y="3509450"/>
            <a:ext cx="5471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In </a:t>
            </a:r>
            <a:r>
              <a:rPr lang="en-US" b="1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Prof. </a:t>
            </a:r>
            <a:r>
              <a:rPr lang="en-US" b="1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Givati</a:t>
            </a:r>
            <a:r>
              <a:rPr lang="en-US" b="1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research,</a:t>
            </a:r>
          </a:p>
          <a:p>
            <a:pPr algn="ctr"/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he addressed to a team consists of Barak-</a:t>
            </a:r>
            <a:r>
              <a:rPr lang="en-US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Erez</a:t>
            </a:r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, </a:t>
            </a:r>
            <a:r>
              <a:rPr lang="en-US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Hayut</a:t>
            </a:r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, </a:t>
            </a:r>
            <a:r>
              <a:rPr lang="en-US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Vogelman</a:t>
            </a:r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and Mazuz </a:t>
            </a:r>
            <a:endParaRPr lang="he-IL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Judges community analysis</a:t>
            </a:r>
            <a:r>
              <a:rPr lang="en-US" dirty="0"/>
              <a:t>: The second team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dirty="0"/>
              <a:t>The second team: Hendel, </a:t>
            </a:r>
            <a:r>
              <a:rPr lang="en-US" sz="2000" dirty="0" err="1"/>
              <a:t>Sohlberg</a:t>
            </a:r>
            <a:r>
              <a:rPr lang="en-US" sz="2000" dirty="0"/>
              <a:t>, </a:t>
            </a:r>
            <a:r>
              <a:rPr lang="en-US" sz="2000" dirty="0" err="1"/>
              <a:t>Joubran</a:t>
            </a:r>
            <a:r>
              <a:rPr lang="en-US" sz="2000" dirty="0"/>
              <a:t> and </a:t>
            </a:r>
            <a:r>
              <a:rPr lang="en-US" sz="2000" dirty="0" err="1"/>
              <a:t>Shoham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Sohlberg</a:t>
            </a:r>
            <a:r>
              <a:rPr lang="en-US" sz="2000" dirty="0"/>
              <a:t>, Hendel and </a:t>
            </a:r>
            <a:r>
              <a:rPr lang="en-US" sz="2000" dirty="0" err="1"/>
              <a:t>Shoham</a:t>
            </a:r>
            <a:r>
              <a:rPr lang="en-US" sz="2000" dirty="0"/>
              <a:t> are religious.</a:t>
            </a:r>
          </a:p>
          <a:p>
            <a:r>
              <a:rPr lang="en-US" sz="2000" dirty="0" err="1"/>
              <a:t>Sohlberg</a:t>
            </a:r>
            <a:r>
              <a:rPr lang="en-US" sz="2000" dirty="0"/>
              <a:t> is considered conservative, Hendel and </a:t>
            </a:r>
            <a:r>
              <a:rPr lang="en-US" sz="2000" dirty="0" err="1"/>
              <a:t>Shoham</a:t>
            </a:r>
            <a:r>
              <a:rPr lang="en-US" sz="2000" dirty="0"/>
              <a:t> are neutral and </a:t>
            </a:r>
            <a:r>
              <a:rPr lang="en-US" sz="2000" dirty="0" err="1"/>
              <a:t>Joubran</a:t>
            </a:r>
            <a:r>
              <a:rPr lang="en-US" sz="2000" dirty="0"/>
              <a:t> is considered liberal.</a:t>
            </a:r>
          </a:p>
          <a:p>
            <a:r>
              <a:rPr lang="en-US" sz="2000" dirty="0"/>
              <a:t>In criminal appeals, all judges are tending to be critical against the prosecution and to acquit.</a:t>
            </a:r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F8E9C-A88C-D5C6-FEED-A0A31C79FB04}"/>
              </a:ext>
            </a:extLst>
          </p:cNvPr>
          <p:cNvSpPr/>
          <p:nvPr/>
        </p:nvSpPr>
        <p:spPr>
          <a:xfrm>
            <a:off x="2704920" y="3509450"/>
            <a:ext cx="5471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In </a:t>
            </a:r>
            <a:r>
              <a:rPr lang="en-US" b="1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Prof. </a:t>
            </a:r>
            <a:r>
              <a:rPr lang="en-US" b="1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Givati</a:t>
            </a:r>
            <a:r>
              <a:rPr lang="en-US" b="1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research,</a:t>
            </a:r>
          </a:p>
          <a:p>
            <a:pPr algn="ctr"/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he addressed to a team consists of </a:t>
            </a:r>
            <a:r>
              <a:rPr lang="en-US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Sohlberg</a:t>
            </a:r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and Hendel</a:t>
            </a:r>
            <a:endParaRPr lang="he-IL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topics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dirty="0"/>
              <a:t>Research supreme court judges' tendencies</a:t>
            </a:r>
            <a:endParaRPr sz="2000" dirty="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/>
              <a:t>Tendency for judges to team up together</a:t>
            </a:r>
            <a:endParaRPr sz="2000" dirty="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/>
              <a:t>Tendencies by professional and personal characteristics</a:t>
            </a:r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/>
              <a:t>Tendencies by lawyers' identity: sectors, genders</a:t>
            </a:r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/>
              <a:t>Trends in ISC decisions: case duration, case weight</a:t>
            </a:r>
            <a:endParaRPr sz="20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Judges community analysis</a:t>
            </a:r>
            <a:r>
              <a:rPr lang="en-US" dirty="0"/>
              <a:t>: Mazuz and Danziger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dirty="0"/>
              <a:t>Both Mazuz and Danziger were found in both teams in the different algorithms.</a:t>
            </a:r>
          </a:p>
          <a:p>
            <a:r>
              <a:rPr lang="en-US" sz="2000" dirty="0"/>
              <a:t>Both are considered liberal and activist judges.</a:t>
            </a:r>
          </a:p>
          <a:p>
            <a:r>
              <a:rPr lang="en-US" sz="2000" dirty="0"/>
              <a:t>In criminal cases, Both tends to acquit. </a:t>
            </a:r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1570719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ctrTitle"/>
          </p:nvPr>
        </p:nvSpPr>
        <p:spPr>
          <a:xfrm>
            <a:off x="1461450" y="1811950"/>
            <a:ext cx="6221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Tendencies in judges decisions</a:t>
            </a:r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1"/>
          </p:nvPr>
        </p:nvSpPr>
        <p:spPr>
          <a:xfrm>
            <a:off x="1461450" y="3068654"/>
            <a:ext cx="6221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different criteria affects judicial decisions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4067100" y="0"/>
            <a:ext cx="1009800" cy="15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e-IL" sz="4800" b="1" dirty="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2</a:t>
            </a:r>
            <a:endParaRPr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Tendencies in judicial decisions</a:t>
            </a:r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Background</a:t>
            </a:r>
            <a:r>
              <a:rPr lang="en-US" sz="2000" dirty="0"/>
              <a:t>: </a:t>
            </a:r>
          </a:p>
          <a:p>
            <a:r>
              <a:rPr lang="en-US" sz="2000" b="1" dirty="0"/>
              <a:t>Hypothesis</a:t>
            </a:r>
            <a:r>
              <a:rPr lang="en-US" sz="2000" dirty="0"/>
              <a:t>: Some characteristics of the judges and \ or the lawyers are affecting the judicial decisions regardless of the legal question of the case</a:t>
            </a:r>
          </a:p>
          <a:p>
            <a:r>
              <a:rPr lang="en-US" sz="2000" b="1" dirty="0"/>
              <a:t>Method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Enrich the data with more details regarding the judges and lawyers: seniority, ethnicity, gender, background</a:t>
            </a:r>
          </a:p>
          <a:p>
            <a:pPr lvl="1"/>
            <a:r>
              <a:rPr lang="en-US" sz="2000" dirty="0"/>
              <a:t>Analyze the data and look for correlations in judicial decisions</a:t>
            </a:r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02:</a:t>
            </a:r>
            <a:br>
              <a:rPr lang="en" dirty="0"/>
            </a:br>
            <a:r>
              <a:rPr lang="en" dirty="0"/>
              <a:t>Tendencies</a:t>
            </a:r>
          </a:p>
        </p:txBody>
      </p:sp>
    </p:spTree>
    <p:extLst>
      <p:ext uri="{BB962C8B-B14F-4D97-AF65-F5344CB8AC3E}">
        <p14:creationId xmlns:p14="http://schemas.microsoft.com/office/powerpoint/2010/main" val="3458223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2100318" y="663098"/>
            <a:ext cx="6687600" cy="393600"/>
          </a:xfrm>
        </p:spPr>
        <p:txBody>
          <a:bodyPr/>
          <a:lstStyle/>
          <a:p>
            <a:pPr lvl="0"/>
            <a:r>
              <a:rPr lang="en-US" dirty="0"/>
              <a:t>Tendencies in judicial decisions: Average judges seniority by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E9A4-E4AC-9CEE-8AE8-3297F776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6724" y="1200150"/>
            <a:ext cx="2327909" cy="32562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Hypothesis</a:t>
            </a:r>
            <a:r>
              <a:rPr lang="en-US" dirty="0"/>
              <a:t>: The longer the judge is serving in the ISC, the higher the chances of the judge to change the previous ruling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Results</a:t>
            </a:r>
            <a:r>
              <a:rPr lang="en-US" dirty="0"/>
              <a:t>: No correlation between seniority and judicial </a:t>
            </a:r>
            <a:r>
              <a:rPr lang="en-US" dirty="0" err="1"/>
              <a:t>desicions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40F2C-4FC7-2B8B-F525-1BE0EC017E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BA3AA-6852-7FDF-63B4-2D58AA0E839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02:</a:t>
            </a:r>
            <a:br>
              <a:rPr lang="en" dirty="0"/>
            </a:br>
            <a:r>
              <a:rPr lang="en" dirty="0"/>
              <a:t>Tendencies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1CD8A-40EF-0B11-A78B-2C26012D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52614" y="1212850"/>
            <a:ext cx="432816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7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Tendencies in judicial decisions: Judges professional 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E9A4-E4AC-9CEE-8AE8-3297F776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6724" y="1200150"/>
            <a:ext cx="2327909" cy="32562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Hypothesis</a:t>
            </a:r>
            <a:r>
              <a:rPr lang="en-US" dirty="0"/>
              <a:t>: Judges coming with different backgrounds and expertise rule differently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40F2C-4FC7-2B8B-F525-1BE0EC017E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BA3AA-6852-7FDF-63B4-2D58AA0E839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02:</a:t>
            </a:r>
            <a:br>
              <a:rPr lang="en" dirty="0"/>
            </a:br>
            <a:r>
              <a:rPr lang="en" dirty="0"/>
              <a:t>Tendencies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2454E-0819-2677-524D-7FBC323D5303}"/>
              </a:ext>
            </a:extLst>
          </p:cNvPr>
          <p:cNvSpPr/>
          <p:nvPr/>
        </p:nvSpPr>
        <p:spPr>
          <a:xfrm>
            <a:off x="3817380" y="3404015"/>
            <a:ext cx="3246300" cy="107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b="1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Status</a:t>
            </a:r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:</a:t>
            </a:r>
          </a:p>
          <a:p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✔ Data enriched for each judge</a:t>
            </a:r>
          </a:p>
          <a:p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  <a:sym typeface="Wingdings" panose="05000000000000000000" pitchFamily="2" charset="2"/>
              </a:rPr>
              <a:t> Data and correlations analysis</a:t>
            </a:r>
            <a:endParaRPr lang="en-US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Tendencies in judicial decisions: Lawyers identity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E9A4-E4AC-9CEE-8AE8-3297F776E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Does the lawyer ethnicity affect ruling?</a:t>
            </a:r>
          </a:p>
          <a:p>
            <a:r>
              <a:rPr lang="en-US" dirty="0"/>
              <a:t>By Jewish v. Arabs lawyers</a:t>
            </a:r>
          </a:p>
          <a:p>
            <a:r>
              <a:rPr lang="en-US" dirty="0"/>
              <a:t>By legal issue</a:t>
            </a:r>
          </a:p>
          <a:p>
            <a:r>
              <a:rPr lang="en-US" dirty="0"/>
              <a:t>By judge ethnicity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249052-13D9-AC5E-9AAC-4403A925D9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Does the lawyer gender affect ruling?</a:t>
            </a:r>
          </a:p>
          <a:p>
            <a:r>
              <a:rPr lang="en-US" dirty="0"/>
              <a:t>By male v. female lawyers</a:t>
            </a:r>
          </a:p>
          <a:p>
            <a:r>
              <a:rPr lang="en-US" dirty="0"/>
              <a:t>By legal issue</a:t>
            </a:r>
          </a:p>
          <a:p>
            <a:r>
              <a:rPr lang="en-US" dirty="0"/>
              <a:t>By judge gender</a:t>
            </a:r>
            <a:endParaRPr lang="he-IL" dirty="0"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02:</a:t>
            </a:r>
            <a:br>
              <a:rPr lang="en" dirty="0"/>
            </a:br>
            <a:r>
              <a:rPr lang="en" dirty="0"/>
              <a:t>Tendencies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F8C0F-68CE-D2EA-3EC3-610210069236}"/>
              </a:ext>
            </a:extLst>
          </p:cNvPr>
          <p:cNvSpPr/>
          <p:nvPr/>
        </p:nvSpPr>
        <p:spPr>
          <a:xfrm>
            <a:off x="3817380" y="3404015"/>
            <a:ext cx="3246300" cy="107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b="1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Status</a:t>
            </a:r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:</a:t>
            </a:r>
          </a:p>
          <a:p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✔ Data enriched using data from the LMS</a:t>
            </a:r>
          </a:p>
          <a:p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✔ Data enrichment passed sanity checks</a:t>
            </a:r>
          </a:p>
          <a:p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  <a:sym typeface="Wingdings" panose="05000000000000000000" pitchFamily="2" charset="2"/>
              </a:rPr>
              <a:t> Data and correlations analysis</a:t>
            </a:r>
            <a:endParaRPr lang="en-US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ctrTitle"/>
          </p:nvPr>
        </p:nvSpPr>
        <p:spPr>
          <a:xfrm>
            <a:off x="1461450" y="1811950"/>
            <a:ext cx="6221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Pattern and correlation detection</a:t>
            </a:r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1"/>
          </p:nvPr>
        </p:nvSpPr>
        <p:spPr>
          <a:xfrm>
            <a:off x="1461450" y="3068654"/>
            <a:ext cx="6221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there any patterns or correlations to detect?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4067100" y="0"/>
            <a:ext cx="1009800" cy="15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e-IL" sz="4800" b="1" dirty="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3</a:t>
            </a:r>
            <a:endParaRPr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Predictable trends</a:t>
            </a:r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Background</a:t>
            </a:r>
            <a:r>
              <a:rPr lang="en-US" sz="2000" dirty="0"/>
              <a:t>: The supreme court hears around 4,000 cases in panels (3 judges or more). While some decisions take days, others take years.</a:t>
            </a:r>
          </a:p>
          <a:p>
            <a:r>
              <a:rPr lang="en-US" sz="2000" b="1" dirty="0"/>
              <a:t>Hypothesis</a:t>
            </a:r>
            <a:r>
              <a:rPr lang="en-US" sz="2000" dirty="0"/>
              <a:t>: The efficiency of the SC changes between different case types and case “weights” (hot potatoes), in which judges tends to avoid hard decisions</a:t>
            </a:r>
          </a:p>
          <a:p>
            <a:r>
              <a:rPr lang="en-US" sz="2000" b="1" dirty="0"/>
              <a:t>Method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Enrich the data: verdict word count, case duration</a:t>
            </a:r>
          </a:p>
          <a:p>
            <a:pPr lvl="1"/>
            <a:r>
              <a:rPr lang="en-US" sz="2000" dirty="0"/>
              <a:t>Create a “case weight” metric</a:t>
            </a:r>
          </a:p>
          <a:p>
            <a:pPr lvl="1"/>
            <a:r>
              <a:rPr lang="en-US" sz="2000" dirty="0"/>
              <a:t>Analyze the data and look for correlations in case duration and in case weights</a:t>
            </a:r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03:</a:t>
            </a:r>
            <a:br>
              <a:rPr lang="en" dirty="0"/>
            </a:br>
            <a:r>
              <a:rPr lang="en" dirty="0"/>
              <a:t>Predections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396336-F308-631C-A121-94DD17714BBF}"/>
              </a:ext>
            </a:extLst>
          </p:cNvPr>
          <p:cNvSpPr/>
          <p:nvPr/>
        </p:nvSpPr>
        <p:spPr>
          <a:xfrm>
            <a:off x="3527760" y="3395055"/>
            <a:ext cx="3825480" cy="107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b="1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Status</a:t>
            </a:r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:</a:t>
            </a:r>
          </a:p>
          <a:p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✔ Data enriched using crawling and calculations</a:t>
            </a:r>
          </a:p>
          <a:p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✔ Data enrichment passed sanity checks</a:t>
            </a:r>
          </a:p>
          <a:p>
            <a:r>
              <a:rPr lang="en-US" dirty="0">
                <a:latin typeface="Tinos" panose="020B0604020202020204" charset="0"/>
                <a:ea typeface="Tinos" panose="020B0604020202020204" charset="0"/>
                <a:cs typeface="Tinos" panose="020B0604020202020204" charset="0"/>
                <a:sym typeface="Wingdings" panose="05000000000000000000" pitchFamily="2" charset="2"/>
              </a:rPr>
              <a:t> Data and correlations analysis</a:t>
            </a:r>
            <a:endParaRPr lang="en-US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1275150" y="1625296"/>
            <a:ext cx="6593700" cy="80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1275150" y="2460653"/>
            <a:ext cx="6593700" cy="15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friends we made along the way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dirty="0"/>
              <a:t>Using a dataset already used by academic researchers, we wanted to extract real insights with real academic values.</a:t>
            </a:r>
            <a:endParaRPr sz="20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DF86A2-BBAC-4559-D8F1-EB80796F1FDB}"/>
              </a:ext>
            </a:extLst>
          </p:cNvPr>
          <p:cNvGrpSpPr/>
          <p:nvPr/>
        </p:nvGrpSpPr>
        <p:grpSpPr>
          <a:xfrm>
            <a:off x="2854774" y="2233099"/>
            <a:ext cx="5171451" cy="2109399"/>
            <a:chOff x="1966286" y="2283899"/>
            <a:chExt cx="5171451" cy="2109399"/>
          </a:xfrm>
        </p:grpSpPr>
        <p:sp>
          <p:nvSpPr>
            <p:cNvPr id="6" name="Google Shape;583;p46">
              <a:extLst>
                <a:ext uri="{FF2B5EF4-FFF2-40B4-BE49-F238E27FC236}">
                  <a16:creationId xmlns:a16="http://schemas.microsoft.com/office/drawing/2014/main" id="{D668C291-9922-7CB9-2C72-252C0CD7D7D9}"/>
                </a:ext>
              </a:extLst>
            </p:cNvPr>
            <p:cNvSpPr txBox="1"/>
            <p:nvPr/>
          </p:nvSpPr>
          <p:spPr>
            <a:xfrm>
              <a:off x="1966286" y="3735398"/>
              <a:ext cx="1604234" cy="6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Tinos"/>
                  <a:ea typeface="Tinos"/>
                  <a:cs typeface="Tinos"/>
                  <a:sym typeface="Tinos"/>
                </a:rPr>
                <a:t>Prof. </a:t>
              </a:r>
              <a:r>
                <a:rPr lang="en-US" sz="1200" b="1" dirty="0" err="1">
                  <a:solidFill>
                    <a:schemeClr val="dk1"/>
                  </a:solidFill>
                  <a:latin typeface="Tinos"/>
                  <a:ea typeface="Tinos"/>
                  <a:cs typeface="Tinos"/>
                  <a:sym typeface="Tinos"/>
                </a:rPr>
                <a:t>Dafna</a:t>
              </a:r>
              <a:r>
                <a:rPr lang="en-US" sz="1200" b="1" dirty="0">
                  <a:solidFill>
                    <a:schemeClr val="dk1"/>
                  </a:solidFill>
                  <a:latin typeface="Tinos"/>
                  <a:ea typeface="Tinos"/>
                  <a:cs typeface="Tinos"/>
                  <a:sym typeface="Tinos"/>
                </a:rPr>
                <a:t> </a:t>
              </a:r>
              <a:r>
                <a:rPr lang="en-US" sz="1200" b="1" dirty="0" err="1">
                  <a:solidFill>
                    <a:schemeClr val="dk1"/>
                  </a:solidFill>
                  <a:latin typeface="Tinos"/>
                  <a:ea typeface="Tinos"/>
                  <a:cs typeface="Tinos"/>
                  <a:sym typeface="Tinos"/>
                </a:rPr>
                <a:t>Shahaf</a:t>
              </a:r>
              <a:br>
                <a:rPr lang="en" dirty="0">
                  <a:latin typeface="Tinos"/>
                  <a:ea typeface="Tinos"/>
                  <a:cs typeface="Tinos"/>
                  <a:sym typeface="Tinos"/>
                </a:rPr>
              </a:br>
              <a:r>
                <a:rPr lang="en" sz="800" dirty="0">
                  <a:solidFill>
                    <a:schemeClr val="dk2"/>
                  </a:solidFill>
                  <a:latin typeface="Tinos"/>
                  <a:ea typeface="Tinos"/>
                  <a:cs typeface="Tinos"/>
                  <a:sym typeface="Tinos"/>
                </a:rPr>
                <a:t>Compuer sciences professor</a:t>
              </a:r>
              <a:endParaRPr sz="800" dirty="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endParaRPr>
            </a:p>
            <a:p>
              <a:pPr lvl="0" algn="ctr">
                <a:spcBef>
                  <a:spcPts val="400"/>
                </a:spcBef>
              </a:pPr>
              <a:r>
                <a:rPr lang="en-US" sz="900" dirty="0">
                  <a:solidFill>
                    <a:schemeClr val="dk2"/>
                  </a:solidFill>
                  <a:latin typeface="Tinos"/>
                  <a:ea typeface="Tinos"/>
                  <a:cs typeface="Tinos"/>
                  <a:sym typeface="Tinos"/>
                </a:rPr>
                <a:t>Course 47717 teacher</a:t>
              </a:r>
              <a:endParaRPr dirty="0">
                <a:latin typeface="Tinos"/>
                <a:ea typeface="Tinos"/>
                <a:cs typeface="Tinos"/>
                <a:sym typeface="Tinos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400"/>
                </a:spcAft>
                <a:buNone/>
              </a:pPr>
              <a:endParaRPr dirty="0">
                <a:latin typeface="Tinos"/>
                <a:ea typeface="Tinos"/>
                <a:cs typeface="Tinos"/>
                <a:sym typeface="Tinos"/>
              </a:endParaRPr>
            </a:p>
          </p:txBody>
        </p:sp>
        <p:pic>
          <p:nvPicPr>
            <p:cNvPr id="31" name="Picture 6" descr="dafna shahaf">
              <a:extLst>
                <a:ext uri="{FF2B5EF4-FFF2-40B4-BE49-F238E27FC236}">
                  <a16:creationId xmlns:a16="http://schemas.microsoft.com/office/drawing/2014/main" id="{99AF5E54-84CF-B63A-3071-B0E70CCFCE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01" r="9122"/>
            <a:stretch/>
          </p:blipFill>
          <p:spPr bwMode="auto">
            <a:xfrm>
              <a:off x="2104200" y="2292087"/>
              <a:ext cx="1335024" cy="1335024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Google Shape;585;p46">
              <a:extLst>
                <a:ext uri="{FF2B5EF4-FFF2-40B4-BE49-F238E27FC236}">
                  <a16:creationId xmlns:a16="http://schemas.microsoft.com/office/drawing/2014/main" id="{AA64D89F-F468-4D08-A2FB-075C104216AA}"/>
                </a:ext>
              </a:extLst>
            </p:cNvPr>
            <p:cNvSpPr txBox="1"/>
            <p:nvPr/>
          </p:nvSpPr>
          <p:spPr>
            <a:xfrm>
              <a:off x="5533503" y="3734298"/>
              <a:ext cx="1604234" cy="6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Tinos"/>
                  <a:ea typeface="Tinos"/>
                  <a:cs typeface="Tinos"/>
                  <a:sym typeface="Tinos"/>
                </a:rPr>
                <a:t>Prof. </a:t>
              </a:r>
              <a:r>
                <a:rPr lang="en-US" sz="1200" b="1" dirty="0" err="1">
                  <a:solidFill>
                    <a:schemeClr val="dk1"/>
                  </a:solidFill>
                  <a:latin typeface="Tinos"/>
                  <a:ea typeface="Tinos"/>
                  <a:cs typeface="Tinos"/>
                  <a:sym typeface="Tinos"/>
                </a:rPr>
                <a:t>Yehonatan</a:t>
              </a:r>
              <a:r>
                <a:rPr lang="en-US" sz="1200" b="1" dirty="0">
                  <a:solidFill>
                    <a:schemeClr val="dk1"/>
                  </a:solidFill>
                  <a:latin typeface="Tinos"/>
                  <a:ea typeface="Tinos"/>
                  <a:cs typeface="Tinos"/>
                  <a:sym typeface="Tinos"/>
                </a:rPr>
                <a:t> </a:t>
              </a:r>
              <a:r>
                <a:rPr lang="en-US" sz="1200" b="1" dirty="0" err="1">
                  <a:solidFill>
                    <a:schemeClr val="dk1"/>
                  </a:solidFill>
                  <a:latin typeface="Tinos"/>
                  <a:ea typeface="Tinos"/>
                  <a:cs typeface="Tinos"/>
                  <a:sym typeface="Tinos"/>
                </a:rPr>
                <a:t>Givati</a:t>
              </a:r>
              <a:br>
                <a:rPr lang="en-US" dirty="0">
                  <a:latin typeface="Tinos"/>
                  <a:ea typeface="Tinos"/>
                  <a:cs typeface="Tinos"/>
                  <a:sym typeface="Tinos"/>
                </a:rPr>
              </a:br>
              <a:r>
                <a:rPr lang="en-US" sz="800" dirty="0">
                  <a:solidFill>
                    <a:schemeClr val="dk2"/>
                  </a:solidFill>
                  <a:latin typeface="Tinos"/>
                  <a:ea typeface="Tinos"/>
                  <a:cs typeface="Tinos"/>
                  <a:sym typeface="Tinos"/>
                </a:rPr>
                <a:t>Law Professor</a:t>
              </a: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chemeClr val="dk2"/>
                  </a:solidFill>
                  <a:latin typeface="Tinos"/>
                  <a:ea typeface="Tinos"/>
                  <a:cs typeface="Tinos"/>
                  <a:sym typeface="Tinos"/>
                </a:rPr>
                <a:t>Published a research about how supreme court judges team up</a:t>
              </a:r>
              <a:endParaRPr dirty="0">
                <a:latin typeface="Tinos"/>
                <a:ea typeface="Tinos"/>
                <a:cs typeface="Tinos"/>
                <a:sym typeface="Tinos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400"/>
                </a:spcAft>
                <a:buNone/>
              </a:pPr>
              <a:endParaRPr dirty="0">
                <a:latin typeface="Tinos"/>
                <a:ea typeface="Tinos"/>
                <a:cs typeface="Tinos"/>
                <a:sym typeface="Tinos"/>
              </a:endParaRPr>
            </a:p>
          </p:txBody>
        </p:sp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94B59E56-AF0A-AEAC-2E2F-F57AAB00B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0" b="24192"/>
            <a:stretch/>
          </p:blipFill>
          <p:spPr bwMode="auto">
            <a:xfrm>
              <a:off x="5661408" y="2283899"/>
              <a:ext cx="1335024" cy="1335024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583;p46">
              <a:extLst>
                <a:ext uri="{FF2B5EF4-FFF2-40B4-BE49-F238E27FC236}">
                  <a16:creationId xmlns:a16="http://schemas.microsoft.com/office/drawing/2014/main" id="{C9A95ED5-C64B-8B25-E7BB-4B4A0F29F6DF}"/>
                </a:ext>
              </a:extLst>
            </p:cNvPr>
            <p:cNvSpPr txBox="1"/>
            <p:nvPr/>
          </p:nvSpPr>
          <p:spPr>
            <a:xfrm>
              <a:off x="3710821" y="3734354"/>
              <a:ext cx="1604234" cy="6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Tinos"/>
                  <a:ea typeface="Tinos"/>
                  <a:cs typeface="Tinos"/>
                  <a:sym typeface="Tinos"/>
                </a:rPr>
                <a:t>Prof. Keren </a:t>
              </a:r>
              <a:r>
                <a:rPr lang="en-US" sz="1200" b="1" dirty="0" err="1">
                  <a:solidFill>
                    <a:schemeClr val="dk1"/>
                  </a:solidFill>
                  <a:latin typeface="Tinos"/>
                  <a:ea typeface="Tinos"/>
                  <a:cs typeface="Tinos"/>
                  <a:sym typeface="Tinos"/>
                </a:rPr>
                <a:t>Weinshall</a:t>
              </a:r>
              <a:br>
                <a:rPr lang="en" dirty="0">
                  <a:latin typeface="Tinos"/>
                  <a:ea typeface="Tinos"/>
                  <a:cs typeface="Tinos"/>
                  <a:sym typeface="Tinos"/>
                </a:rPr>
              </a:br>
              <a:r>
                <a:rPr lang="en" sz="800" dirty="0">
                  <a:solidFill>
                    <a:schemeClr val="dk2"/>
                  </a:solidFill>
                  <a:latin typeface="Tinos"/>
                  <a:ea typeface="Tinos"/>
                  <a:cs typeface="Tinos"/>
                  <a:sym typeface="Tinos"/>
                </a:rPr>
                <a:t>Law Faculty Vice Dean</a:t>
              </a:r>
              <a:endParaRPr sz="800" dirty="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endParaRPr>
            </a:p>
            <a:p>
              <a:pPr lvl="0" algn="ctr">
                <a:spcBef>
                  <a:spcPts val="400"/>
                </a:spcBef>
              </a:pPr>
              <a:r>
                <a:rPr lang="en-US" sz="900" dirty="0">
                  <a:solidFill>
                    <a:schemeClr val="dk2"/>
                  </a:solidFill>
                  <a:latin typeface="Tinos"/>
                  <a:ea typeface="Tinos"/>
                  <a:cs typeface="Tinos"/>
                  <a:sym typeface="Tinos"/>
                </a:rPr>
                <a:t>Empirical legal researcher and the creator of the ISCDB</a:t>
              </a:r>
              <a:endParaRPr dirty="0">
                <a:latin typeface="Tinos"/>
                <a:ea typeface="Tinos"/>
                <a:cs typeface="Tinos"/>
                <a:sym typeface="Tinos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400"/>
                </a:spcAft>
                <a:buNone/>
              </a:pPr>
              <a:endParaRPr dirty="0">
                <a:latin typeface="Tinos"/>
                <a:ea typeface="Tinos"/>
                <a:cs typeface="Tinos"/>
                <a:sym typeface="Tinos"/>
              </a:endParaRPr>
            </a:p>
          </p:txBody>
        </p:sp>
        <p:pic>
          <p:nvPicPr>
            <p:cNvPr id="37" name="Picture 2" descr="Keren">
              <a:extLst>
                <a:ext uri="{FF2B5EF4-FFF2-40B4-BE49-F238E27FC236}">
                  <a16:creationId xmlns:a16="http://schemas.microsoft.com/office/drawing/2014/main" id="{58B70682-67B9-EEE1-635D-783063FD53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4" b="17534"/>
            <a:stretch/>
          </p:blipFill>
          <p:spPr bwMode="auto">
            <a:xfrm>
              <a:off x="3846812" y="2291043"/>
              <a:ext cx="1344254" cy="1335024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097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structure</a:t>
            </a:r>
            <a:endParaRPr dirty="0"/>
          </a:p>
        </p:txBody>
      </p:sp>
      <p:sp>
        <p:nvSpPr>
          <p:cNvPr id="283" name="Google Shape;283;p30"/>
          <p:cNvSpPr txBox="1">
            <a:spLocks noGrp="1"/>
          </p:cNvSpPr>
          <p:nvPr>
            <p:ph type="sldNum" idx="12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2B6B2E-8757-8395-37BB-93D7D46A2E7D}"/>
              </a:ext>
            </a:extLst>
          </p:cNvPr>
          <p:cNvGrpSpPr/>
          <p:nvPr/>
        </p:nvGrpSpPr>
        <p:grpSpPr>
          <a:xfrm>
            <a:off x="3791659" y="2854768"/>
            <a:ext cx="5252443" cy="1679011"/>
            <a:chOff x="3791659" y="2854768"/>
            <a:chExt cx="5252443" cy="1679011"/>
          </a:xfrm>
        </p:grpSpPr>
        <p:grpSp>
          <p:nvGrpSpPr>
            <p:cNvPr id="284" name="Google Shape;284;p30"/>
            <p:cNvGrpSpPr/>
            <p:nvPr/>
          </p:nvGrpSpPr>
          <p:grpSpPr>
            <a:xfrm>
              <a:off x="6765593" y="2885515"/>
              <a:ext cx="2278509" cy="1277340"/>
              <a:chOff x="6038025" y="2598925"/>
              <a:chExt cx="2469661" cy="1384500"/>
            </a:xfrm>
          </p:grpSpPr>
          <p:cxnSp>
            <p:nvCxnSpPr>
              <p:cNvPr id="285" name="Google Shape;285;p30"/>
              <p:cNvCxnSpPr/>
              <p:nvPr/>
            </p:nvCxnSpPr>
            <p:spPr>
              <a:xfrm>
                <a:off x="6038025" y="3312550"/>
                <a:ext cx="582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2D7D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6" name="Google Shape;286;p30"/>
              <p:cNvSpPr txBox="1"/>
              <p:nvPr/>
            </p:nvSpPr>
            <p:spPr>
              <a:xfrm>
                <a:off x="6640486" y="2598925"/>
                <a:ext cx="1867200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272A35"/>
                    </a:solidFill>
                    <a:latin typeface="Tinos"/>
                    <a:ea typeface="Tinos"/>
                    <a:cs typeface="Tinos"/>
                    <a:sym typeface="Tinos"/>
                  </a:rPr>
                  <a:t>Israeli Supreme Court Database</a:t>
                </a:r>
                <a:endParaRPr sz="1200" b="1" dirty="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dirty="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rgbClr val="272A35"/>
                    </a:solidFill>
                    <a:latin typeface="Tinos"/>
                    <a:ea typeface="Tinos"/>
                    <a:cs typeface="Tinos"/>
                    <a:sym typeface="Tinos"/>
                  </a:rPr>
                  <a:t>We started with the ISCDB which contains some data about de</a:t>
                </a:r>
                <a:r>
                  <a:rPr lang="en-US" sz="800" dirty="0">
                    <a:solidFill>
                      <a:srgbClr val="272A35"/>
                    </a:solidFill>
                    <a:latin typeface="Tinos"/>
                    <a:ea typeface="Tinos"/>
                    <a:cs typeface="Tinos"/>
                    <a:sym typeface="Tinos"/>
                  </a:rPr>
                  <a:t>cis</a:t>
                </a:r>
                <a:r>
                  <a:rPr lang="en" sz="800" dirty="0">
                    <a:solidFill>
                      <a:srgbClr val="272A35"/>
                    </a:solidFill>
                    <a:latin typeface="Tinos"/>
                    <a:ea typeface="Tinos"/>
                    <a:cs typeface="Tinos"/>
                    <a:sym typeface="Tinos"/>
                  </a:rPr>
                  <a:t>ions made by the Isreali Supreme Court between 2012-2018</a:t>
                </a:r>
                <a:endParaRPr sz="800" b="1" dirty="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endParaRPr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6424027" y="3212150"/>
                <a:ext cx="198600" cy="198300"/>
              </a:xfrm>
              <a:prstGeom prst="ellipse">
                <a:avLst/>
              </a:prstGeom>
              <a:solidFill>
                <a:srgbClr val="AD0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 txBox="1"/>
              <p:nvPr/>
            </p:nvSpPr>
            <p:spPr>
              <a:xfrm>
                <a:off x="6399017" y="3156109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rgbClr val="FFFFFF"/>
                    </a:solidFill>
                    <a:latin typeface="Tinos"/>
                    <a:ea typeface="Tinos"/>
                    <a:cs typeface="Tinos"/>
                    <a:sym typeface="Tinos"/>
                  </a:rPr>
                  <a:t>1</a:t>
                </a:r>
                <a:endParaRPr sz="800" dirty="0">
                  <a:solidFill>
                    <a:srgbClr val="FFFFFF"/>
                  </a:solidFill>
                  <a:latin typeface="Tinos"/>
                  <a:ea typeface="Tinos"/>
                  <a:cs typeface="Tinos"/>
                  <a:sym typeface="Tinos"/>
                </a:endParaRPr>
              </a:p>
            </p:txBody>
          </p:sp>
        </p:grpSp>
        <p:sp>
          <p:nvSpPr>
            <p:cNvPr id="300" name="Google Shape;300;p30"/>
            <p:cNvSpPr/>
            <p:nvPr/>
          </p:nvSpPr>
          <p:spPr>
            <a:xfrm>
              <a:off x="4240335" y="2854768"/>
              <a:ext cx="2345166" cy="876891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E2D7D0"/>
            </a:solidFill>
            <a:ln>
              <a:noFill/>
            </a:ln>
          </p:spPr>
        </p:sp>
        <p:sp>
          <p:nvSpPr>
            <p:cNvPr id="301" name="Google Shape;301;p30"/>
            <p:cNvSpPr/>
            <p:nvPr/>
          </p:nvSpPr>
          <p:spPr>
            <a:xfrm>
              <a:off x="3791659" y="3256578"/>
              <a:ext cx="1622141" cy="1277201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302" name="Google Shape;302;p30"/>
            <p:cNvSpPr/>
            <p:nvPr/>
          </p:nvSpPr>
          <p:spPr>
            <a:xfrm flipH="1">
              <a:off x="5412283" y="3256578"/>
              <a:ext cx="1622141" cy="1277201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AD0B2D"/>
            </a:solidFill>
            <a:ln>
              <a:noFill/>
            </a:ln>
          </p:spPr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4C0E6E3-BAED-881C-ECFF-E5D7E01AFE56}"/>
              </a:ext>
            </a:extLst>
          </p:cNvPr>
          <p:cNvGrpSpPr/>
          <p:nvPr/>
        </p:nvGrpSpPr>
        <p:grpSpPr>
          <a:xfrm>
            <a:off x="1781981" y="2172824"/>
            <a:ext cx="4728946" cy="1333028"/>
            <a:chOff x="1781981" y="2172824"/>
            <a:chExt cx="4728946" cy="1333028"/>
          </a:xfrm>
        </p:grpSpPr>
        <p:sp>
          <p:nvSpPr>
            <p:cNvPr id="290" name="Google Shape;290;p30"/>
            <p:cNvSpPr txBox="1"/>
            <p:nvPr/>
          </p:nvSpPr>
          <p:spPr>
            <a:xfrm>
              <a:off x="1781981" y="2172824"/>
              <a:ext cx="1722679" cy="1277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rPr>
                <a:t>Enrichments for cases and judges</a:t>
              </a:r>
              <a:endParaRPr sz="1200" b="1" dirty="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rPr>
                <a:t>Scraping for verdict word count, calculating judge seniority, case duration and more</a:t>
              </a:r>
              <a:endParaRPr sz="800" dirty="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  <p:cxnSp>
          <p:nvCxnSpPr>
            <p:cNvPr id="291" name="Google Shape;291;p30"/>
            <p:cNvCxnSpPr/>
            <p:nvPr/>
          </p:nvCxnSpPr>
          <p:spPr>
            <a:xfrm rot="10800000">
              <a:off x="3582000" y="2811496"/>
              <a:ext cx="962918" cy="0"/>
            </a:xfrm>
            <a:prstGeom prst="straightConnector1">
              <a:avLst/>
            </a:prstGeom>
            <a:noFill/>
            <a:ln w="9525" cap="flat" cmpd="sng">
              <a:solidFill>
                <a:srgbClr val="E2D7D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2" name="Google Shape;292;p30"/>
            <p:cNvSpPr/>
            <p:nvPr/>
          </p:nvSpPr>
          <p:spPr>
            <a:xfrm>
              <a:off x="3523093" y="2714346"/>
              <a:ext cx="183228" cy="182952"/>
            </a:xfrm>
            <a:prstGeom prst="ellipse">
              <a:avLst/>
            </a:prstGeom>
            <a:solidFill>
              <a:srgbClr val="AD0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 txBox="1"/>
            <p:nvPr/>
          </p:nvSpPr>
          <p:spPr>
            <a:xfrm>
              <a:off x="3500019" y="2661489"/>
              <a:ext cx="228344" cy="288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nos"/>
                  <a:ea typeface="Tinos"/>
                  <a:cs typeface="Tinos"/>
                  <a:sym typeface="Tinos"/>
                </a:rPr>
                <a:t>2</a:t>
              </a:r>
              <a:endParaRPr sz="8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4693897" y="2315846"/>
              <a:ext cx="1444653" cy="54051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E2D7D0"/>
            </a:solidFill>
            <a:ln>
              <a:noFill/>
            </a:ln>
          </p:spPr>
        </p:sp>
        <p:sp>
          <p:nvSpPr>
            <p:cNvPr id="304" name="Google Shape;304;p30"/>
            <p:cNvSpPr/>
            <p:nvPr/>
          </p:nvSpPr>
          <p:spPr>
            <a:xfrm>
              <a:off x="4319373" y="2569112"/>
              <a:ext cx="1097248" cy="936740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305" name="Google Shape;305;p30"/>
            <p:cNvSpPr/>
            <p:nvPr/>
          </p:nvSpPr>
          <p:spPr>
            <a:xfrm flipH="1">
              <a:off x="5413679" y="2569112"/>
              <a:ext cx="1097248" cy="936740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AD0B2D"/>
            </a:solidFill>
            <a:ln>
              <a:noFill/>
            </a:ln>
          </p:spPr>
          <p:txBody>
            <a:bodyPr/>
            <a:lstStyle/>
            <a:p>
              <a:endParaRPr lang="he-IL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37679D-F975-C3BA-8C90-02445D3FD90F}"/>
              </a:ext>
            </a:extLst>
          </p:cNvPr>
          <p:cNvGrpSpPr/>
          <p:nvPr/>
        </p:nvGrpSpPr>
        <p:grpSpPr>
          <a:xfrm>
            <a:off x="4776804" y="1341391"/>
            <a:ext cx="4267298" cy="1300263"/>
            <a:chOff x="4776804" y="1341391"/>
            <a:chExt cx="4267298" cy="1300263"/>
          </a:xfrm>
        </p:grpSpPr>
        <p:grpSp>
          <p:nvGrpSpPr>
            <p:cNvPr id="294" name="Google Shape;294;p30"/>
            <p:cNvGrpSpPr/>
            <p:nvPr/>
          </p:nvGrpSpPr>
          <p:grpSpPr>
            <a:xfrm>
              <a:off x="5723124" y="1341391"/>
              <a:ext cx="3320978" cy="1277340"/>
              <a:chOff x="4908100" y="889950"/>
              <a:chExt cx="3599586" cy="1384500"/>
            </a:xfrm>
          </p:grpSpPr>
          <p:cxnSp>
            <p:nvCxnSpPr>
              <p:cNvPr id="295" name="Google Shape;295;p30"/>
              <p:cNvCxnSpPr/>
              <p:nvPr/>
            </p:nvCxnSpPr>
            <p:spPr>
              <a:xfrm>
                <a:off x="4908100" y="1593250"/>
                <a:ext cx="171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2D7D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6" name="Google Shape;296;p30"/>
              <p:cNvSpPr txBox="1"/>
              <p:nvPr/>
            </p:nvSpPr>
            <p:spPr>
              <a:xfrm>
                <a:off x="6640486" y="889950"/>
                <a:ext cx="1867200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272A35"/>
                    </a:solidFill>
                    <a:latin typeface="Tinos"/>
                    <a:ea typeface="Tinos"/>
                    <a:cs typeface="Tinos"/>
                    <a:sym typeface="Tinos"/>
                  </a:rPr>
                  <a:t>Gender and ethnicity enrichments</a:t>
                </a:r>
                <a:endParaRPr sz="1200" b="1" dirty="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dirty="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800" dirty="0">
                    <a:solidFill>
                      <a:srgbClr val="272A35"/>
                    </a:solidFill>
                    <a:latin typeface="Tinos"/>
                    <a:ea typeface="Tinos"/>
                    <a:cs typeface="Tinos"/>
                    <a:sym typeface="Tinos"/>
                  </a:rPr>
                  <a:t>Combining our dataset with another dataset from the LMS, we managed to determine whether the case parties are Jewish or Arab, male or female</a:t>
                </a:r>
                <a:endParaRPr sz="800" dirty="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endParaRPr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6427830" y="1493307"/>
                <a:ext cx="198600" cy="198300"/>
              </a:xfrm>
              <a:prstGeom prst="ellipse">
                <a:avLst/>
              </a:prstGeom>
              <a:solidFill>
                <a:srgbClr val="AD0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 txBox="1"/>
              <p:nvPr/>
            </p:nvSpPr>
            <p:spPr>
              <a:xfrm>
                <a:off x="6402820" y="1436790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rgbClr val="FFFFFF"/>
                    </a:solidFill>
                    <a:latin typeface="Tinos"/>
                    <a:ea typeface="Tinos"/>
                    <a:cs typeface="Tinos"/>
                    <a:sym typeface="Tinos"/>
                  </a:rPr>
                  <a:t>3</a:t>
                </a:r>
                <a:endParaRPr sz="800" dirty="0">
                  <a:solidFill>
                    <a:srgbClr val="FFFFFF"/>
                  </a:solidFill>
                  <a:latin typeface="Tinos"/>
                  <a:ea typeface="Tinos"/>
                  <a:cs typeface="Tinos"/>
                  <a:sym typeface="Tinos"/>
                </a:endParaRPr>
              </a:p>
            </p:txBody>
          </p:sp>
        </p:grpSp>
        <p:sp>
          <p:nvSpPr>
            <p:cNvPr id="306" name="Google Shape;306;p30"/>
            <p:cNvSpPr/>
            <p:nvPr/>
          </p:nvSpPr>
          <p:spPr>
            <a:xfrm>
              <a:off x="4776804" y="1533482"/>
              <a:ext cx="639831" cy="1108172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307" name="Google Shape;307;p30"/>
            <p:cNvSpPr/>
            <p:nvPr/>
          </p:nvSpPr>
          <p:spPr>
            <a:xfrm flipH="1">
              <a:off x="5413665" y="1533482"/>
              <a:ext cx="639831" cy="1108172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AD0B2D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M</a:t>
            </a:r>
            <a:r>
              <a:rPr lang="en-US" sz="6000" dirty="0" err="1"/>
              <a:t>ilestone</a:t>
            </a:r>
            <a:r>
              <a:rPr lang="en-US" sz="6000" dirty="0"/>
              <a:t> Insights</a:t>
            </a:r>
            <a:endParaRPr sz="6000"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4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Let’s see what we’ve got so far and what’s still waiting down the road</a:t>
            </a:r>
            <a:endParaRPr dirty="0"/>
          </a:p>
        </p:txBody>
      </p:sp>
      <p:sp>
        <p:nvSpPr>
          <p:cNvPr id="174" name="Google Shape;174;p20"/>
          <p:cNvSpPr/>
          <p:nvPr/>
        </p:nvSpPr>
        <p:spPr>
          <a:xfrm>
            <a:off x="4793120" y="2140348"/>
            <a:ext cx="245674" cy="2345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4487922" y="823137"/>
            <a:ext cx="1052532" cy="1052842"/>
            <a:chOff x="6654650" y="3665275"/>
            <a:chExt cx="409100" cy="409125"/>
          </a:xfrm>
        </p:grpSpPr>
        <p:sp>
          <p:nvSpPr>
            <p:cNvPr id="176" name="Google Shape;176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20"/>
          <p:cNvGrpSpPr/>
          <p:nvPr/>
        </p:nvGrpSpPr>
        <p:grpSpPr>
          <a:xfrm rot="1056891">
            <a:off x="3473795" y="1650461"/>
            <a:ext cx="695383" cy="695451"/>
            <a:chOff x="570875" y="4322250"/>
            <a:chExt cx="443300" cy="443325"/>
          </a:xfrm>
        </p:grpSpPr>
        <p:sp>
          <p:nvSpPr>
            <p:cNvPr id="179" name="Google Shape;179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0"/>
          <p:cNvSpPr/>
          <p:nvPr/>
        </p:nvSpPr>
        <p:spPr>
          <a:xfrm rot="2466600">
            <a:off x="3551848" y="1027044"/>
            <a:ext cx="341341" cy="3259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1609542">
            <a:off x="4051048" y="1232117"/>
            <a:ext cx="245645" cy="234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rot="2925783">
            <a:off x="5540505" y="1417941"/>
            <a:ext cx="183966" cy="1756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1609004">
            <a:off x="4774950" y="241213"/>
            <a:ext cx="165744" cy="1582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26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ctrTitle"/>
          </p:nvPr>
        </p:nvSpPr>
        <p:spPr>
          <a:xfrm>
            <a:off x="1461450" y="1811950"/>
            <a:ext cx="6221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Tendency for judges to team up</a:t>
            </a:r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1"/>
          </p:nvPr>
        </p:nvSpPr>
        <p:spPr>
          <a:xfrm>
            <a:off x="1461450" y="3068654"/>
            <a:ext cx="6221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Judges community analysis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4067100" y="0"/>
            <a:ext cx="1009800" cy="15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e-IL" sz="4800" b="1" dirty="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1</a:t>
            </a:r>
            <a:endParaRPr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Judges </a:t>
            </a:r>
            <a:r>
              <a:rPr lang="en-US" dirty="0"/>
              <a:t>tendency to team up together</a:t>
            </a:r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Background</a:t>
            </a:r>
            <a:r>
              <a:rPr lang="en-US" sz="2000" dirty="0"/>
              <a:t>: The way judges are allocated to cases in the Israeli system is not random</a:t>
            </a:r>
          </a:p>
          <a:p>
            <a:r>
              <a:rPr lang="en-US" sz="2000" b="1" dirty="0"/>
              <a:t>Hypothesis</a:t>
            </a:r>
            <a:r>
              <a:rPr lang="en-US" sz="2000" dirty="0"/>
              <a:t>: Judges tends to team up by either professional considerations or by strategical considerations</a:t>
            </a:r>
          </a:p>
          <a:p>
            <a:r>
              <a:rPr lang="en-US" sz="2000" b="1" dirty="0"/>
              <a:t>Method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Calculate how many times each pair of judges appear together, out of their total appearances</a:t>
            </a:r>
          </a:p>
          <a:p>
            <a:pPr lvl="1"/>
            <a:r>
              <a:rPr lang="en-US" sz="2000" dirty="0"/>
              <a:t>Clean the data</a:t>
            </a:r>
          </a:p>
          <a:p>
            <a:pPr lvl="1"/>
            <a:r>
              <a:rPr lang="en-US" sz="2000" dirty="0"/>
              <a:t>Analyze the data</a:t>
            </a:r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421704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Judges community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E9A4-E4AC-9CEE-8AE8-3297F776E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Before cleaning up the communities were messy.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40F2C-4FC7-2B8B-F525-1BE0EC017E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BA3AA-6852-7FDF-63B4-2D58AA0E839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F983C8-C349-FAFF-9015-22DB57874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01" y="1212850"/>
            <a:ext cx="4333199" cy="324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4BD886-3E64-1758-CEBF-F5721ADECA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996" b="38913"/>
          <a:stretch/>
        </p:blipFill>
        <p:spPr>
          <a:xfrm>
            <a:off x="1964796" y="2624505"/>
            <a:ext cx="3475704" cy="16617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F77080-31FF-485A-A630-46B6CBC78A41}"/>
              </a:ext>
            </a:extLst>
          </p:cNvPr>
          <p:cNvSpPr/>
          <p:nvPr/>
        </p:nvSpPr>
        <p:spPr>
          <a:xfrm>
            <a:off x="4219576" y="3745706"/>
            <a:ext cx="895350" cy="519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38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Judges community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E9A4-E4AC-9CEE-8AE8-3297F776E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Cleaning the community graph:</a:t>
            </a:r>
          </a:p>
          <a:p>
            <a:r>
              <a:rPr lang="en-US" dirty="0"/>
              <a:t>Without the judges which appeared very little (very low ratio)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40F2C-4FC7-2B8B-F525-1BE0EC017E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BA3AA-6852-7FDF-63B4-2D58AA0E839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01:</a:t>
            </a:r>
            <a:br>
              <a:rPr lang="en" dirty="0"/>
            </a:br>
            <a:r>
              <a:rPr lang="en" dirty="0"/>
              <a:t>Teams</a:t>
            </a:r>
          </a:p>
        </p:txBody>
      </p:sp>
      <p:pic>
        <p:nvPicPr>
          <p:cNvPr id="11" name="Picture 10" descr="A picture containing air&#10;&#10;Description automatically generated">
            <a:extLst>
              <a:ext uri="{FF2B5EF4-FFF2-40B4-BE49-F238E27FC236}">
                <a16:creationId xmlns:a16="http://schemas.microsoft.com/office/drawing/2014/main" id="{1FEFB5EF-CEAE-75B3-C6C2-4D75B9BF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14" y="1214425"/>
            <a:ext cx="432816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66127"/>
      </p:ext>
    </p:extLst>
  </p:cSld>
  <p:clrMapOvr>
    <a:masterClrMapping/>
  </p:clrMapOvr>
</p:sld>
</file>

<file path=ppt/theme/theme1.xml><?xml version="1.0" encoding="utf-8"?>
<a:theme xmlns:a="http://schemas.openxmlformats.org/drawingml/2006/main" name="Fortinbras template">
  <a:themeElements>
    <a:clrScheme name="Custom 347">
      <a:dk1>
        <a:srgbClr val="272A35"/>
      </a:dk1>
      <a:lt1>
        <a:srgbClr val="FFFFFF"/>
      </a:lt1>
      <a:dk2>
        <a:srgbClr val="272A35"/>
      </a:dk2>
      <a:lt2>
        <a:srgbClr val="EFF0F3"/>
      </a:lt2>
      <a:accent1>
        <a:srgbClr val="AD0B2D"/>
      </a:accent1>
      <a:accent2>
        <a:srgbClr val="802017"/>
      </a:accent2>
      <a:accent3>
        <a:srgbClr val="E2D7D0"/>
      </a:accent3>
      <a:accent4>
        <a:srgbClr val="C2B6B9"/>
      </a:accent4>
      <a:accent5>
        <a:srgbClr val="F8F1E8"/>
      </a:accent5>
      <a:accent6>
        <a:srgbClr val="D5CABC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1145</Words>
  <Application>Microsoft Office PowerPoint</Application>
  <PresentationFormat>On-screen Show (16:9)</PresentationFormat>
  <Paragraphs>156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Tinos</vt:lpstr>
      <vt:lpstr>Fortinbras template</vt:lpstr>
      <vt:lpstr>Data Mining 47717 ISCDB Milestone 2</vt:lpstr>
      <vt:lpstr>Research topics</vt:lpstr>
      <vt:lpstr>The friends we made along the way</vt:lpstr>
      <vt:lpstr>Dataset structure</vt:lpstr>
      <vt:lpstr>Milestone Insights</vt:lpstr>
      <vt:lpstr>Tendency for judges to team up</vt:lpstr>
      <vt:lpstr>Judges tendency to team up together</vt:lpstr>
      <vt:lpstr>Judges community analysis</vt:lpstr>
      <vt:lpstr>Judges community analysis</vt:lpstr>
      <vt:lpstr>Judges community analysis</vt:lpstr>
      <vt:lpstr>Judges community analysis: Grivan-Newman</vt:lpstr>
      <vt:lpstr>Judges community analysis: Grivan-Newman</vt:lpstr>
      <vt:lpstr>Judges community analysis</vt:lpstr>
      <vt:lpstr>Judges community analysis: Path distances</vt:lpstr>
      <vt:lpstr>Judges community analysis: Path distances</vt:lpstr>
      <vt:lpstr>Judges community analysis: Path distances</vt:lpstr>
      <vt:lpstr>Judges community analysis: Insights</vt:lpstr>
      <vt:lpstr>Judges community analysis: The first team</vt:lpstr>
      <vt:lpstr>Judges community analysis: The second team</vt:lpstr>
      <vt:lpstr>Judges community analysis: Mazuz and Danziger</vt:lpstr>
      <vt:lpstr>Tendencies in judges decisions</vt:lpstr>
      <vt:lpstr>Tendencies in judicial decisions</vt:lpstr>
      <vt:lpstr>Tendencies in judicial decisions: Average judges seniority by case</vt:lpstr>
      <vt:lpstr>Tendencies in judicial decisions: Judges professional background</vt:lpstr>
      <vt:lpstr>Tendencies in judicial decisions: Lawyers identity</vt:lpstr>
      <vt:lpstr>Pattern and correlation detection</vt:lpstr>
      <vt:lpstr>Predictable trends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Gal Leshem</dc:creator>
  <cp:lastModifiedBy>Amir Dotan</cp:lastModifiedBy>
  <cp:revision>11</cp:revision>
  <dcterms:modified xsi:type="dcterms:W3CDTF">2022-06-13T09:47:19Z</dcterms:modified>
</cp:coreProperties>
</file>