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6" r:id="rId4"/>
    <p:sldId id="259" r:id="rId5"/>
    <p:sldId id="268" r:id="rId6"/>
    <p:sldId id="275" r:id="rId7"/>
    <p:sldId id="258" r:id="rId8"/>
    <p:sldId id="281" r:id="rId9"/>
    <p:sldId id="270" r:id="rId10"/>
    <p:sldId id="283" r:id="rId11"/>
    <p:sldId id="276" r:id="rId12"/>
    <p:sldId id="271" r:id="rId13"/>
    <p:sldId id="267" r:id="rId14"/>
    <p:sldId id="284" r:id="rId15"/>
    <p:sldId id="272" r:id="rId16"/>
    <p:sldId id="273" r:id="rId17"/>
    <p:sldId id="277" r:id="rId18"/>
    <p:sldId id="278" r:id="rId19"/>
    <p:sldId id="279" r:id="rId20"/>
    <p:sldId id="280" r:id="rId21"/>
    <p:sldId id="265" r:id="rId22"/>
    <p:sldId id="262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9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99D8-717F-45EF-BF16-35B23593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98F71-28E2-4631-AFDE-3FDE2E89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B685-BFF1-48EB-ACE2-252D1E0B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1E26-13DF-4AF6-9827-9113C139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1DA1B-144C-4A4C-A42D-68CF8DA5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7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57E1-C2E6-46DB-8FE2-3FEF5C03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27FC3-2233-4DAA-BA45-09EFFF69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0F56-63A2-4C1E-ABC4-7EFCECB1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5878-1804-4AB2-AE0E-7E0E798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05FA-BDA8-499B-81C2-D2179756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3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4CCC2E-EF9F-4F09-8513-70DC2D99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AA697-CD82-4509-818A-B3D7FF12F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6855-248E-40E9-80B8-0B1DE750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4E33-5476-48B0-A874-E97CEAEE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187D-A672-4C36-B0A0-F010508E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16A69-50E4-4B69-BAB0-C576C544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54FA-76D5-40C4-A075-6DF139EC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446DC-B6F1-47AD-AEC2-A896D4B4A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A202D-C27D-4417-BD0A-CBAB95B9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29FD-5833-41AB-B2CD-FC1FFCC7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6C6E-17F0-46C0-84DB-C22E97F3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A3408-AD35-4FEA-891E-AB1CC67B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819B-4989-46C0-940A-2F624230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4400-48D6-405B-862D-ED517A9E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E959D-FD51-4F51-BD0A-030015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3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0E6-4706-42AD-9736-28D0FF2C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8D69-EBB3-4900-AB54-42D945698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2F604-92D4-44A1-B95E-C60900BC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002B-7669-4240-8F43-777782D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BA4A-59EC-4BB0-9F87-80D86730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DDBBD-7210-49A9-A3B9-C5DD9230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CB0C-C44F-4E6C-A756-ECD1C642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3570-7D1F-45E9-AE5B-2AA4EFE0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B509-789F-4FDB-AE20-D14DCA6AE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8FB25-5BFF-427B-8FE2-1B98F1DAC6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DB722-C1DE-46B9-A8A0-D1260404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67446-3D4C-498D-9876-F811606D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156EB-D180-4420-AB04-2E64A631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AD78C1-0AF6-4674-B221-C05275DC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3FA0-B6A8-4BC9-90E1-3C002408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A86F8-07AF-4B7E-9753-415FA21E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180E4-6DEA-4A0D-9894-9DA89716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5C228-B067-4151-9642-44BF52BD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83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FA36D-2EE5-428C-8F77-BEB623A13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2E0B8-6625-4A9C-A3E6-F73EB031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E6890-64A0-411D-BC63-17406830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8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3304-2F34-41D3-95BF-F83DC2E3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7512-1910-403C-8306-372CDA92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449E1-B536-4562-BB5D-7C2CD3BA4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2436-81CF-481D-8B6C-05532814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843A-6E6B-4010-B2F3-652F65D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C0945-E56D-4318-9CD8-C615C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7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871F-B163-44F9-AAC6-95AEE9C2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86AE2-E21E-4795-B5B7-7500761CF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08509-2F1A-4B2F-BC7A-8727FF62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A5EB-8EEA-491E-906D-132025D2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3E945-A386-4A7F-BB53-3378F940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BE6F2-6202-4EDD-8BCC-05D8DD6C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75281-1BAA-41C8-8C23-68AC32AA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67F27-5FBF-4DCE-B65B-B732D53D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A9B4-757C-4885-A86B-77410D638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F2AB-5EE0-4CB7-B944-5D23E054C36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4522-014D-4E5A-BB3A-0ED7DF19D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6FB0-7C02-4749-8F74-2B06D4847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BB77A-D949-428B-A97D-F345FA195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1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DEF7D9-78A7-4519-B8D1-B8F120EE6E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4" y="1350168"/>
            <a:ext cx="7343775" cy="5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609725"/>
          </a:xfrm>
          <a:solidFill>
            <a:schemeClr val="accent6"/>
          </a:solidFill>
        </p:spPr>
        <p:txBody>
          <a:bodyPr>
            <a:normAutofit/>
          </a:bodyPr>
          <a:lstStyle/>
          <a:p>
            <a:r>
              <a:rPr lang="en-US" b="1" dirty="0"/>
              <a:t>Predict human wine taste preferences based on analytical data</a:t>
            </a:r>
          </a:p>
        </p:txBody>
      </p:sp>
    </p:spTree>
    <p:extLst>
      <p:ext uri="{BB962C8B-B14F-4D97-AF65-F5344CB8AC3E}">
        <p14:creationId xmlns:p14="http://schemas.microsoft.com/office/powerpoint/2010/main" val="393287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Cardinality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FBFE1F-2C6D-46AC-B46E-83D2A583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8" y="1450419"/>
            <a:ext cx="1910098" cy="2047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B01C4-3431-4AD3-9D14-2A3593EF3EF1}"/>
              </a:ext>
            </a:extLst>
          </p:cNvPr>
          <p:cNvSpPr txBox="1"/>
          <p:nvPr/>
        </p:nvSpPr>
        <p:spPr>
          <a:xfrm>
            <a:off x="190500" y="2714625"/>
            <a:ext cx="1910098" cy="255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AE5A6-79ED-4984-B120-769377439F51}"/>
              </a:ext>
            </a:extLst>
          </p:cNvPr>
          <p:cNvSpPr txBox="1"/>
          <p:nvPr/>
        </p:nvSpPr>
        <p:spPr>
          <a:xfrm>
            <a:off x="3705225" y="18669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column was re-categorized to 100 subsections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3B683E-4F2E-4DA1-AA67-050C5327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3623150"/>
            <a:ext cx="5429250" cy="2714625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32D1D7F-10BF-46AF-8B4C-01217EE81E9F}"/>
              </a:ext>
            </a:extLst>
          </p:cNvPr>
          <p:cNvSpPr/>
          <p:nvPr/>
        </p:nvSpPr>
        <p:spPr>
          <a:xfrm>
            <a:off x="2695575" y="1450419"/>
            <a:ext cx="485775" cy="197858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626E2-96B5-4E04-B956-85C6919CC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2" y="3666208"/>
            <a:ext cx="5157788" cy="26715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8AAC4D-1D2B-432D-B2EC-E9703E66B8F1}"/>
              </a:ext>
            </a:extLst>
          </p:cNvPr>
          <p:cNvSpPr txBox="1"/>
          <p:nvPr/>
        </p:nvSpPr>
        <p:spPr>
          <a:xfrm>
            <a:off x="8755856" y="5216445"/>
            <a:ext cx="600075" cy="243364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90531-C8C4-485B-8C34-D414EAB6EEEF}"/>
              </a:ext>
            </a:extLst>
          </p:cNvPr>
          <p:cNvSpPr txBox="1"/>
          <p:nvPr/>
        </p:nvSpPr>
        <p:spPr>
          <a:xfrm>
            <a:off x="9568536" y="5216445"/>
            <a:ext cx="600075" cy="24336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F86E2-7BB6-49F8-945F-E1B809A688FE}"/>
              </a:ext>
            </a:extLst>
          </p:cNvPr>
          <p:cNvSpPr txBox="1"/>
          <p:nvPr/>
        </p:nvSpPr>
        <p:spPr>
          <a:xfrm>
            <a:off x="8582025" y="2712101"/>
            <a:ext cx="275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Test Recall = 0.52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F1 ratio = 0.67</a:t>
            </a:r>
          </a:p>
        </p:txBody>
      </p:sp>
    </p:spTree>
    <p:extLst>
      <p:ext uri="{BB962C8B-B14F-4D97-AF65-F5344CB8AC3E}">
        <p14:creationId xmlns:p14="http://schemas.microsoft.com/office/powerpoint/2010/main" val="339953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Enhancing the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B7DC2-646A-4D4D-AE90-F63F8E839EE8}"/>
              </a:ext>
            </a:extLst>
          </p:cNvPr>
          <p:cNvSpPr txBox="1"/>
          <p:nvPr/>
        </p:nvSpPr>
        <p:spPr>
          <a:xfrm>
            <a:off x="180975" y="1475750"/>
            <a:ext cx="1144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Drop columns ( type, free sulfur dioxide)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Inter-attribute metrices- cross relations across all attributes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15B7A-6155-41FF-B697-3D6220BF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935"/>
            <a:ext cx="12192000" cy="45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77CE10-B2AE-4458-AF51-9053AF9C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540" y="1731328"/>
            <a:ext cx="65341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Over-sampling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26AFB-8D80-4965-ACAD-515701924977}"/>
              </a:ext>
            </a:extLst>
          </p:cNvPr>
          <p:cNvSpPr txBox="1"/>
          <p:nvPr/>
        </p:nvSpPr>
        <p:spPr>
          <a:xfrm>
            <a:off x="133351" y="1476374"/>
            <a:ext cx="3952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Oversampling 10* Premium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3279E-D854-49D9-B5AC-50562E2D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225"/>
            <a:ext cx="5786573" cy="320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F6EE76-4F51-48D9-B5D8-D81F888F4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73" y="2181225"/>
            <a:ext cx="6021203" cy="3058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E408E-B971-4EC8-9527-19C93CA5B6DD}"/>
              </a:ext>
            </a:extLst>
          </p:cNvPr>
          <p:cNvSpPr txBox="1"/>
          <p:nvPr/>
        </p:nvSpPr>
        <p:spPr>
          <a:xfrm>
            <a:off x="8969216" y="4017565"/>
            <a:ext cx="600075" cy="243364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FB3A7-94DC-4FD8-A7E7-44294F7F631A}"/>
              </a:ext>
            </a:extLst>
          </p:cNvPr>
          <p:cNvSpPr txBox="1"/>
          <p:nvPr/>
        </p:nvSpPr>
        <p:spPr>
          <a:xfrm>
            <a:off x="9903816" y="4017565"/>
            <a:ext cx="600075" cy="24336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8C662-96AF-43CE-A592-CB968E760545}"/>
              </a:ext>
            </a:extLst>
          </p:cNvPr>
          <p:cNvSpPr txBox="1"/>
          <p:nvPr/>
        </p:nvSpPr>
        <p:spPr>
          <a:xfrm>
            <a:off x="381000" y="5730855"/>
            <a:ext cx="275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Test Recall = 0.76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F1 ratio = 0.68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332AE-CF19-46AD-B23F-615CC4C9E825}"/>
              </a:ext>
            </a:extLst>
          </p:cNvPr>
          <p:cNvSpPr txBox="1"/>
          <p:nvPr/>
        </p:nvSpPr>
        <p:spPr>
          <a:xfrm>
            <a:off x="254000" y="2458005"/>
            <a:ext cx="2144077" cy="243364"/>
          </a:xfrm>
          <a:prstGeom prst="rect">
            <a:avLst/>
          </a:prstGeom>
          <a:solidFill>
            <a:srgbClr val="00B05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9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Max samples/ train-test size</a:t>
            </a:r>
          </a:p>
        </p:txBody>
      </p:sp>
    </p:spTree>
    <p:extLst>
      <p:ext uri="{BB962C8B-B14F-4D97-AF65-F5344CB8AC3E}">
        <p14:creationId xmlns:p14="http://schemas.microsoft.com/office/powerpoint/2010/main" val="38212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9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1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04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2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C20A81-6049-4995-895E-78BA3CCE0197}"/>
              </a:ext>
            </a:extLst>
          </p:cNvPr>
          <p:cNvSpPr/>
          <p:nvPr/>
        </p:nvSpPr>
        <p:spPr>
          <a:xfrm>
            <a:off x="309562" y="1628776"/>
            <a:ext cx="115728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joined datasets comprised out of white and red “</a:t>
            </a:r>
            <a:r>
              <a:rPr lang="en-US" sz="2400" i="1" dirty="0" err="1"/>
              <a:t>vinho</a:t>
            </a:r>
            <a:r>
              <a:rPr lang="en-US" sz="2400" i="1" dirty="0"/>
              <a:t> </a:t>
            </a:r>
            <a:r>
              <a:rPr lang="en-US" sz="2400" i="1" dirty="0" err="1"/>
              <a:t>verde</a:t>
            </a:r>
            <a:r>
              <a:rPr lang="en-US" sz="2400" i="1" dirty="0"/>
              <a:t>” </a:t>
            </a:r>
            <a:r>
              <a:rPr lang="en-US" sz="2400" dirty="0"/>
              <a:t>wine</a:t>
            </a:r>
            <a:r>
              <a:rPr lang="en-US" sz="2400" i="1" dirty="0"/>
              <a:t> </a:t>
            </a:r>
            <a:r>
              <a:rPr lang="en-US" sz="2400" dirty="0"/>
              <a:t>samples from Portugal.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 The classes are imbalanced: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     4898 white and 1599 red samples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     Much more normal wines than excellent (~3%) or poor ones (~4%)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column = “Quality”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sample was evaluated by a minimum of three sensory assessors (using blind tastes), which graded the wine in a scale that ranges from 0 (very bad) to 10 (excellent). The final sensory score is given by the median of these evaluations. </a:t>
            </a:r>
          </a:p>
        </p:txBody>
      </p:sp>
    </p:spTree>
    <p:extLst>
      <p:ext uri="{BB962C8B-B14F-4D97-AF65-F5344CB8AC3E}">
        <p14:creationId xmlns:p14="http://schemas.microsoft.com/office/powerpoint/2010/main" val="332980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05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4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6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34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4E75F-A3DD-49D8-9384-0FACED0F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Target = “Quality column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42EC7B-FD18-4A4A-B68E-362A533FF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4" y="2626073"/>
            <a:ext cx="11353293" cy="240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40E8B1-E121-401A-AA6A-E7E227EFC621}"/>
              </a:ext>
            </a:extLst>
          </p:cNvPr>
          <p:cNvSpPr txBox="1"/>
          <p:nvPr/>
        </p:nvSpPr>
        <p:spPr>
          <a:xfrm>
            <a:off x="11001376" y="2673698"/>
            <a:ext cx="857250" cy="2400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2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EA9426-AB2E-4D33-89C3-4053C358D3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“Quality” score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057EB5-D2C6-477E-8721-38AE61AF00A9}"/>
              </a:ext>
            </a:extLst>
          </p:cNvPr>
          <p:cNvSpPr txBox="1">
            <a:spLocks/>
          </p:cNvSpPr>
          <p:nvPr/>
        </p:nvSpPr>
        <p:spPr>
          <a:xfrm>
            <a:off x="323850" y="5791200"/>
            <a:ext cx="11125200" cy="86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BDFBB-6004-4A8E-A57C-1ED4DC06004A}"/>
              </a:ext>
            </a:extLst>
          </p:cNvPr>
          <p:cNvSpPr/>
          <p:nvPr/>
        </p:nvSpPr>
        <p:spPr>
          <a:xfrm>
            <a:off x="238124" y="1467535"/>
            <a:ext cx="11706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classes are imbalanced -  there are much more normal wines than excellent or poor ones</a:t>
            </a: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36DA634B-FB72-44D5-B13A-A155ADE16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656" y="2071172"/>
            <a:ext cx="5112544" cy="381430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215F95CE-25FD-4CEC-A3D0-AA91933A0A28}"/>
              </a:ext>
            </a:extLst>
          </p:cNvPr>
          <p:cNvSpPr/>
          <p:nvPr/>
        </p:nvSpPr>
        <p:spPr>
          <a:xfrm rot="5400000">
            <a:off x="6996111" y="5462587"/>
            <a:ext cx="485775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2E47F0D-FBCC-4288-AACF-9AB1AEA7DA6A}"/>
              </a:ext>
            </a:extLst>
          </p:cNvPr>
          <p:cNvSpPr/>
          <p:nvPr/>
        </p:nvSpPr>
        <p:spPr>
          <a:xfrm rot="5400000">
            <a:off x="4352926" y="5103519"/>
            <a:ext cx="485775" cy="22383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BBF7A-21E9-4EB5-84E7-081312D4D202}"/>
              </a:ext>
            </a:extLst>
          </p:cNvPr>
          <p:cNvSpPr txBox="1"/>
          <p:nvPr/>
        </p:nvSpPr>
        <p:spPr>
          <a:xfrm>
            <a:off x="7343776" y="6280778"/>
            <a:ext cx="306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Premium 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F43E86-0917-4511-8EB3-4D744CBBD347}"/>
              </a:ext>
            </a:extLst>
          </p:cNvPr>
          <p:cNvSpPr txBox="1"/>
          <p:nvPr/>
        </p:nvSpPr>
        <p:spPr>
          <a:xfrm>
            <a:off x="1421609" y="6280777"/>
            <a:ext cx="306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 Premium ()</a:t>
            </a:r>
          </a:p>
        </p:txBody>
      </p:sp>
    </p:spTree>
    <p:extLst>
      <p:ext uri="{BB962C8B-B14F-4D97-AF65-F5344CB8AC3E}">
        <p14:creationId xmlns:p14="http://schemas.microsoft.com/office/powerpoint/2010/main" val="173823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7399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“Premium” Test Recall    &gt; 0.7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F1-score /Train F1-score &gt; 0.7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9042E0B-8211-410D-B6BE-CA36BCB3222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Pre-defined requirements </a:t>
            </a:r>
          </a:p>
        </p:txBody>
      </p:sp>
    </p:spTree>
    <p:extLst>
      <p:ext uri="{BB962C8B-B14F-4D97-AF65-F5344CB8AC3E}">
        <p14:creationId xmlns:p14="http://schemas.microsoft.com/office/powerpoint/2010/main" val="333669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48717-4E9F-4408-8CA8-C0776B9073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879" y="1649505"/>
            <a:ext cx="5973921" cy="316062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F3C1CF-4747-44BC-B362-532A891FDE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0992" y="1566619"/>
            <a:ext cx="6111008" cy="330566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FE7BA3F-1CC8-4B29-9FA8-9F25942081B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Model #1 - 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22142-E5CE-499A-BAB0-02486B891025}"/>
              </a:ext>
            </a:extLst>
          </p:cNvPr>
          <p:cNvSpPr txBox="1"/>
          <p:nvPr/>
        </p:nvSpPr>
        <p:spPr>
          <a:xfrm>
            <a:off x="9259018" y="3493532"/>
            <a:ext cx="600075" cy="243364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A49C9-EA35-42B1-A036-A081B6A4864D}"/>
              </a:ext>
            </a:extLst>
          </p:cNvPr>
          <p:cNvSpPr txBox="1"/>
          <p:nvPr/>
        </p:nvSpPr>
        <p:spPr>
          <a:xfrm>
            <a:off x="3999627" y="3468648"/>
            <a:ext cx="638175" cy="2740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224ED-F255-4DDE-9A79-9CE42E4179B0}"/>
              </a:ext>
            </a:extLst>
          </p:cNvPr>
          <p:cNvSpPr txBox="1"/>
          <p:nvPr/>
        </p:nvSpPr>
        <p:spPr>
          <a:xfrm>
            <a:off x="10220323" y="3462814"/>
            <a:ext cx="638175" cy="2740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474E1-B7DD-4FCF-BF77-44045F9C0384}"/>
              </a:ext>
            </a:extLst>
          </p:cNvPr>
          <p:cNvSpPr txBox="1"/>
          <p:nvPr/>
        </p:nvSpPr>
        <p:spPr>
          <a:xfrm>
            <a:off x="457200" y="5551621"/>
            <a:ext cx="275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Test Recall = 0.54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F1 ratio = 0.64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398BA1-98A0-478A-9C72-CD157B09107B}"/>
              </a:ext>
            </a:extLst>
          </p:cNvPr>
          <p:cNvSpPr txBox="1"/>
          <p:nvPr/>
        </p:nvSpPr>
        <p:spPr>
          <a:xfrm>
            <a:off x="123825" y="2800350"/>
            <a:ext cx="5791200" cy="214312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91339-D731-4211-99D9-69C0E38D682D}"/>
              </a:ext>
            </a:extLst>
          </p:cNvPr>
          <p:cNvSpPr txBox="1"/>
          <p:nvPr/>
        </p:nvSpPr>
        <p:spPr>
          <a:xfrm>
            <a:off x="1016969" y="2959733"/>
            <a:ext cx="4928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Overfit</a:t>
            </a:r>
          </a:p>
        </p:txBody>
      </p:sp>
    </p:spTree>
    <p:extLst>
      <p:ext uri="{BB962C8B-B14F-4D97-AF65-F5344CB8AC3E}">
        <p14:creationId xmlns:p14="http://schemas.microsoft.com/office/powerpoint/2010/main" val="8272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2191999" cy="86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Since the red and white tastes are quite different, We decided to perform the analysis separately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81E733-F6AD-4C63-823E-21C47FB4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“Type” importance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324E3B-5A86-49A0-AC34-E2AA6D06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492641"/>
            <a:ext cx="5199500" cy="2734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71B4F9-ACA7-4E5A-BA5F-91C4AA10C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330" y="2502166"/>
            <a:ext cx="5519737" cy="27349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99FD9-C0AF-45ED-ABD2-D231E1DF5088}"/>
              </a:ext>
            </a:extLst>
          </p:cNvPr>
          <p:cNvSpPr txBox="1"/>
          <p:nvPr/>
        </p:nvSpPr>
        <p:spPr>
          <a:xfrm>
            <a:off x="571500" y="5472093"/>
            <a:ext cx="275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Test Recall = 0.54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F1 ratio = 0.673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4CDBD-34F9-4854-A7D1-B34BD2D306BF}"/>
              </a:ext>
            </a:extLst>
          </p:cNvPr>
          <p:cNvSpPr txBox="1"/>
          <p:nvPr/>
        </p:nvSpPr>
        <p:spPr>
          <a:xfrm>
            <a:off x="9036267" y="4097339"/>
            <a:ext cx="600075" cy="243364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784FF-5D5D-478C-969B-E242DFD79B2D}"/>
              </a:ext>
            </a:extLst>
          </p:cNvPr>
          <p:cNvSpPr txBox="1"/>
          <p:nvPr/>
        </p:nvSpPr>
        <p:spPr>
          <a:xfrm>
            <a:off x="9882184" y="4081980"/>
            <a:ext cx="638175" cy="274082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1D6FB9-B2BF-4BFF-913D-BE3E234CFD1C}"/>
              </a:ext>
            </a:extLst>
          </p:cNvPr>
          <p:cNvSpPr txBox="1"/>
          <p:nvPr/>
        </p:nvSpPr>
        <p:spPr>
          <a:xfrm>
            <a:off x="114300" y="1876425"/>
            <a:ext cx="269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White wine</a:t>
            </a:r>
          </a:p>
        </p:txBody>
      </p:sp>
    </p:spTree>
    <p:extLst>
      <p:ext uri="{BB962C8B-B14F-4D97-AF65-F5344CB8AC3E}">
        <p14:creationId xmlns:p14="http://schemas.microsoft.com/office/powerpoint/2010/main" val="105836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9E7E-A097-436E-BE0C-928635508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2191999" cy="86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Since the red and white tastes are quite different, We decided to perform the analysis separately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81E733-F6AD-4C63-823E-21C47FB4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“Type”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99FD9-C0AF-45ED-ABD2-D231E1DF5088}"/>
              </a:ext>
            </a:extLst>
          </p:cNvPr>
          <p:cNvSpPr txBox="1"/>
          <p:nvPr/>
        </p:nvSpPr>
        <p:spPr>
          <a:xfrm>
            <a:off x="381000" y="5730855"/>
            <a:ext cx="27527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Test Recall = 0.33</a:t>
            </a:r>
          </a:p>
          <a:p>
            <a:r>
              <a:rPr lang="en-US" sz="2800" dirty="0">
                <a:solidFill>
                  <a:srgbClr val="00B0F0"/>
                </a:solidFill>
              </a:rPr>
              <a:t>F1 ratio = 0.516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4CDBD-34F9-4854-A7D1-B34BD2D306BF}"/>
              </a:ext>
            </a:extLst>
          </p:cNvPr>
          <p:cNvSpPr txBox="1"/>
          <p:nvPr/>
        </p:nvSpPr>
        <p:spPr>
          <a:xfrm>
            <a:off x="8945775" y="4216380"/>
            <a:ext cx="600075" cy="243364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5E8B3E-F30B-4B57-BDD3-811365DC2756}"/>
              </a:ext>
            </a:extLst>
          </p:cNvPr>
          <p:cNvSpPr txBox="1"/>
          <p:nvPr/>
        </p:nvSpPr>
        <p:spPr>
          <a:xfrm>
            <a:off x="114300" y="1876425"/>
            <a:ext cx="2695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Red wine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D910B-5A8A-4E18-A81A-F12C440C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45" y="2651126"/>
            <a:ext cx="5733152" cy="27908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2026AA-F9A5-48BE-A4CB-EFEAC10B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06945"/>
            <a:ext cx="5610225" cy="29093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71E06E-2AAD-409E-8234-B8B350B10C29}"/>
              </a:ext>
            </a:extLst>
          </p:cNvPr>
          <p:cNvSpPr txBox="1"/>
          <p:nvPr/>
        </p:nvSpPr>
        <p:spPr>
          <a:xfrm>
            <a:off x="8887275" y="4292520"/>
            <a:ext cx="600075" cy="243364"/>
          </a:xfrm>
          <a:prstGeom prst="rect">
            <a:avLst/>
          </a:prstGeom>
          <a:solidFill>
            <a:srgbClr val="C0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169D2E-6955-41CA-9984-E614B398F1C4}"/>
              </a:ext>
            </a:extLst>
          </p:cNvPr>
          <p:cNvSpPr txBox="1"/>
          <p:nvPr/>
        </p:nvSpPr>
        <p:spPr>
          <a:xfrm>
            <a:off x="9768561" y="4270335"/>
            <a:ext cx="600075" cy="243364"/>
          </a:xfrm>
          <a:prstGeom prst="rect">
            <a:avLst/>
          </a:prstGeom>
          <a:solidFill>
            <a:srgbClr val="00B0F0">
              <a:alpha val="50000"/>
            </a:srgb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9164D78-ADD3-410F-9410-F7E0D66E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1" y="79432"/>
            <a:ext cx="7229479" cy="66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79CDB-E255-4C43-916F-FE6C4254EBB9}"/>
              </a:ext>
            </a:extLst>
          </p:cNvPr>
          <p:cNvSpPr txBox="1"/>
          <p:nvPr/>
        </p:nvSpPr>
        <p:spPr>
          <a:xfrm>
            <a:off x="203201" y="3429000"/>
            <a:ext cx="4307839" cy="553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9FE52-03ED-460B-99FE-464100C55CE8}"/>
              </a:ext>
            </a:extLst>
          </p:cNvPr>
          <p:cNvSpPr txBox="1"/>
          <p:nvPr/>
        </p:nvSpPr>
        <p:spPr>
          <a:xfrm rot="5400000">
            <a:off x="2559398" y="4826924"/>
            <a:ext cx="3349563" cy="553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B94C7-8D1A-4625-B388-721156EEA017}"/>
              </a:ext>
            </a:extLst>
          </p:cNvPr>
          <p:cNvSpPr txBox="1"/>
          <p:nvPr/>
        </p:nvSpPr>
        <p:spPr>
          <a:xfrm>
            <a:off x="212726" y="3429001"/>
            <a:ext cx="4307839" cy="553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9DF1D-1B02-43FC-A906-F8D2189ECB82}"/>
              </a:ext>
            </a:extLst>
          </p:cNvPr>
          <p:cNvSpPr txBox="1"/>
          <p:nvPr/>
        </p:nvSpPr>
        <p:spPr>
          <a:xfrm rot="5400000">
            <a:off x="2568923" y="4826925"/>
            <a:ext cx="3349563" cy="5537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2E5D50-BF07-4F91-AE26-1ABEC50CB5FA}"/>
              </a:ext>
            </a:extLst>
          </p:cNvPr>
          <p:cNvSpPr txBox="1"/>
          <p:nvPr/>
        </p:nvSpPr>
        <p:spPr>
          <a:xfrm>
            <a:off x="603251" y="5343526"/>
            <a:ext cx="4854574" cy="553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733D9-61D0-40D6-B109-CCD4E87D8A33}"/>
              </a:ext>
            </a:extLst>
          </p:cNvPr>
          <p:cNvSpPr txBox="1"/>
          <p:nvPr/>
        </p:nvSpPr>
        <p:spPr>
          <a:xfrm rot="5400000">
            <a:off x="4683473" y="5598450"/>
            <a:ext cx="1063564" cy="553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Content Placeholder 1">
            <a:extLst>
              <a:ext uri="{FF2B5EF4-FFF2-40B4-BE49-F238E27FC236}">
                <a16:creationId xmlns:a16="http://schemas.microsoft.com/office/drawing/2014/main" id="{D6F436DF-32A6-4EFA-96FF-A88B3FC7D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58245" y="1608456"/>
            <a:ext cx="4435328" cy="4006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76C20C-1E5B-4E66-A2ED-4330CF51DD65}"/>
              </a:ext>
            </a:extLst>
          </p:cNvPr>
          <p:cNvSpPr/>
          <p:nvPr/>
        </p:nvSpPr>
        <p:spPr>
          <a:xfrm>
            <a:off x="7537454" y="657919"/>
            <a:ext cx="45561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Permutation importance</a:t>
            </a:r>
          </a:p>
        </p:txBody>
      </p:sp>
    </p:spTree>
    <p:extLst>
      <p:ext uri="{BB962C8B-B14F-4D97-AF65-F5344CB8AC3E}">
        <p14:creationId xmlns:p14="http://schemas.microsoft.com/office/powerpoint/2010/main" val="23274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290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Predict human wine taste preferences based on analytical data</vt:lpstr>
      <vt:lpstr>The Data</vt:lpstr>
      <vt:lpstr>Target = “Quality column</vt:lpstr>
      <vt:lpstr>PowerPoint Presentation</vt:lpstr>
      <vt:lpstr>PowerPoint Presentation</vt:lpstr>
      <vt:lpstr>PowerPoint Presentation</vt:lpstr>
      <vt:lpstr>“Type” importance</vt:lpstr>
      <vt:lpstr>“Type”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</dc:title>
  <dc:creator>Huja, Sagi (Nokia - IL/Kfar Sava)</dc:creator>
  <cp:lastModifiedBy>Huja, Sagi (Nokia - IL/Kfar Sava)</cp:lastModifiedBy>
  <cp:revision>29</cp:revision>
  <dcterms:created xsi:type="dcterms:W3CDTF">2022-05-01T17:43:31Z</dcterms:created>
  <dcterms:modified xsi:type="dcterms:W3CDTF">2022-05-02T08:35:19Z</dcterms:modified>
</cp:coreProperties>
</file>