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3" r:id="rId1"/>
  </p:sldMasterIdLst>
  <p:notesMasterIdLst>
    <p:notesMasterId r:id="rId6"/>
  </p:notesMasterIdLst>
  <p:sldIdLst>
    <p:sldId id="257" r:id="rId2"/>
    <p:sldId id="260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CA39B7F-577E-4953-82A9-F9D484F02F7D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F82D9BD-24F1-4DC0-A648-96C17C6E9C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570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701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D9BD-24F1-4DC0-A648-96C17C6E9C7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063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94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29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64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18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8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637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78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2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26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29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4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2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6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74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88C-ECDA-4972-A72B-60BD93EA7385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299FC2-BDD2-4549-A804-066BE64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76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hyperlink" Target="https://github.com/ortall0201/Spotify-Playlist-Recommender-System-Using-NLP/blob/main/README.md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kaggle.com/datasets/andrewmvd/spotify-playlists/data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9E4D9-466A-9F94-72DE-98822578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05BF47E-990E-EAB1-74A7-EF24CEC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4" y="2170805"/>
            <a:ext cx="2910349" cy="2296361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D9130F13-71E7-CB2B-F37A-EB19BBF9B85D}"/>
              </a:ext>
            </a:extLst>
          </p:cNvPr>
          <p:cNvSpPr/>
          <p:nvPr/>
        </p:nvSpPr>
        <p:spPr>
          <a:xfrm>
            <a:off x="1280323" y="-64912"/>
            <a:ext cx="10221068" cy="92333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Playlist Recommender System</a:t>
            </a:r>
            <a:endParaRPr lang="he-IL" sz="5400" b="1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8B9553B-72F6-7C58-A1F5-DFA90590AE61}"/>
              </a:ext>
            </a:extLst>
          </p:cNvPr>
          <p:cNvSpPr txBox="1"/>
          <p:nvPr/>
        </p:nvSpPr>
        <p:spPr>
          <a:xfrm>
            <a:off x="1052053" y="802924"/>
            <a:ext cx="10874477" cy="135421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Business question 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B050"/>
                  </a:outerShdw>
                </a:effectLst>
              </a:rPr>
              <a:t>?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 </a:t>
            </a:r>
            <a:r>
              <a:rPr lang="en-US" sz="2000" dirty="0">
                <a:solidFill>
                  <a:srgbClr val="000000"/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</a:rPr>
              <a:t>"How can we develop a system to recommend personalized playlists to users, leveraging playlist data alone to identify contextual relationships between songs and generate relevant suggestions for a given input song?“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hlinkClick r:id="rId3"/>
              </a:rPr>
              <a:t>Link to GitHub Repo.</a:t>
            </a:r>
            <a:endParaRPr lang="he-IL" sz="2000" dirty="0"/>
          </a:p>
        </p:txBody>
      </p:sp>
      <p:pic>
        <p:nvPicPr>
          <p:cNvPr id="1029" name="Picture 5" descr="‪Download GitHub Logo in SVG Vector or PNG File Format - Logo ...‬‏">
            <a:extLst>
              <a:ext uri="{FF2B5EF4-FFF2-40B4-BE49-F238E27FC236}">
                <a16:creationId xmlns:a16="http://schemas.microsoft.com/office/drawing/2014/main" id="{A12EE0EF-EFB6-2D69-8DC8-97DBB8579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73" y="1799472"/>
            <a:ext cx="377214" cy="3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ABE83CD-F02D-CCE0-77C0-E553D4A17F8C}"/>
              </a:ext>
            </a:extLst>
          </p:cNvPr>
          <p:cNvSpPr txBox="1"/>
          <p:nvPr/>
        </p:nvSpPr>
        <p:spPr>
          <a:xfrm>
            <a:off x="8214416" y="1909285"/>
            <a:ext cx="3737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Set from Kaggle: </a:t>
            </a:r>
            <a:r>
              <a:rPr lang="en-US" sz="2000" dirty="0">
                <a:hlinkClick r:id="rId5"/>
              </a:rPr>
              <a:t>Spotify-playlists</a:t>
            </a:r>
            <a:endParaRPr lang="he-IL" sz="2000" dirty="0"/>
          </a:p>
        </p:txBody>
      </p:sp>
      <p:pic>
        <p:nvPicPr>
          <p:cNvPr id="1031" name="Picture 7" descr="‪kaggle&quot; Icon - Download for free – Iconduck‬‏">
            <a:extLst>
              <a:ext uri="{FF2B5EF4-FFF2-40B4-BE49-F238E27FC236}">
                <a16:creationId xmlns:a16="http://schemas.microsoft.com/office/drawing/2014/main" id="{16CE98C6-18A6-5454-D219-8CAD689A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57" y="1902351"/>
            <a:ext cx="392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D2CD773-A5A7-313A-AA05-E27BA329B660}"/>
              </a:ext>
            </a:extLst>
          </p:cNvPr>
          <p:cNvSpPr txBox="1"/>
          <p:nvPr/>
        </p:nvSpPr>
        <p:spPr>
          <a:xfrm>
            <a:off x="1194730" y="5868258"/>
            <a:ext cx="950757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Created by: Manor </a:t>
            </a:r>
            <a:r>
              <a:rPr lang="en-US" dirty="0" err="1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Shpritz</a:t>
            </a: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 &amp; Ortal Lasry &amp; Or Cohen Raviv. </a:t>
            </a:r>
          </a:p>
          <a:p>
            <a:pPr algn="ctr"/>
            <a:b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rgbClr val="00B050">
                    <a:alpha val="90000"/>
                  </a:srgb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[Final Project @                  – Practical Data Science course 2024-2025]</a:t>
            </a:r>
            <a:endParaRPr lang="he-IL" dirty="0">
              <a:solidFill>
                <a:srgbClr val="00B050">
                  <a:alpha val="90000"/>
                </a:srgb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0CFA8E7-AA05-FE9F-7D08-23D0A6FFB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3239" y="6349590"/>
            <a:ext cx="1189098" cy="441998"/>
          </a:xfrm>
          <a:prstGeom prst="rect">
            <a:avLst/>
          </a:prstGeom>
        </p:spPr>
      </p:pic>
      <p:pic>
        <p:nvPicPr>
          <p:cNvPr id="1035" name="Picture 11" descr="Logo and Brand Assets — Spotify">
            <a:extLst>
              <a:ext uri="{FF2B5EF4-FFF2-40B4-BE49-F238E27FC236}">
                <a16:creationId xmlns:a16="http://schemas.microsoft.com/office/drawing/2014/main" id="{EEAF5D1B-C6AE-06E1-7D6B-183FD533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86348" cy="8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AA4F2F1-5054-FAD5-830B-CBE86A4C42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7018" y="2642537"/>
            <a:ext cx="4272274" cy="2181676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13C93B9-498A-BF39-9687-1D5DB5F5A6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6655" y="4908555"/>
            <a:ext cx="4722639" cy="101250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C8FEA83-7E0F-D4FB-7CB9-7B4A6003F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9247" y="4480828"/>
            <a:ext cx="1500089" cy="1401094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E1365D8-F4CF-8F33-1065-F0B677E599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992" y="3723534"/>
            <a:ext cx="3398815" cy="342930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CD2C930F-D5BF-936D-E374-0AD32DEEAB8A}"/>
              </a:ext>
            </a:extLst>
          </p:cNvPr>
          <p:cNvSpPr/>
          <p:nvPr/>
        </p:nvSpPr>
        <p:spPr>
          <a:xfrm>
            <a:off x="9998213" y="2455972"/>
            <a:ext cx="1953334" cy="1476609"/>
          </a:xfrm>
          <a:prstGeom prst="star5">
            <a:avLst/>
          </a:prstGeom>
          <a:gradFill>
            <a:gsLst>
              <a:gs pos="0">
                <a:srgbClr val="92D050"/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31F4AAB-BC52-C258-3173-C5493164A86B}"/>
              </a:ext>
            </a:extLst>
          </p:cNvPr>
          <p:cNvSpPr txBox="1"/>
          <p:nvPr/>
        </p:nvSpPr>
        <p:spPr>
          <a:xfrm>
            <a:off x="10508884" y="2892539"/>
            <a:ext cx="162291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RAW DATA</a:t>
            </a:r>
            <a:endParaRPr lang="he-IL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3EF0746-EFFB-5DEA-98DC-8C41FBD3F9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444" y="1828719"/>
            <a:ext cx="3980313" cy="1837197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8A777A40-2E25-305F-6446-1CC33145B5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25228" y="1956221"/>
            <a:ext cx="1376022" cy="936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תמונה 29">
            <a:extLst>
              <a:ext uri="{FF2B5EF4-FFF2-40B4-BE49-F238E27FC236}">
                <a16:creationId xmlns:a16="http://schemas.microsoft.com/office/drawing/2014/main" id="{6EE5660E-0D83-4438-400F-AFEC010558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444" y="4066465"/>
            <a:ext cx="4002430" cy="1815458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448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4EC749D-65F8-D9FE-1917-8D49EDA9C83B}"/>
              </a:ext>
            </a:extLst>
          </p:cNvPr>
          <p:cNvSpPr txBox="1"/>
          <p:nvPr/>
        </p:nvSpPr>
        <p:spPr>
          <a:xfrm>
            <a:off x="3882189" y="1347714"/>
            <a:ext cx="4114800" cy="50770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/>
          <a:p>
            <a:pPr marL="173736" indent="-173736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Siamese Network</a:t>
            </a:r>
            <a:endParaRPr lang="en-US" sz="20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Pairwise Similarity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Can analyze songs pairs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Flexibility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Learns embeddings that adapt to new playlists.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Sparse Data Efficiency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Manages implicit song relationships in large, sparse datasets.</a:t>
            </a:r>
          </a:p>
          <a:p>
            <a:pPr marL="173736" indent="-17373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Loss Function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 -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</a:rPr>
              <a:t>Triplet Loss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: Ensures songs in the same playlist are closer in the embedding space than those that are unrelated.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8C4AA6D-7A87-D84C-0936-657DAF43E35E}"/>
              </a:ext>
            </a:extLst>
          </p:cNvPr>
          <p:cNvSpPr txBox="1"/>
          <p:nvPr/>
        </p:nvSpPr>
        <p:spPr>
          <a:xfrm>
            <a:off x="184002" y="1574215"/>
            <a:ext cx="3412958" cy="43858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sz="2000" dirty="0"/>
              <a:t>Triplet Structure</a:t>
            </a:r>
            <a:r>
              <a:rPr lang="en-US" sz="2000" b="0" dirty="0"/>
              <a:t>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Anchor Song</a:t>
            </a:r>
            <a:br>
              <a:rPr lang="en-US" b="0" dirty="0"/>
            </a:br>
            <a:r>
              <a:rPr lang="en-US" b="0" dirty="0"/>
              <a:t>A song from the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Positive Song</a:t>
            </a:r>
            <a:br>
              <a:rPr lang="en-US" b="0" dirty="0"/>
            </a:br>
            <a:r>
              <a:rPr lang="en-US" b="0" dirty="0"/>
              <a:t>Another song from the same playlist.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Negative Song</a:t>
            </a:r>
            <a:br>
              <a:rPr lang="en-US" dirty="0"/>
            </a:br>
            <a:r>
              <a:rPr lang="en-US" b="0" dirty="0"/>
              <a:t>A song not in the playlist.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dirty="0"/>
              <a:t>Triplet Generation Process</a:t>
            </a:r>
            <a:r>
              <a:rPr lang="en-US" b="0" dirty="0"/>
              <a:t>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dirty="0"/>
              <a:t>Balanced Sampling of Easy Negatives and Hard Negatives:</a:t>
            </a:r>
          </a:p>
          <a:p>
            <a:pPr marL="352425" lvl="1" indent="-176213">
              <a:buFont typeface="Arial" panose="020B0604020202020204" pitchFamily="34" charset="0"/>
              <a:buChar char="•"/>
            </a:pPr>
            <a:r>
              <a:rPr lang="en-US" dirty="0"/>
              <a:t>Diversity Logic to ensure wide coverage of songs.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E978B6D-C3E9-C40D-E95F-CA047BE074F5}"/>
              </a:ext>
            </a:extLst>
          </p:cNvPr>
          <p:cNvSpPr txBox="1"/>
          <p:nvPr/>
        </p:nvSpPr>
        <p:spPr>
          <a:xfrm>
            <a:off x="8398284" y="4178043"/>
            <a:ext cx="354530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schemeClr val="accent6">
                <a:lumMod val="50000"/>
              </a:schemeClr>
            </a:innerShdw>
          </a:effectLst>
        </p:spPr>
        <p:txBody>
          <a:bodyPr wrap="square" rtlCol="1">
            <a:spAutoFit/>
          </a:bodyPr>
          <a:lstStyle>
            <a:defPPr>
              <a:defRPr lang="en-US"/>
            </a:defPPr>
            <a:lvl1pPr marL="173736" indent="-173736">
              <a:lnSpc>
                <a:spcPct val="150000"/>
              </a:lnSpc>
              <a:defRPr sz="2000" b="1">
                <a:solidFill>
                  <a:srgbClr val="000000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Validation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Probability Calculation: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sz="1800" b="0" dirty="0"/>
              <a:t>	</a:t>
            </a:r>
            <a:r>
              <a:rPr lang="en-US" sz="1600" b="0" dirty="0"/>
              <a:t>cosine similarity between embeddings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Ranking Metrics:</a:t>
            </a:r>
          </a:p>
          <a:p>
            <a:pPr>
              <a:lnSpc>
                <a:spcPct val="100000"/>
              </a:lnSpc>
            </a:pPr>
            <a:r>
              <a:rPr lang="en-US" sz="1600" b="0" dirty="0" err="1"/>
              <a:t>Precision@K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 err="1"/>
              <a:t>Recall@K</a:t>
            </a:r>
            <a:endParaRPr lang="en-US" sz="1600" b="0" dirty="0"/>
          </a:p>
          <a:p>
            <a:pPr>
              <a:lnSpc>
                <a:spcPct val="100000"/>
              </a:lnSpc>
            </a:pPr>
            <a:r>
              <a:rPr lang="en-US" sz="1600" b="0" dirty="0"/>
              <a:t>Mean Average Precision (MAP)</a:t>
            </a:r>
            <a:endParaRPr lang="he-IL" sz="1600" b="0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ED4E1B4-E22B-8AC6-D4AA-DBD9DA39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872" y="1347716"/>
            <a:ext cx="3674126" cy="2067415"/>
          </a:xfrm>
          <a:prstGeom prst="rect">
            <a:avLst/>
          </a:prstGeom>
          <a:noFill/>
          <a:effectLst>
            <a:innerShdw blurRad="114300">
              <a:schemeClr val="accent6">
                <a:lumMod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192CFCD-A525-363C-4450-C38386AF6445}"/>
              </a:ext>
            </a:extLst>
          </p:cNvPr>
          <p:cNvSpPr/>
          <p:nvPr/>
        </p:nvSpPr>
        <p:spPr>
          <a:xfrm>
            <a:off x="1625626" y="127667"/>
            <a:ext cx="9894201" cy="10127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5691D6B-532F-C7A8-D7E2-10B0F17C0AD2}"/>
              </a:ext>
            </a:extLst>
          </p:cNvPr>
          <p:cNvSpPr/>
          <p:nvPr/>
        </p:nvSpPr>
        <p:spPr>
          <a:xfrm>
            <a:off x="1058793" y="-102120"/>
            <a:ext cx="1102786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Song Recommendation Model Using</a:t>
            </a:r>
            <a:b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 Siamese Network</a:t>
            </a:r>
          </a:p>
        </p:txBody>
      </p:sp>
      <p:pic>
        <p:nvPicPr>
          <p:cNvPr id="3" name="Picture 2" descr="‪spotify logo מאת newsroom.spotify.com‬‏">
            <a:extLst>
              <a:ext uri="{FF2B5EF4-FFF2-40B4-BE49-F238E27FC236}">
                <a16:creationId xmlns:a16="http://schemas.microsoft.com/office/drawing/2014/main" id="{AF341319-DAC4-BF9E-4B60-EAF396D9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2"/>
            <a:ext cx="876300" cy="7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9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877D3C7-197B-8FE5-55DA-464D1BE40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1" y="596118"/>
            <a:ext cx="7639666" cy="2852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0B7B3B7-327D-4763-8EA6-A1CCEBBF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" y="578923"/>
            <a:ext cx="4020027" cy="28496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1979CDD-F900-8B07-0D68-6B4EF4BA8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57" y="3455403"/>
            <a:ext cx="4020027" cy="2475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0F16BCB-927C-82CF-B1B7-9C81F1398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033" y="3523527"/>
            <a:ext cx="3242519" cy="294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E62C899-37B7-6702-23EB-35ECFF976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868" y="3573573"/>
            <a:ext cx="4134259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4430379-C241-523B-A61D-7A722B194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871" y="4841710"/>
            <a:ext cx="4422560" cy="15317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8F42F42-8729-5D3F-A54F-67FDB5C9D2E2}"/>
              </a:ext>
            </a:extLst>
          </p:cNvPr>
          <p:cNvSpPr/>
          <p:nvPr/>
        </p:nvSpPr>
        <p:spPr>
          <a:xfrm>
            <a:off x="1897628" y="98323"/>
            <a:ext cx="9222657" cy="372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8B66A71-BFBB-ACDE-6337-5A79085787C9}"/>
              </a:ext>
            </a:extLst>
          </p:cNvPr>
          <p:cNvSpPr/>
          <p:nvPr/>
        </p:nvSpPr>
        <p:spPr>
          <a:xfrm>
            <a:off x="1661651" y="-98836"/>
            <a:ext cx="96946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Word2Vec Recommender System</a:t>
            </a:r>
            <a:endParaRPr lang="he-IL" sz="4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4" name="מעגל: חלול 13">
            <a:extLst>
              <a:ext uri="{FF2B5EF4-FFF2-40B4-BE49-F238E27FC236}">
                <a16:creationId xmlns:a16="http://schemas.microsoft.com/office/drawing/2014/main" id="{4670A0EF-2A9A-39AF-81BA-830CC4B6AE85}"/>
              </a:ext>
            </a:extLst>
          </p:cNvPr>
          <p:cNvSpPr/>
          <p:nvPr/>
        </p:nvSpPr>
        <p:spPr>
          <a:xfrm>
            <a:off x="2040463" y="1524002"/>
            <a:ext cx="220956" cy="17698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026" name="Picture 2" descr="‪spotify logo מאת newsroom.spotify.com‬‏">
            <a:extLst>
              <a:ext uri="{FF2B5EF4-FFF2-40B4-BE49-F238E27FC236}">
                <a16:creationId xmlns:a16="http://schemas.microsoft.com/office/drawing/2014/main" id="{876BF4CA-6E0F-0DD7-B67B-1E0E82B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63"/>
            <a:ext cx="876300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BEE2C6C6-0772-A785-17D8-649C2DEA1F19}"/>
              </a:ext>
            </a:extLst>
          </p:cNvPr>
          <p:cNvSpPr/>
          <p:nvPr/>
        </p:nvSpPr>
        <p:spPr>
          <a:xfrm>
            <a:off x="158683" y="5904986"/>
            <a:ext cx="4034776" cy="9586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020D5E94-BEED-4C06-A705-25208EFF2822}"/>
              </a:ext>
            </a:extLst>
          </p:cNvPr>
          <p:cNvSpPr txBox="1"/>
          <p:nvPr/>
        </p:nvSpPr>
        <p:spPr>
          <a:xfrm>
            <a:off x="51269" y="5955930"/>
            <a:ext cx="419934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*Artist-based word2vec model recommender*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Best model chosen is 3 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based on best F1 score</a:t>
            </a:r>
            <a:endParaRPr lang="he-IL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818D154-F7F2-85CC-742B-01F3831FF2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9574" y="6454105"/>
            <a:ext cx="220242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3E7E982-6927-E609-5868-B108A2746FA4}"/>
              </a:ext>
            </a:extLst>
          </p:cNvPr>
          <p:cNvSpPr/>
          <p:nvPr/>
        </p:nvSpPr>
        <p:spPr>
          <a:xfrm>
            <a:off x="4714759" y="-141396"/>
            <a:ext cx="3352200" cy="76944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63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gradFill>
                  <a:gsLst>
                    <a:gs pos="47000">
                      <a:srgbClr val="77B693"/>
                    </a:gs>
                    <a:gs pos="66000">
                      <a:srgbClr val="92D050"/>
                    </a:gs>
                    <a:gs pos="96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Key Intakes</a:t>
            </a:r>
            <a:endParaRPr lang="he-IL" sz="4400" b="1" dirty="0">
              <a:ln w="0"/>
              <a:gradFill>
                <a:gsLst>
                  <a:gs pos="47000">
                    <a:srgbClr val="77B693"/>
                  </a:gs>
                  <a:gs pos="66000">
                    <a:srgbClr val="92D050"/>
                  </a:gs>
                  <a:gs pos="96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F579543A-4A16-916E-97C3-210602E5D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65883"/>
              </p:ext>
            </p:extLst>
          </p:nvPr>
        </p:nvGraphicFramePr>
        <p:xfrm>
          <a:off x="512719" y="596256"/>
          <a:ext cx="11611896" cy="338440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07299">
                  <a:extLst>
                    <a:ext uri="{9D8B030D-6E8A-4147-A177-3AD203B41FA5}">
                      <a16:colId xmlns:a16="http://schemas.microsoft.com/office/drawing/2014/main" val="3312090231"/>
                    </a:ext>
                  </a:extLst>
                </a:gridCol>
                <a:gridCol w="3941766">
                  <a:extLst>
                    <a:ext uri="{9D8B030D-6E8A-4147-A177-3AD203B41FA5}">
                      <a16:colId xmlns:a16="http://schemas.microsoft.com/office/drawing/2014/main" val="3437749448"/>
                    </a:ext>
                  </a:extLst>
                </a:gridCol>
                <a:gridCol w="2262831">
                  <a:extLst>
                    <a:ext uri="{9D8B030D-6E8A-4147-A177-3AD203B41FA5}">
                      <a16:colId xmlns:a16="http://schemas.microsoft.com/office/drawing/2014/main" val="3161295728"/>
                    </a:ext>
                  </a:extLst>
                </a:gridCol>
              </a:tblGrid>
              <a:tr h="11918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Triplet Loss Model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Word2Vec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Aspect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26069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Siamese Network with Triplet Loss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Skip-gram embedding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Model &amp; Training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67163"/>
                  </a:ext>
                </a:extLst>
              </a:tr>
              <a:tr h="305372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Learn context-aware song embeddings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Embed songs to capture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Goal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19029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Triplets: Anchor, Positive, Negative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artist names as tokens 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Input Data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577122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Triplet Loss (minimizing anchor-positive distance vs. anchor-negative)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Skip-gram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Best Training Method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05694"/>
                  </a:ext>
                </a:extLst>
              </a:tr>
              <a:tr h="351269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Song embeddings optimized for playlist context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Song embeddings in a vector space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Output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00163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/>
                      <a:r>
                        <a:rPr lang="nn-NO" sz="1100" dirty="0"/>
                        <a:t>Precision@K, Recall@K,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F1-Score, </a:t>
                      </a:r>
                      <a:r>
                        <a:rPr lang="en-US" sz="1100" dirty="0" err="1"/>
                        <a:t>Precision@K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Recall@K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Evaluation Metrics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14195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Model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100" dirty="0"/>
                        <a:t> with MAP of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100" dirty="0"/>
                        <a:t>%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Model 3 (F1: 82.3%)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Best Performance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907641"/>
                  </a:ext>
                </a:extLst>
              </a:tr>
              <a:tr h="259731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Computationally expensive, sensitive to sampling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Easy to implement, good for large datasets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Strengths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86237"/>
                  </a:ext>
                </a:extLst>
              </a:tr>
              <a:tr h="288283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Computationally expensive, sensitive to sampling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Struggles with playlist-specific context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Weaknesses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83708"/>
                  </a:ext>
                </a:extLst>
              </a:tr>
              <a:tr h="23246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Context-aware playlist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General song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/>
                        <a:t>Use Case Fit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587344"/>
                  </a:ext>
                </a:extLst>
              </a:tr>
              <a:tr h="340071"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GPU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CPU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100" dirty="0"/>
                        <a:t>computational </a:t>
                      </a:r>
                      <a:r>
                        <a:rPr lang="he-IL" sz="1100" dirty="0"/>
                        <a:t> </a:t>
                      </a:r>
                      <a:r>
                        <a:rPr lang="en-US" sz="1100" dirty="0"/>
                        <a:t>requirements 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03976"/>
                  </a:ext>
                </a:extLst>
              </a:tr>
            </a:tbl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53099A4E-541D-251F-3E51-54634FCA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1" y="4622572"/>
            <a:ext cx="5158788" cy="1549950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0F99C1F-018E-FDE2-950A-CF67EE08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31" y="6271252"/>
            <a:ext cx="4313294" cy="472481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02C0C82-70E6-AE4C-0B32-7B56407D7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247" y="6296697"/>
            <a:ext cx="3063505" cy="434378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32FA367-17E8-BC20-84E9-7E95C369E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485" y="4970808"/>
            <a:ext cx="2758679" cy="21337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D2B09741-FF8E-ECC3-8484-6DB36531A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218" y="5250927"/>
            <a:ext cx="5004181" cy="979028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36C55D7C-7DA3-E20A-659C-CAF578FC6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2218" y="4067083"/>
            <a:ext cx="5004181" cy="1117103"/>
          </a:xfrm>
          <a:prstGeom prst="rect">
            <a:avLst/>
          </a:prstGeom>
          <a:effectLst>
            <a:innerShdw blurRad="114300">
              <a:schemeClr val="accent6">
                <a:lumMod val="75000"/>
              </a:schemeClr>
            </a:innerShdw>
          </a:effectLst>
        </p:spPr>
      </p:pic>
      <p:pic>
        <p:nvPicPr>
          <p:cNvPr id="1026" name="Picture 2" descr="‪October | 2014 | mister a music place‬‏">
            <a:extLst>
              <a:ext uri="{FF2B5EF4-FFF2-40B4-BE49-F238E27FC236}">
                <a16:creationId xmlns:a16="http://schemas.microsoft.com/office/drawing/2014/main" id="{731354E9-AAC9-4FBC-5F1A-6D2984BA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71" y="4359539"/>
            <a:ext cx="1667630" cy="1649293"/>
          </a:xfrm>
          <a:prstGeom prst="rect">
            <a:avLst/>
          </a:prstGeom>
          <a:noFill/>
          <a:effectLst>
            <a:innerShdw blurRad="114300">
              <a:schemeClr val="accent6">
                <a:lumMod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8E54844-4A70-5183-F7E2-91C430DEEA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0718" y="4067083"/>
            <a:ext cx="1501501" cy="955365"/>
          </a:xfrm>
          <a:prstGeom prst="rect">
            <a:avLst/>
          </a:prstGeom>
          <a:effectLst>
            <a:innerShdw blurRad="114300">
              <a:schemeClr val="accent6">
                <a:lumMod val="50000"/>
              </a:schemeClr>
            </a:innerShdw>
          </a:effectLst>
        </p:spPr>
      </p:pic>
      <p:sp>
        <p:nvSpPr>
          <p:cNvPr id="22" name="מלבן 21">
            <a:extLst>
              <a:ext uri="{FF2B5EF4-FFF2-40B4-BE49-F238E27FC236}">
                <a16:creationId xmlns:a16="http://schemas.microsoft.com/office/drawing/2014/main" id="{6075463F-E72D-EBFD-1596-67B4B4F2F687}"/>
              </a:ext>
            </a:extLst>
          </p:cNvPr>
          <p:cNvSpPr/>
          <p:nvPr/>
        </p:nvSpPr>
        <p:spPr>
          <a:xfrm>
            <a:off x="338038" y="4063611"/>
            <a:ext cx="3520675" cy="555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6ADCEDEF-6DE7-7A72-266D-0F2EFC65AE2D}"/>
              </a:ext>
            </a:extLst>
          </p:cNvPr>
          <p:cNvSpPr txBox="1"/>
          <p:nvPr/>
        </p:nvSpPr>
        <p:spPr>
          <a:xfrm>
            <a:off x="417872" y="4145971"/>
            <a:ext cx="3844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Challenges (Bias &amp; Outliers) : </a:t>
            </a:r>
          </a:p>
        </p:txBody>
      </p:sp>
      <p:pic>
        <p:nvPicPr>
          <p:cNvPr id="25" name="תמונה 24">
            <a:extLst>
              <a:ext uri="{FF2B5EF4-FFF2-40B4-BE49-F238E27FC236}">
                <a16:creationId xmlns:a16="http://schemas.microsoft.com/office/drawing/2014/main" id="{483BAE1E-7574-8046-443C-CBC8E0799B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62823" y="3658559"/>
            <a:ext cx="1351936" cy="322105"/>
          </a:xfrm>
          <a:prstGeom prst="rect">
            <a:avLst/>
          </a:prstGeom>
          <a:effectLst>
            <a:innerShdw blurRad="114300">
              <a:schemeClr val="accent1">
                <a:lumMod val="40000"/>
                <a:lumOff val="60000"/>
              </a:schemeClr>
            </a:innerShdw>
          </a:effectLst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0CAB98D-7E59-BCA7-6C08-B797096FDF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3315" y="3653232"/>
            <a:ext cx="1386960" cy="312447"/>
          </a:xfrm>
          <a:prstGeom prst="rect">
            <a:avLst/>
          </a:prstGeom>
          <a:effectLst>
            <a:innerShdw blurRad="114300">
              <a:schemeClr val="accent1">
                <a:lumMod val="40000"/>
                <a:lumOff val="60000"/>
              </a:schemeClr>
            </a:innerShdw>
          </a:effectLst>
        </p:spPr>
      </p:pic>
      <p:pic>
        <p:nvPicPr>
          <p:cNvPr id="28" name="Picture 2" descr="‪spotify logo מאת newsroom.spotify.com‬‏">
            <a:extLst>
              <a:ext uri="{FF2B5EF4-FFF2-40B4-BE49-F238E27FC236}">
                <a16:creationId xmlns:a16="http://schemas.microsoft.com/office/drawing/2014/main" id="{4F2C76A2-22B7-4349-AF8D-525F3453D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57084" cy="59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מלבן 28">
            <a:extLst>
              <a:ext uri="{FF2B5EF4-FFF2-40B4-BE49-F238E27FC236}">
                <a16:creationId xmlns:a16="http://schemas.microsoft.com/office/drawing/2014/main" id="{3BE92B3E-492F-9981-3882-5295DB7DA698}"/>
              </a:ext>
            </a:extLst>
          </p:cNvPr>
          <p:cNvSpPr/>
          <p:nvPr/>
        </p:nvSpPr>
        <p:spPr>
          <a:xfrm>
            <a:off x="7844516" y="6296697"/>
            <a:ext cx="4164054" cy="472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1A3EA0C6-B6F6-585A-275B-955B1431A84C}"/>
              </a:ext>
            </a:extLst>
          </p:cNvPr>
          <p:cNvSpPr txBox="1"/>
          <p:nvPr/>
        </p:nvSpPr>
        <p:spPr>
          <a:xfrm>
            <a:off x="10764032" y="5250927"/>
            <a:ext cx="1244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2313BE0E-FD42-A5DA-BB40-08F186ABE53F}"/>
              </a:ext>
            </a:extLst>
          </p:cNvPr>
          <p:cNvSpPr txBox="1"/>
          <p:nvPr/>
        </p:nvSpPr>
        <p:spPr>
          <a:xfrm>
            <a:off x="7904546" y="6329220"/>
            <a:ext cx="432078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Key improvements : To be continued…</a:t>
            </a:r>
            <a:endParaRPr lang="he-IL" sz="1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7228606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402</Words>
  <Application>Microsoft Office PowerPoint</Application>
  <PresentationFormat>מסך רחב</PresentationFormat>
  <Paragraphs>72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עשן מתפתל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אורטל ל</dc:creator>
  <cp:lastModifiedBy>אורטל ל</cp:lastModifiedBy>
  <cp:revision>22</cp:revision>
  <dcterms:created xsi:type="dcterms:W3CDTF">2025-01-22T11:56:23Z</dcterms:created>
  <dcterms:modified xsi:type="dcterms:W3CDTF">2025-01-23T23:20:23Z</dcterms:modified>
</cp:coreProperties>
</file>