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3" r:id="rId1"/>
  </p:sldMasterIdLst>
  <p:notesMasterIdLst>
    <p:notesMasterId r:id="rId6"/>
  </p:notesMasterIdLst>
  <p:sldIdLst>
    <p:sldId id="257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A39B7F-577E-4953-82A9-F9D484F02F7D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82D9BD-24F1-4DC0-A648-96C17C6E9C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7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1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8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2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hyperlink" Target="https://github.com/ortall0201/Spotify-Playlist-Recommender-System-Using-NLP/blob/main/README.md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kaggle.com/datasets/andrewmvd/spotify-playlists/data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9E4D9-466A-9F94-72DE-98822578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05BF47E-990E-EAB1-74A7-EF24CEC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2" y="2170803"/>
            <a:ext cx="2910349" cy="2296361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9130F13-71E7-CB2B-F37A-EB19BBF9B85D}"/>
              </a:ext>
            </a:extLst>
          </p:cNvPr>
          <p:cNvSpPr/>
          <p:nvPr/>
        </p:nvSpPr>
        <p:spPr>
          <a:xfrm>
            <a:off x="1994525" y="-64912"/>
            <a:ext cx="8792663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Playlist Recommender System</a:t>
            </a:r>
            <a:endParaRPr lang="he-IL" sz="5400" b="1" cap="none" spc="0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B9553B-72F6-7C58-A1F5-DFA90590AE61}"/>
              </a:ext>
            </a:extLst>
          </p:cNvPr>
          <p:cNvSpPr txBox="1"/>
          <p:nvPr/>
        </p:nvSpPr>
        <p:spPr>
          <a:xfrm>
            <a:off x="1052052" y="802922"/>
            <a:ext cx="10874477" cy="13542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Business question </a:t>
            </a:r>
            <a:r>
              <a:rPr lang="en-US" sz="22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?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"How can we develop a system to recommend personalized playlists to users, leveraging playlist data alone to identify contextual relationships between songs and generate relevant suggestions for a given input song?“</a:t>
            </a:r>
          </a:p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hlinkClick r:id="rId3"/>
              </a:rPr>
              <a:t>Link to GitHub Repo.</a:t>
            </a:r>
            <a:endParaRPr lang="he-IL" sz="2000" dirty="0"/>
          </a:p>
        </p:txBody>
      </p:sp>
      <p:pic>
        <p:nvPicPr>
          <p:cNvPr id="1029" name="Picture 5" descr="‪Download GitHub Logo in SVG Vector or PNG File Format - Logo ...‬‏">
            <a:extLst>
              <a:ext uri="{FF2B5EF4-FFF2-40B4-BE49-F238E27FC236}">
                <a16:creationId xmlns:a16="http://schemas.microsoft.com/office/drawing/2014/main" id="{A12EE0EF-EFB6-2D69-8DC8-97DBB857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1799470"/>
            <a:ext cx="377214" cy="3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BE83CD-F02D-CCE0-77C0-E553D4A17F8C}"/>
              </a:ext>
            </a:extLst>
          </p:cNvPr>
          <p:cNvSpPr txBox="1"/>
          <p:nvPr/>
        </p:nvSpPr>
        <p:spPr>
          <a:xfrm>
            <a:off x="8214414" y="1909285"/>
            <a:ext cx="3737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Set from Kaggle: </a:t>
            </a:r>
            <a:r>
              <a:rPr lang="en-US" sz="2000" dirty="0">
                <a:hlinkClick r:id="rId5"/>
              </a:rPr>
              <a:t>Spotify-playlists</a:t>
            </a:r>
            <a:endParaRPr lang="he-IL" sz="2000" dirty="0"/>
          </a:p>
        </p:txBody>
      </p:sp>
      <p:pic>
        <p:nvPicPr>
          <p:cNvPr id="1031" name="Picture 7" descr="‪kaggle&quot; Icon - Download for free – Iconduck‬‏">
            <a:extLst>
              <a:ext uri="{FF2B5EF4-FFF2-40B4-BE49-F238E27FC236}">
                <a16:creationId xmlns:a16="http://schemas.microsoft.com/office/drawing/2014/main" id="{16CE98C6-18A6-5454-D219-8CAD689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55" y="1902351"/>
            <a:ext cx="392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2CD773-A5A7-313A-AA05-E27BA329B660}"/>
              </a:ext>
            </a:extLst>
          </p:cNvPr>
          <p:cNvSpPr txBox="1"/>
          <p:nvPr/>
        </p:nvSpPr>
        <p:spPr>
          <a:xfrm>
            <a:off x="1194730" y="5868258"/>
            <a:ext cx="95075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Created by: Manor </a:t>
            </a:r>
            <a:r>
              <a:rPr lang="en-US" b="0" i="0" dirty="0" err="1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Shpritz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&amp;</a:t>
            </a: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Ortal Lasry &amp; Or Cohen Raviv. </a:t>
            </a:r>
          </a:p>
          <a:p>
            <a:pPr algn="ctr"/>
            <a:b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[Final Projec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 @                  – Practical Data Science course 2024-2025]</a:t>
            </a:r>
            <a:endParaRPr lang="he-IL" dirty="0">
              <a:solidFill>
                <a:srgbClr val="00B050">
                  <a:alpha val="90000"/>
                </a:srgb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0CFA8E7-AA05-FE9F-7D08-23D0A6FFB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39" y="6349590"/>
            <a:ext cx="1189098" cy="441998"/>
          </a:xfrm>
          <a:prstGeom prst="rect">
            <a:avLst/>
          </a:prstGeom>
        </p:spPr>
      </p:pic>
      <p:pic>
        <p:nvPicPr>
          <p:cNvPr id="1035" name="Picture 11" descr="Logo and Brand Assets — Spotify">
            <a:extLst>
              <a:ext uri="{FF2B5EF4-FFF2-40B4-BE49-F238E27FC236}">
                <a16:creationId xmlns:a16="http://schemas.microsoft.com/office/drawing/2014/main" id="{EEAF5D1B-C6AE-06E1-7D6B-183FD533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348" cy="8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AA4F2F1-5054-FAD5-830B-CBE86A4C42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7018" y="2642537"/>
            <a:ext cx="4272274" cy="2181676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13C93B9-498A-BF39-9687-1D5DB5F5A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653" y="4908553"/>
            <a:ext cx="4722639" cy="101250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8FEA83-7E0F-D4FB-7CB9-7B4A6003F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9245" y="4480828"/>
            <a:ext cx="1500089" cy="1401094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E1365D8-F4CF-8F33-1065-F0B677E599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992" y="3723534"/>
            <a:ext cx="3398815" cy="342930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CD2C930F-D5BF-936D-E374-0AD32DEEAB8A}"/>
              </a:ext>
            </a:extLst>
          </p:cNvPr>
          <p:cNvSpPr/>
          <p:nvPr/>
        </p:nvSpPr>
        <p:spPr>
          <a:xfrm>
            <a:off x="9998213" y="2455970"/>
            <a:ext cx="1953334" cy="1476609"/>
          </a:xfrm>
          <a:prstGeom prst="star5">
            <a:avLst/>
          </a:prstGeom>
          <a:gradFill>
            <a:gsLst>
              <a:gs pos="0">
                <a:srgbClr val="92D05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31F4AAB-BC52-C258-3173-C5493164A86B}"/>
              </a:ext>
            </a:extLst>
          </p:cNvPr>
          <p:cNvSpPr txBox="1"/>
          <p:nvPr/>
        </p:nvSpPr>
        <p:spPr>
          <a:xfrm>
            <a:off x="10508882" y="2892537"/>
            <a:ext cx="162291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RAW DATA</a:t>
            </a:r>
            <a:endParaRPr lang="he-IL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3EF0746-EFFB-5DEA-98DC-8C41FBD3F9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444" y="1828719"/>
            <a:ext cx="3980313" cy="183719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8A777A40-2E25-305F-6446-1CC33145B5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5228" y="1956221"/>
            <a:ext cx="1376022" cy="936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EE5660E-0D83-4438-400F-AFEC010558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444" y="4066465"/>
            <a:ext cx="4002430" cy="1815458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44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5691D6B-532F-C7A8-D7E2-10B0F17C0AD2}"/>
              </a:ext>
            </a:extLst>
          </p:cNvPr>
          <p:cNvSpPr/>
          <p:nvPr/>
        </p:nvSpPr>
        <p:spPr>
          <a:xfrm>
            <a:off x="0" y="-98836"/>
            <a:ext cx="123748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Song Recommendation Model Using</a:t>
            </a:r>
            <a:b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Siamese Network</a:t>
            </a:r>
            <a:endParaRPr 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4EC749D-65F8-D9FE-1917-8D49EDA9C83B}"/>
              </a:ext>
            </a:extLst>
          </p:cNvPr>
          <p:cNvSpPr txBox="1"/>
          <p:nvPr/>
        </p:nvSpPr>
        <p:spPr>
          <a:xfrm>
            <a:off x="3882189" y="1347714"/>
            <a:ext cx="4114800" cy="5077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173736" indent="-173736" algn="l" rtl="0" eaLnBrk="1" latinLnBrk="0" hangingPunct="1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Siamese Network</a:t>
            </a:r>
            <a:endParaRPr lang="en-US" sz="200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Pairwise Similarity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Can analyze songs pairs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Flexibility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Learns embeddings that adapt to new playlists.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Sparse Data Efficiency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Manages implicit song relationships in large, sparse datasets.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Loss Function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Triplet Loss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Ensures songs in the same playlist are closer in the embedding space than those that are unrelated.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8C4AA6D-7A87-D84C-0936-657DAF43E35E}"/>
              </a:ext>
            </a:extLst>
          </p:cNvPr>
          <p:cNvSpPr txBox="1"/>
          <p:nvPr/>
        </p:nvSpPr>
        <p:spPr>
          <a:xfrm>
            <a:off x="132348" y="1656337"/>
            <a:ext cx="3412958" cy="4385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z="2000" dirty="0"/>
              <a:t>Triplet Structure</a:t>
            </a:r>
            <a:r>
              <a:rPr lang="en-US" sz="2000" b="0" dirty="0"/>
              <a:t>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Anchor Song</a:t>
            </a:r>
            <a:br>
              <a:rPr lang="en-US" b="0" dirty="0"/>
            </a:br>
            <a:r>
              <a:rPr lang="en-US" b="0" dirty="0"/>
              <a:t>A song from the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Song</a:t>
            </a:r>
            <a:br>
              <a:rPr lang="en-US" b="0" dirty="0"/>
            </a:br>
            <a:r>
              <a:rPr lang="en-US" b="0" dirty="0"/>
              <a:t>Another song from the same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Song</a:t>
            </a:r>
            <a:br>
              <a:rPr lang="en-US" dirty="0"/>
            </a:br>
            <a:r>
              <a:rPr lang="en-US" b="0" dirty="0"/>
              <a:t>A song not in the playlist.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Triplet Generation Process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b="0" dirty="0"/>
              <a:t>Balanced Sampling of </a:t>
            </a:r>
            <a:r>
              <a:rPr lang="en-US" dirty="0"/>
              <a:t>Easy Negatives and Hard Negatives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b="0" dirty="0"/>
              <a:t>Diversity Logic to ensure wide coverage of songs.</a:t>
            </a:r>
            <a:endParaRPr lang="he-IL" b="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E978B6D-C3E9-C40D-E95F-CA047BE074F5}"/>
              </a:ext>
            </a:extLst>
          </p:cNvPr>
          <p:cNvSpPr txBox="1"/>
          <p:nvPr/>
        </p:nvSpPr>
        <p:spPr>
          <a:xfrm>
            <a:off x="8514347" y="4422798"/>
            <a:ext cx="354530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sz="2000"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Validation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Probability Calculation: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sz="1800" b="0" dirty="0"/>
              <a:t>	</a:t>
            </a:r>
            <a:r>
              <a:rPr lang="en-US" sz="1600" b="0" dirty="0"/>
              <a:t>cosine similarity between embeddings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Ranking Metrics:</a:t>
            </a:r>
          </a:p>
          <a:p>
            <a:pPr>
              <a:lnSpc>
                <a:spcPct val="100000"/>
              </a:lnSpc>
            </a:pPr>
            <a:r>
              <a:rPr lang="en-US" sz="1600" b="0" dirty="0" err="1"/>
              <a:t>Precision@K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 err="1"/>
              <a:t>Recall@K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/>
              <a:t>Mean Average Precision (MAP)</a:t>
            </a:r>
            <a:endParaRPr lang="he-IL" sz="1600" b="0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ED4E1B4-E22B-8AC6-D4AA-DBD9DA39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72" y="1347714"/>
            <a:ext cx="3674126" cy="20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596118"/>
            <a:ext cx="7639666" cy="2852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" y="578923"/>
            <a:ext cx="4020027" cy="28496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3455403"/>
            <a:ext cx="4020027" cy="247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31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866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871" y="4841708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1897626" y="98323"/>
            <a:ext cx="922265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1661651" y="-98836"/>
            <a:ext cx="9694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0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EE2C6C6-0772-A785-17D8-649C2DEA1F19}"/>
              </a:ext>
            </a:extLst>
          </p:cNvPr>
          <p:cNvSpPr/>
          <p:nvPr/>
        </p:nvSpPr>
        <p:spPr>
          <a:xfrm>
            <a:off x="158683" y="5904986"/>
            <a:ext cx="4034776" cy="958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51269" y="5955930"/>
            <a:ext cx="41993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*Artist-based word2vec model recommender*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Best model chosen is 3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based on best F1 score</a:t>
            </a:r>
            <a:endParaRPr lang="he-IL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D67EB2-57B4-1D63-EB7C-608F0E28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1D342B-D2D7-85B4-29C0-5B7D02B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2286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243</Words>
  <Application>Microsoft Office PowerPoint</Application>
  <PresentationFormat>מסך רחב</PresentationFormat>
  <Paragraphs>31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אורטל ל</cp:lastModifiedBy>
  <cp:revision>15</cp:revision>
  <dcterms:created xsi:type="dcterms:W3CDTF">2025-01-22T11:56:23Z</dcterms:created>
  <dcterms:modified xsi:type="dcterms:W3CDTF">2025-01-23T21:09:33Z</dcterms:modified>
</cp:coreProperties>
</file>