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5" r:id="rId5"/>
    <p:sldId id="264" r:id="rId6"/>
    <p:sldId id="262" r:id="rId7"/>
    <p:sldId id="266"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48" autoAdjust="0"/>
  </p:normalViewPr>
  <p:slideViewPr>
    <p:cSldViewPr snapToGrid="0" snapToObjects="1">
      <p:cViewPr>
        <p:scale>
          <a:sx n="100" d="100"/>
          <a:sy n="100" d="100"/>
        </p:scale>
        <p:origin x="946"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40080"/>
            <a:ext cx="3614166" cy="1481328"/>
          </a:xfrm>
        </p:spPr>
        <p:txBody>
          <a:bodyPr anchor="b">
            <a:normAutofit/>
          </a:bodyPr>
          <a:lstStyle/>
          <a:p>
            <a:pPr marL="0" indent="0">
              <a:lnSpc>
                <a:spcPct val="90000"/>
              </a:lnSpc>
              <a:buNone/>
            </a:pPr>
            <a:r>
              <a:rPr lang="en-US" sz="1500" b="1" dirty="0"/>
              <a:t>Finding the Genre - Multi-Class Classification</a:t>
            </a:r>
            <a:br>
              <a:rPr lang="en-US" sz="1500" b="1" dirty="0"/>
            </a:br>
            <a:r>
              <a:rPr lang="en-US" sz="1500" dirty="0"/>
              <a:t>Date: 12.11.24</a:t>
            </a:r>
            <a:br>
              <a:rPr lang="en-US" sz="1500" dirty="0"/>
            </a:br>
            <a:r>
              <a:rPr lang="en-US" sz="1500" dirty="0"/>
              <a:t>Made by: </a:t>
            </a:r>
            <a:r>
              <a:rPr lang="en-US" sz="1500" dirty="0" err="1"/>
              <a:t>Ortal</a:t>
            </a:r>
            <a:r>
              <a:rPr lang="en-US" sz="1500" dirty="0"/>
              <a:t> Lasry and Or Cohen Raviv</a:t>
            </a:r>
            <a:br>
              <a:rPr lang="en-US" sz="1500" dirty="0"/>
            </a:br>
            <a:endParaRPr lang="en-US" sz="1500" b="1" dirty="0"/>
          </a:p>
        </p:txBody>
      </p:sp>
      <p:sp>
        <p:nvSpPr>
          <p:cNvPr id="2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372868"/>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499360"/>
            <a:ext cx="3614166" cy="3709416"/>
          </a:xfrm>
        </p:spPr>
        <p:txBody>
          <a:bodyPr anchor="t">
            <a:normAutofit/>
          </a:bodyPr>
          <a:lstStyle/>
          <a:p>
            <a:pPr marL="0" indent="0">
              <a:lnSpc>
                <a:spcPct val="90000"/>
              </a:lnSpc>
              <a:buNone/>
            </a:pPr>
            <a:endParaRPr lang="en-US" sz="1200" dirty="0"/>
          </a:p>
          <a:p>
            <a:pPr marL="0" indent="0">
              <a:lnSpc>
                <a:spcPct val="90000"/>
              </a:lnSpc>
              <a:buNone/>
            </a:pPr>
            <a:r>
              <a:rPr lang="en-US" sz="1200" b="1" dirty="0"/>
              <a:t>Business Question:</a:t>
            </a:r>
          </a:p>
          <a:p>
            <a:pPr marL="0" indent="0">
              <a:lnSpc>
                <a:spcPct val="90000"/>
              </a:lnSpc>
              <a:buNone/>
            </a:pPr>
            <a:r>
              <a:rPr lang="en-US" sz="1200" dirty="0"/>
              <a:t>How can we accurately classify music genres using audio features to improve recommendations and content organization on streaming platforms?</a:t>
            </a:r>
          </a:p>
          <a:p>
            <a:pPr marL="0" indent="0">
              <a:lnSpc>
                <a:spcPct val="90000"/>
              </a:lnSpc>
              <a:buNone/>
            </a:pPr>
            <a:r>
              <a:rPr lang="en-US" sz="1200" b="1" dirty="0"/>
              <a:t>Background:</a:t>
            </a:r>
          </a:p>
          <a:p>
            <a:pPr marL="0" indent="0">
              <a:lnSpc>
                <a:spcPct val="90000"/>
              </a:lnSpc>
              <a:buNone/>
            </a:pPr>
            <a:r>
              <a:rPr lang="en-US" sz="1200" dirty="0"/>
              <a:t>We utilized a Spotify dataset from Kaggle, which contains 114 track genres and 14 main numeric features (e.g., </a:t>
            </a:r>
            <a:r>
              <a:rPr lang="en-US" sz="1200" dirty="0" err="1"/>
              <a:t>duration_ms</a:t>
            </a:r>
            <a:r>
              <a:rPr lang="en-US" sz="1200" dirty="0"/>
              <a:t>, danceability) and a </a:t>
            </a:r>
            <a:r>
              <a:rPr lang="en-US" sz="1200" dirty="0" err="1"/>
              <a:t>boolean</a:t>
            </a:r>
            <a:r>
              <a:rPr lang="en-US" sz="1200" dirty="0"/>
              <a:t> feature indicating explicit content. The dataset originally had 20 columns and 114,000 rows, but after removing duplicates (keeping only the first occurrence), we retained 87,867 rows. The dataset also presents significant class imbalance in the target variable, </a:t>
            </a:r>
            <a:r>
              <a:rPr lang="en-US" sz="1200" dirty="0" err="1"/>
              <a:t>track_genre</a:t>
            </a:r>
            <a:r>
              <a:rPr lang="en-US" sz="1200" dirty="0"/>
              <a:t>.</a:t>
            </a:r>
          </a:p>
          <a:p>
            <a:pPr marL="0" indent="0">
              <a:lnSpc>
                <a:spcPct val="90000"/>
              </a:lnSpc>
              <a:buNone/>
            </a:pPr>
            <a:endParaRPr lang="en-US" sz="1100" dirty="0"/>
          </a:p>
          <a:p>
            <a:pPr marL="0" indent="0">
              <a:lnSpc>
                <a:spcPct val="90000"/>
              </a:lnSpc>
              <a:buNone/>
            </a:pPr>
            <a:endParaRPr lang="en-US" sz="1100" dirty="0"/>
          </a:p>
          <a:p>
            <a:pPr marL="0" indent="0">
              <a:lnSpc>
                <a:spcPct val="90000"/>
              </a:lnSpc>
              <a:buNone/>
            </a:pPr>
            <a:endParaRPr lang="en-US" sz="1100" dirty="0"/>
          </a:p>
        </p:txBody>
      </p:sp>
      <p:pic>
        <p:nvPicPr>
          <p:cNvPr id="4" name="Picture 2">
            <a:extLst>
              <a:ext uri="{FF2B5EF4-FFF2-40B4-BE49-F238E27FC236}">
                <a16:creationId xmlns:a16="http://schemas.microsoft.com/office/drawing/2014/main" id="{71F89406-61FC-DCE3-CCA7-682C2A9620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4286" y="2205850"/>
            <a:ext cx="4094226" cy="2446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180" y="274638"/>
            <a:ext cx="7626619" cy="1143000"/>
          </a:xfrm>
        </p:spPr>
        <p:txBody>
          <a:bodyPr>
            <a:normAutofit/>
          </a:bodyPr>
          <a:lstStyle/>
          <a:p>
            <a:pPr algn="l"/>
            <a:r>
              <a:rPr sz="1600" b="1" dirty="0"/>
              <a:t>Analysis Summary:</a:t>
            </a:r>
          </a:p>
        </p:txBody>
      </p:sp>
      <p:sp>
        <p:nvSpPr>
          <p:cNvPr id="3" name="Content Placeholder 2"/>
          <p:cNvSpPr>
            <a:spLocks noGrp="1"/>
          </p:cNvSpPr>
          <p:nvPr>
            <p:ph idx="1"/>
          </p:nvPr>
        </p:nvSpPr>
        <p:spPr>
          <a:xfrm>
            <a:off x="1060181" y="1104741"/>
            <a:ext cx="6483618" cy="2289912"/>
          </a:xfrm>
        </p:spPr>
        <p:txBody>
          <a:bodyPr>
            <a:noAutofit/>
          </a:bodyPr>
          <a:lstStyle/>
          <a:p>
            <a:pPr marL="0" indent="0">
              <a:lnSpc>
                <a:spcPct val="150000"/>
              </a:lnSpc>
              <a:buNone/>
            </a:pPr>
            <a:r>
              <a:rPr sz="1200" dirty="0"/>
              <a:t>Upon preliminary exploration, we observed that certain genres had more track IDs than others, contributing to data imbalance and complicating pattern interpretation due to overlapping characteristics within broader genres. For example, subgenres like 'rock', 'rock-n-roll', and 'alt-rock' fall under the broader 'rock' category. To address this, we grouped them into 10 classes. In addition, we used class imbalance when we fitted the ml models.</a:t>
            </a:r>
          </a:p>
        </p:txBody>
      </p:sp>
      <p:pic>
        <p:nvPicPr>
          <p:cNvPr id="2050" name="Picture 2">
            <a:extLst>
              <a:ext uri="{FF2B5EF4-FFF2-40B4-BE49-F238E27FC236}">
                <a16:creationId xmlns:a16="http://schemas.microsoft.com/office/drawing/2014/main" id="{CEBF35E9-3735-627D-4245-CB004C857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880" y="2750443"/>
            <a:ext cx="4236113" cy="31702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8588"/>
          </a:xfrm>
        </p:spPr>
        <p:txBody>
          <a:bodyPr>
            <a:noAutofit/>
          </a:bodyPr>
          <a:lstStyle/>
          <a:p>
            <a:pPr algn="l"/>
            <a:r>
              <a:rPr sz="1600" b="1" dirty="0"/>
              <a:t>Feature Engineering and Descriptive Analysis:</a:t>
            </a:r>
          </a:p>
        </p:txBody>
      </p:sp>
      <p:sp>
        <p:nvSpPr>
          <p:cNvPr id="3" name="Content Placeholder 2"/>
          <p:cNvSpPr>
            <a:spLocks noGrp="1"/>
          </p:cNvSpPr>
          <p:nvPr>
            <p:ph idx="1"/>
          </p:nvPr>
        </p:nvSpPr>
        <p:spPr>
          <a:xfrm>
            <a:off x="457200" y="1152396"/>
            <a:ext cx="8229600" cy="965577"/>
          </a:xfrm>
        </p:spPr>
        <p:txBody>
          <a:bodyPr>
            <a:noAutofit/>
          </a:bodyPr>
          <a:lstStyle/>
          <a:p>
            <a:pPr marL="0" indent="0">
              <a:lnSpc>
                <a:spcPct val="150000"/>
              </a:lnSpc>
              <a:buNone/>
            </a:pPr>
            <a:r>
              <a:rPr sz="1400" dirty="0"/>
              <a:t>Descriptive statistics revealed right-skewed distributions in variables such as </a:t>
            </a:r>
            <a:r>
              <a:rPr sz="1400" dirty="0" err="1"/>
              <a:t>duration_ms</a:t>
            </a:r>
            <a:r>
              <a:rPr sz="1400" dirty="0"/>
              <a:t>, </a:t>
            </a:r>
            <a:r>
              <a:rPr sz="1400" dirty="0" err="1"/>
              <a:t>speechiness</a:t>
            </a:r>
            <a:r>
              <a:rPr sz="1400" dirty="0"/>
              <a:t>, </a:t>
            </a:r>
            <a:r>
              <a:rPr sz="1400" dirty="0" err="1"/>
              <a:t>acousticness</a:t>
            </a:r>
            <a:r>
              <a:rPr sz="1400" dirty="0"/>
              <a:t>, and </a:t>
            </a:r>
            <a:r>
              <a:rPr sz="1400" dirty="0" err="1"/>
              <a:t>instrumentalness</a:t>
            </a:r>
            <a:r>
              <a:rPr sz="1400" dirty="0"/>
              <a:t>, while loudness was left-skewed. These patterns guided our feature engineering approach. </a:t>
            </a:r>
            <a:endParaRPr lang="he-IL" sz="1400" dirty="0"/>
          </a:p>
          <a:p>
            <a:pPr>
              <a:lnSpc>
                <a:spcPct val="150000"/>
              </a:lnSpc>
            </a:pPr>
            <a:endParaRPr lang="he-IL" sz="1400" dirty="0"/>
          </a:p>
        </p:txBody>
      </p:sp>
      <p:pic>
        <p:nvPicPr>
          <p:cNvPr id="3074" name="Picture 2">
            <a:extLst>
              <a:ext uri="{FF2B5EF4-FFF2-40B4-BE49-F238E27FC236}">
                <a16:creationId xmlns:a16="http://schemas.microsoft.com/office/drawing/2014/main" id="{C56BAFB4-1200-2F20-C178-D6B6CD56D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367" y="2860025"/>
            <a:ext cx="5725446" cy="26788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94F6C71-7D56-4CB2-904B-0E54EEECB81D}"/>
              </a:ext>
            </a:extLst>
          </p:cNvPr>
          <p:cNvSpPr txBox="1"/>
          <p:nvPr/>
        </p:nvSpPr>
        <p:spPr>
          <a:xfrm>
            <a:off x="5997813" y="2920717"/>
            <a:ext cx="2942781" cy="1405513"/>
          </a:xfrm>
          <a:prstGeom prst="rect">
            <a:avLst/>
          </a:prstGeom>
          <a:noFill/>
        </p:spPr>
        <p:txBody>
          <a:bodyPr wrap="square" rtlCol="1">
            <a:spAutoFit/>
          </a:bodyPr>
          <a:lstStyle/>
          <a:p>
            <a:pPr rtl="0">
              <a:spcBef>
                <a:spcPts val="600"/>
              </a:spcBef>
              <a:spcAft>
                <a:spcPts val="500"/>
              </a:spcAft>
            </a:pPr>
            <a:r>
              <a:rPr lang="en-US" sz="1200" b="0" i="0" u="none" strike="noStrike" dirty="0">
                <a:solidFill>
                  <a:srgbClr val="000000"/>
                </a:solidFill>
                <a:effectLst/>
                <a:latin typeface="Arial" panose="020B0604020202020204" pitchFamily="34" charset="0"/>
              </a:rPr>
              <a:t>Measuring skewness according to Fisher's skewness:</a:t>
            </a:r>
          </a:p>
          <a:p>
            <a:pPr rtl="0">
              <a:spcBef>
                <a:spcPts val="600"/>
              </a:spcBef>
              <a:spcAft>
                <a:spcPts val="500"/>
              </a:spcAft>
            </a:pPr>
            <a:endParaRPr lang="en-US" sz="1200" b="0" dirty="0">
              <a:effectLst/>
            </a:endParaRPr>
          </a:p>
          <a:p>
            <a:br>
              <a:rPr lang="en-US" dirty="0"/>
            </a:br>
            <a:endParaRPr lang="he-IL" dirty="0"/>
          </a:p>
        </p:txBody>
      </p:sp>
      <p:pic>
        <p:nvPicPr>
          <p:cNvPr id="3076" name="Picture 4">
            <a:extLst>
              <a:ext uri="{FF2B5EF4-FFF2-40B4-BE49-F238E27FC236}">
                <a16:creationId xmlns:a16="http://schemas.microsoft.com/office/drawing/2014/main" id="{9A4C6528-F3D1-B58C-87F6-9EBBEEC24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7813" y="3579472"/>
            <a:ext cx="2484355" cy="1492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8D38097-097F-D298-046D-0567BA04BBB3}"/>
              </a:ext>
            </a:extLst>
          </p:cNvPr>
          <p:cNvSpPr txBox="1"/>
          <p:nvPr/>
        </p:nvSpPr>
        <p:spPr>
          <a:xfrm>
            <a:off x="562898" y="5814063"/>
            <a:ext cx="7620000" cy="461665"/>
          </a:xfrm>
          <a:prstGeom prst="rect">
            <a:avLst/>
          </a:prstGeom>
          <a:noFill/>
        </p:spPr>
        <p:txBody>
          <a:bodyPr wrap="square" rtlCol="1">
            <a:spAutoFit/>
          </a:bodyPr>
          <a:lstStyle/>
          <a:p>
            <a:r>
              <a:rPr lang="en-US" sz="1200" b="1" dirty="0"/>
              <a:t>Note</a:t>
            </a:r>
            <a:r>
              <a:rPr lang="en-US" sz="1200" dirty="0"/>
              <a:t>: Fisher’s skewness coefficient: positive values indicate right skew, negative values indicate left skew, and values close to zero suggest a symmetric distribution.</a:t>
            </a:r>
            <a:endParaRPr lang="he-IL"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BA964-09B7-2329-167E-AFC791A917C7}"/>
              </a:ext>
            </a:extLst>
          </p:cNvPr>
          <p:cNvSpPr>
            <a:spLocks noGrp="1"/>
          </p:cNvSpPr>
          <p:nvPr>
            <p:ph type="title"/>
          </p:nvPr>
        </p:nvSpPr>
        <p:spPr/>
        <p:txBody>
          <a:bodyPr>
            <a:noAutofit/>
          </a:bodyPr>
          <a:lstStyle/>
          <a:p>
            <a:pPr algn="l"/>
            <a:r>
              <a:rPr lang="en-US" sz="1600" b="1" dirty="0"/>
              <a:t>Feature Engineering and Descriptive Analysis:</a:t>
            </a:r>
            <a:br>
              <a:rPr lang="en-US" sz="2000" b="1" dirty="0"/>
            </a:br>
            <a:endParaRPr lang="he-IL" sz="2000" b="1" dirty="0"/>
          </a:p>
        </p:txBody>
      </p:sp>
      <p:pic>
        <p:nvPicPr>
          <p:cNvPr id="6146" name="Picture 2">
            <a:extLst>
              <a:ext uri="{FF2B5EF4-FFF2-40B4-BE49-F238E27FC236}">
                <a16:creationId xmlns:a16="http://schemas.microsoft.com/office/drawing/2014/main" id="{EFBEDC74-024C-F5CD-9202-F83363B1C4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03420" y="1417638"/>
            <a:ext cx="3919847" cy="193812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208CF74-6A05-7514-97F1-38F540D918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7665" y="3695248"/>
            <a:ext cx="3831356" cy="16070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6B3620-7320-E564-FD81-6F74BC1500FF}"/>
              </a:ext>
            </a:extLst>
          </p:cNvPr>
          <p:cNvSpPr txBox="1"/>
          <p:nvPr/>
        </p:nvSpPr>
        <p:spPr>
          <a:xfrm>
            <a:off x="335034" y="1417638"/>
            <a:ext cx="3706762" cy="2556726"/>
          </a:xfrm>
          <a:prstGeom prst="rect">
            <a:avLst/>
          </a:prstGeom>
          <a:noFill/>
        </p:spPr>
        <p:txBody>
          <a:bodyPr wrap="square" rtlCol="1">
            <a:spAutoFit/>
          </a:bodyPr>
          <a:lstStyle/>
          <a:p>
            <a:pPr marL="285750" indent="-285750">
              <a:lnSpc>
                <a:spcPct val="150000"/>
              </a:lnSpc>
              <a:buFont typeface="Arial" panose="020B0604020202020204" pitchFamily="34" charset="0"/>
              <a:buChar char="•"/>
            </a:pPr>
            <a:r>
              <a:rPr lang="en-US" sz="1200" dirty="0"/>
              <a:t>We applied log transformations to right-skewed variables to capture feature characteristics better and boost model accuracy. </a:t>
            </a:r>
          </a:p>
          <a:p>
            <a:pPr marL="285750" indent="-285750">
              <a:lnSpc>
                <a:spcPct val="150000"/>
              </a:lnSpc>
              <a:buFont typeface="Arial" panose="020B0604020202020204" pitchFamily="34" charset="0"/>
              <a:buChar char="•"/>
            </a:pPr>
            <a:r>
              <a:rPr lang="en-US" sz="1200" dirty="0"/>
              <a:t>We also created polynomial features for tempo and danceability due to their non-linear distributions. </a:t>
            </a:r>
          </a:p>
          <a:p>
            <a:pPr marL="285750" indent="-285750">
              <a:lnSpc>
                <a:spcPct val="150000"/>
              </a:lnSpc>
              <a:buFont typeface="Arial" panose="020B0604020202020204" pitchFamily="34" charset="0"/>
              <a:buChar char="•"/>
            </a:pPr>
            <a:r>
              <a:rPr lang="en-US" sz="1200" dirty="0"/>
              <a:t>We investigated the interaction effects between 'tempo' and 'danceability' (since songs with a higher tempo are more likely to be more danceable) and between '</a:t>
            </a:r>
            <a:r>
              <a:rPr lang="en-US" sz="1200" dirty="0" err="1"/>
              <a:t>duration_ms</a:t>
            </a:r>
            <a:r>
              <a:rPr lang="en-US" sz="1200" dirty="0"/>
              <a:t>' and 'energy'.</a:t>
            </a:r>
          </a:p>
        </p:txBody>
      </p:sp>
    </p:spTree>
    <p:extLst>
      <p:ext uri="{BB962C8B-B14F-4D97-AF65-F5344CB8AC3E}">
        <p14:creationId xmlns:p14="http://schemas.microsoft.com/office/powerpoint/2010/main" val="1615937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7638B-CD18-8AD6-B32C-CEDD61703D48}"/>
              </a:ext>
            </a:extLst>
          </p:cNvPr>
          <p:cNvSpPr>
            <a:spLocks noGrp="1"/>
          </p:cNvSpPr>
          <p:nvPr>
            <p:ph type="title"/>
          </p:nvPr>
        </p:nvSpPr>
        <p:spPr>
          <a:xfrm>
            <a:off x="457200" y="274638"/>
            <a:ext cx="4497027" cy="2163762"/>
          </a:xfrm>
        </p:spPr>
        <p:txBody>
          <a:bodyPr>
            <a:noAutofit/>
          </a:bodyPr>
          <a:lstStyle/>
          <a:p>
            <a:pPr algn="l">
              <a:lnSpc>
                <a:spcPct val="150000"/>
              </a:lnSpc>
            </a:pPr>
            <a:r>
              <a:rPr lang="en-US" sz="1600" b="1" dirty="0"/>
              <a:t>The correlation matrix </a:t>
            </a:r>
            <a:br>
              <a:rPr lang="en-US" sz="1200" dirty="0"/>
            </a:br>
            <a:r>
              <a:rPr lang="en-US" sz="1200" dirty="0"/>
              <a:t>The correlation matrix between all quantitative features revealed a high correlation between energy and loudness (r=0.75) and between</a:t>
            </a:r>
            <a:br>
              <a:rPr lang="en-US" sz="1200" dirty="0"/>
            </a:br>
            <a:r>
              <a:rPr lang="en-US" sz="1200" dirty="0"/>
              <a:t>energy and </a:t>
            </a:r>
            <a:r>
              <a:rPr lang="en-US" sz="1200" dirty="0" err="1"/>
              <a:t>acousticness</a:t>
            </a:r>
            <a:r>
              <a:rPr lang="en-US" sz="1200" dirty="0"/>
              <a:t> (r=-0.72).</a:t>
            </a:r>
            <a:br>
              <a:rPr lang="en-US" sz="1600" dirty="0"/>
            </a:br>
            <a:endParaRPr lang="he-IL" sz="1400" dirty="0"/>
          </a:p>
        </p:txBody>
      </p:sp>
      <p:pic>
        <p:nvPicPr>
          <p:cNvPr id="4098" name="Picture 2">
            <a:extLst>
              <a:ext uri="{FF2B5EF4-FFF2-40B4-BE49-F238E27FC236}">
                <a16:creationId xmlns:a16="http://schemas.microsoft.com/office/drawing/2014/main" id="{0ACF3644-5439-699A-9267-F40536AD4A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806" y="2102237"/>
            <a:ext cx="4105214" cy="34501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E6D8EC8-3030-0DD5-DFB0-D6EFC8A0AD98}"/>
              </a:ext>
            </a:extLst>
          </p:cNvPr>
          <p:cNvSpPr txBox="1"/>
          <p:nvPr/>
        </p:nvSpPr>
        <p:spPr>
          <a:xfrm>
            <a:off x="5014453" y="519531"/>
            <a:ext cx="3672347" cy="523220"/>
          </a:xfrm>
          <a:prstGeom prst="rect">
            <a:avLst/>
          </a:prstGeom>
          <a:noFill/>
        </p:spPr>
        <p:txBody>
          <a:bodyPr wrap="square">
            <a:spAutoFit/>
          </a:bodyPr>
          <a:lstStyle/>
          <a:p>
            <a:r>
              <a:rPr lang="en-US" sz="1400" b="1" dirty="0"/>
              <a:t>Bar Chart for the Categorical Feature</a:t>
            </a:r>
            <a:r>
              <a:rPr lang="en-US" sz="1400" dirty="0"/>
              <a:t>:</a:t>
            </a:r>
            <a:br>
              <a:rPr lang="en-US" sz="1400" dirty="0"/>
            </a:br>
            <a:r>
              <a:rPr lang="en-US" sz="1400" dirty="0"/>
              <a:t> 'Explicit' (Presence of Explicit Language):</a:t>
            </a:r>
            <a:endParaRPr lang="he-IL" sz="1400" dirty="0"/>
          </a:p>
        </p:txBody>
      </p:sp>
      <p:sp>
        <p:nvSpPr>
          <p:cNvPr id="7" name="TextBox 6">
            <a:extLst>
              <a:ext uri="{FF2B5EF4-FFF2-40B4-BE49-F238E27FC236}">
                <a16:creationId xmlns:a16="http://schemas.microsoft.com/office/drawing/2014/main" id="{21DA3A1A-D3A2-D6D4-1BBE-815AE3337B16}"/>
              </a:ext>
            </a:extLst>
          </p:cNvPr>
          <p:cNvSpPr txBox="1"/>
          <p:nvPr/>
        </p:nvSpPr>
        <p:spPr>
          <a:xfrm>
            <a:off x="5057466" y="1173782"/>
            <a:ext cx="3586319" cy="1171731"/>
          </a:xfrm>
          <a:prstGeom prst="rect">
            <a:avLst/>
          </a:prstGeom>
          <a:noFill/>
        </p:spPr>
        <p:txBody>
          <a:bodyPr wrap="square">
            <a:spAutoFit/>
          </a:bodyPr>
          <a:lstStyle/>
          <a:p>
            <a:pPr marL="0" indent="0">
              <a:lnSpc>
                <a:spcPct val="150000"/>
              </a:lnSpc>
              <a:buNone/>
            </a:pPr>
            <a:r>
              <a:rPr lang="en-US" sz="1200" dirty="0"/>
              <a:t>As expected, some genres have higher frequencies of explicit content than others. For example, Hip Hop and Death Metal show the highest frequencies of explicit content, while Classical music has none.</a:t>
            </a:r>
          </a:p>
        </p:txBody>
      </p:sp>
      <p:pic>
        <p:nvPicPr>
          <p:cNvPr id="8" name="Picture 2">
            <a:extLst>
              <a:ext uri="{FF2B5EF4-FFF2-40B4-BE49-F238E27FC236}">
                <a16:creationId xmlns:a16="http://schemas.microsoft.com/office/drawing/2014/main" id="{E0139999-35EF-C0EB-1D2A-55B294D8B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93" y="2438400"/>
            <a:ext cx="3905795" cy="2453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56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 y="274638"/>
            <a:ext cx="8023860" cy="767581"/>
          </a:xfrm>
        </p:spPr>
        <p:txBody>
          <a:bodyPr>
            <a:normAutofit/>
          </a:bodyPr>
          <a:lstStyle/>
          <a:p>
            <a:pPr algn="l"/>
            <a:r>
              <a:rPr sz="1600" b="1" dirty="0"/>
              <a:t>Modeling Approach and Evaluation:</a:t>
            </a:r>
          </a:p>
        </p:txBody>
      </p:sp>
      <p:sp>
        <p:nvSpPr>
          <p:cNvPr id="3" name="Content Placeholder 2"/>
          <p:cNvSpPr>
            <a:spLocks noGrp="1"/>
          </p:cNvSpPr>
          <p:nvPr>
            <p:ph idx="1"/>
          </p:nvPr>
        </p:nvSpPr>
        <p:spPr>
          <a:xfrm>
            <a:off x="594360" y="1003630"/>
            <a:ext cx="6957060" cy="1846250"/>
          </a:xfrm>
        </p:spPr>
        <p:txBody>
          <a:bodyPr>
            <a:noAutofit/>
          </a:bodyPr>
          <a:lstStyle/>
          <a:p>
            <a:pPr marL="0" indent="0">
              <a:lnSpc>
                <a:spcPct val="150000"/>
              </a:lnSpc>
              <a:buNone/>
            </a:pPr>
            <a:r>
              <a:rPr sz="1200" dirty="0"/>
              <a:t>In the first step, we split the dataset into training and testing sets (0.3%/0.7%) and used 5 features that exhibited high variance across music genres. We predicted only 5 music genres based on ML models, including Logistic Regression, Voting Classifier, and Random Forest. We assessed feature importance and found that ‘explicit,’ ‘danceability,’ and ‘</a:t>
            </a:r>
            <a:r>
              <a:rPr sz="1200" dirty="0" err="1"/>
              <a:t>speechiness</a:t>
            </a:r>
            <a:r>
              <a:rPr sz="1200" dirty="0"/>
              <a:t>’ made the greatest contributions to reducing Gini impurity. The Random Forest model achieved the highest accuracy (0.8) with a Test ROC AUC score of 0.95.</a:t>
            </a:r>
            <a:endParaRPr lang="en-US" sz="1200" dirty="0"/>
          </a:p>
          <a:p>
            <a:endParaRPr lang="en-US" sz="1200" dirty="0"/>
          </a:p>
          <a:p>
            <a:endParaRPr lang="en-US" sz="1200" dirty="0"/>
          </a:p>
          <a:p>
            <a:endParaRPr lang="en-US" sz="1200" dirty="0"/>
          </a:p>
          <a:p>
            <a:endParaRPr sz="1200" dirty="0"/>
          </a:p>
          <a:p>
            <a:pPr marL="0" indent="0">
              <a:buNone/>
            </a:pPr>
            <a:endParaRPr sz="1200" dirty="0"/>
          </a:p>
        </p:txBody>
      </p:sp>
      <p:pic>
        <p:nvPicPr>
          <p:cNvPr id="8196" name="Picture 4">
            <a:extLst>
              <a:ext uri="{FF2B5EF4-FFF2-40B4-BE49-F238E27FC236}">
                <a16:creationId xmlns:a16="http://schemas.microsoft.com/office/drawing/2014/main" id="{9E3ECDE3-4AC0-1964-B097-B4CDCA091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 y="2909030"/>
            <a:ext cx="4168140" cy="19641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9325-2CDA-2888-C293-ADEA27AFAAAE}"/>
              </a:ext>
            </a:extLst>
          </p:cNvPr>
          <p:cNvSpPr>
            <a:spLocks noGrp="1"/>
          </p:cNvSpPr>
          <p:nvPr>
            <p:ph type="title"/>
          </p:nvPr>
        </p:nvSpPr>
        <p:spPr/>
        <p:txBody>
          <a:bodyPr>
            <a:normAutofit/>
          </a:bodyPr>
          <a:lstStyle/>
          <a:p>
            <a:pPr algn="l"/>
            <a:r>
              <a:rPr lang="en-US" sz="1600" b="1" dirty="0"/>
              <a:t>Modeling Approach and Evaluation:</a:t>
            </a:r>
            <a:endParaRPr lang="he-IL" sz="1600" dirty="0"/>
          </a:p>
        </p:txBody>
      </p:sp>
      <p:sp>
        <p:nvSpPr>
          <p:cNvPr id="5" name="TextBox 4">
            <a:extLst>
              <a:ext uri="{FF2B5EF4-FFF2-40B4-BE49-F238E27FC236}">
                <a16:creationId xmlns:a16="http://schemas.microsoft.com/office/drawing/2014/main" id="{29B04599-2781-DADC-21DF-3D5CDCEDF3FF}"/>
              </a:ext>
            </a:extLst>
          </p:cNvPr>
          <p:cNvSpPr txBox="1"/>
          <p:nvPr/>
        </p:nvSpPr>
        <p:spPr>
          <a:xfrm>
            <a:off x="1013458" y="1244813"/>
            <a:ext cx="6812281" cy="1448730"/>
          </a:xfrm>
          <a:prstGeom prst="rect">
            <a:avLst/>
          </a:prstGeom>
          <a:noFill/>
        </p:spPr>
        <p:txBody>
          <a:bodyPr wrap="square">
            <a:spAutoFit/>
          </a:bodyPr>
          <a:lstStyle/>
          <a:p>
            <a:pPr>
              <a:lnSpc>
                <a:spcPct val="150000"/>
              </a:lnSpc>
            </a:pPr>
            <a:r>
              <a:rPr lang="en-US" sz="1200" dirty="0"/>
              <a:t>Following this, we expanded our approach to predict all genres (114 music genres grouped into 10 classes) and included eight features in total. We tested the accuracy score for each model with the original features vs. engineered features. The results showed minor accuracy improvements, leading us to proceed with </a:t>
            </a:r>
            <a:r>
              <a:rPr lang="en-US" sz="1200" dirty="0" err="1"/>
              <a:t>XGBoost</a:t>
            </a:r>
            <a:r>
              <a:rPr lang="en-US" sz="1200" dirty="0"/>
              <a:t> using only the engineered features, which achieved a highest accuracy of 0.5 and a Test ROC AUC of 0.84.</a:t>
            </a:r>
          </a:p>
        </p:txBody>
      </p:sp>
      <p:pic>
        <p:nvPicPr>
          <p:cNvPr id="6" name="Picture 10">
            <a:extLst>
              <a:ext uri="{FF2B5EF4-FFF2-40B4-BE49-F238E27FC236}">
                <a16:creationId xmlns:a16="http://schemas.microsoft.com/office/drawing/2014/main" id="{A9B3A67C-7808-D91F-EB8D-D4B4272396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458" y="2693543"/>
            <a:ext cx="6339841" cy="2431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115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sz="1600" b="1" dirty="0"/>
              <a:t>Project </a:t>
            </a:r>
            <a:r>
              <a:rPr lang="he-IL" sz="1600" b="1" dirty="0"/>
              <a:t> </a:t>
            </a:r>
            <a:r>
              <a:rPr lang="en-US" sz="1600" b="1" dirty="0"/>
              <a:t>summery and </a:t>
            </a:r>
            <a:r>
              <a:rPr sz="1600" b="1" dirty="0"/>
              <a:t>Insights</a:t>
            </a:r>
          </a:p>
        </p:txBody>
      </p:sp>
      <p:sp>
        <p:nvSpPr>
          <p:cNvPr id="3" name="Content Placeholder 2"/>
          <p:cNvSpPr>
            <a:spLocks noGrp="1"/>
          </p:cNvSpPr>
          <p:nvPr>
            <p:ph idx="1"/>
          </p:nvPr>
        </p:nvSpPr>
        <p:spPr>
          <a:xfrm>
            <a:off x="457201" y="1075873"/>
            <a:ext cx="8229600" cy="2090252"/>
          </a:xfrm>
        </p:spPr>
        <p:txBody>
          <a:bodyPr>
            <a:noAutofit/>
          </a:bodyPr>
          <a:lstStyle/>
          <a:p>
            <a:pPr marL="0" indent="0">
              <a:buNone/>
            </a:pPr>
            <a:endParaRPr sz="1200" dirty="0"/>
          </a:p>
          <a:p>
            <a:pPr>
              <a:lnSpc>
                <a:spcPct val="150000"/>
              </a:lnSpc>
            </a:pPr>
            <a:r>
              <a:rPr sz="1200" dirty="0"/>
              <a:t>Differences in accuracy scores when using small vs. large datasets for music genre classification.</a:t>
            </a:r>
          </a:p>
          <a:p>
            <a:pPr>
              <a:lnSpc>
                <a:spcPct val="150000"/>
              </a:lnSpc>
            </a:pPr>
            <a:r>
              <a:rPr sz="1200" dirty="0"/>
              <a:t>A stronger contribution of certain features to reducing Gini impurity in music genre classification.</a:t>
            </a:r>
          </a:p>
          <a:p>
            <a:pPr>
              <a:lnSpc>
                <a:spcPct val="150000"/>
              </a:lnSpc>
            </a:pPr>
            <a:r>
              <a:rPr sz="1200" dirty="0"/>
              <a:t>Some machine learning models outperform others in terms of accuracy (e.g., Random Forest vs. Logistic Regression).</a:t>
            </a:r>
          </a:p>
          <a:p>
            <a:pPr>
              <a:lnSpc>
                <a:spcPct val="150000"/>
              </a:lnSpc>
            </a:pPr>
            <a:r>
              <a:rPr sz="1200" dirty="0"/>
              <a:t>The importance of using boosting methods to reduce classification bias.</a:t>
            </a:r>
          </a:p>
          <a:p>
            <a:pPr>
              <a:lnSpc>
                <a:spcPct val="150000"/>
              </a:lnSpc>
            </a:pPr>
            <a:r>
              <a:rPr sz="1200" dirty="0"/>
              <a:t>The need to address data imbalance for better model performance.</a:t>
            </a:r>
          </a:p>
          <a:p>
            <a:pPr>
              <a:lnSpc>
                <a:spcPct val="150000"/>
              </a:lnSpc>
            </a:pPr>
            <a:r>
              <a:rPr sz="1200" dirty="0"/>
              <a:t>Modest improvements in model accuracy through feature engineering.</a:t>
            </a:r>
            <a:endParaRPr lang="he-IL" sz="1200" dirty="0"/>
          </a:p>
        </p:txBody>
      </p:sp>
      <p:sp>
        <p:nvSpPr>
          <p:cNvPr id="6" name="TextBox 5">
            <a:extLst>
              <a:ext uri="{FF2B5EF4-FFF2-40B4-BE49-F238E27FC236}">
                <a16:creationId xmlns:a16="http://schemas.microsoft.com/office/drawing/2014/main" id="{74CDC212-CBE5-F612-4B4E-0FF48F8CB7BC}"/>
              </a:ext>
            </a:extLst>
          </p:cNvPr>
          <p:cNvSpPr txBox="1"/>
          <p:nvPr/>
        </p:nvSpPr>
        <p:spPr>
          <a:xfrm>
            <a:off x="457201" y="3312040"/>
            <a:ext cx="7123470" cy="1879617"/>
          </a:xfrm>
          <a:prstGeom prst="rect">
            <a:avLst/>
          </a:prstGeom>
          <a:noFill/>
        </p:spPr>
        <p:txBody>
          <a:bodyPr wrap="square">
            <a:spAutoFit/>
          </a:bodyPr>
          <a:lstStyle/>
          <a:p>
            <a:endParaRPr lang="en-US" sz="1600" dirty="0"/>
          </a:p>
          <a:p>
            <a:pPr marL="0" indent="0">
              <a:buNone/>
            </a:pPr>
            <a:r>
              <a:rPr lang="en-US" b="1" dirty="0"/>
              <a:t>Future Research:</a:t>
            </a:r>
          </a:p>
          <a:p>
            <a:endParaRPr lang="en-US" sz="1200" dirty="0"/>
          </a:p>
          <a:p>
            <a:pPr marL="285750" indent="-285750">
              <a:lnSpc>
                <a:spcPct val="150000"/>
              </a:lnSpc>
              <a:buFont typeface="Arial" panose="020B0604020202020204" pitchFamily="34" charset="0"/>
              <a:buChar char="•"/>
            </a:pPr>
            <a:r>
              <a:rPr lang="en-US" sz="1200" dirty="0"/>
              <a:t>The strong correlations found between energy, loudness, and </a:t>
            </a:r>
            <a:r>
              <a:rPr lang="en-US" sz="1200" dirty="0" err="1"/>
              <a:t>acousticness</a:t>
            </a:r>
            <a:r>
              <a:rPr lang="en-US" sz="1200" dirty="0"/>
              <a:t> indicate the potential value of performing dimensionality reduction in future studies.</a:t>
            </a:r>
          </a:p>
          <a:p>
            <a:pPr marL="285750" indent="-285750">
              <a:lnSpc>
                <a:spcPct val="150000"/>
              </a:lnSpc>
              <a:buFont typeface="Arial" panose="020B0604020202020204" pitchFamily="34" charset="0"/>
              <a:buChar char="•"/>
            </a:pPr>
            <a:r>
              <a:rPr lang="en-US" sz="1200" dirty="0"/>
              <a:t>Exploring additional text-based features or contextual audio data could further enhance model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TotalTime>
  <Words>758</Words>
  <Application>Microsoft Office PowerPoint</Application>
  <PresentationFormat>On-screen Show (4:3)</PresentationFormat>
  <Paragraphs>42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Finding the Genre - Multi-Class Classification Date: 12.11.24 Made by: Ortal Lasry and Or Cohen Raviv </vt:lpstr>
      <vt:lpstr>Analysis Summary:</vt:lpstr>
      <vt:lpstr>Feature Engineering and Descriptive Analysis:</vt:lpstr>
      <vt:lpstr>Feature Engineering and Descriptive Analysis: </vt:lpstr>
      <vt:lpstr>The correlation matrix  The correlation matrix between all quantitative features revealed a high correlation between energy and loudness (r=0.75) and between energy and acousticness (r=-0.72). </vt:lpstr>
      <vt:lpstr>Modeling Approach and Evaluation:</vt:lpstr>
      <vt:lpstr>Modeling Approach and Evaluation:</vt:lpstr>
      <vt:lpstr>Project  summery and Insights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Or</dc:creator>
  <cp:keywords/>
  <dc:description>generated using python-pptx</dc:description>
  <cp:lastModifiedBy>Or Cohen Raviv</cp:lastModifiedBy>
  <cp:revision>44</cp:revision>
  <dcterms:created xsi:type="dcterms:W3CDTF">2013-01-27T09:14:16Z</dcterms:created>
  <dcterms:modified xsi:type="dcterms:W3CDTF">2024-11-06T16:34:34Z</dcterms:modified>
  <cp:category/>
</cp:coreProperties>
</file>