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56" r:id="rId2"/>
    <p:sldId id="305" r:id="rId3"/>
    <p:sldId id="308" r:id="rId4"/>
    <p:sldId id="306" r:id="rId5"/>
    <p:sldId id="309" r:id="rId6"/>
    <p:sldId id="310" r:id="rId7"/>
    <p:sldId id="312" r:id="rId8"/>
    <p:sldId id="313" r:id="rId9"/>
    <p:sldId id="314" r:id="rId10"/>
    <p:sldId id="315" r:id="rId11"/>
    <p:sldId id="316" r:id="rId12"/>
    <p:sldId id="318" r:id="rId13"/>
    <p:sldId id="319" r:id="rId14"/>
    <p:sldId id="320" r:id="rId15"/>
    <p:sldId id="331" r:id="rId16"/>
    <p:sldId id="321" r:id="rId17"/>
    <p:sldId id="385" r:id="rId18"/>
    <p:sldId id="322" r:id="rId19"/>
    <p:sldId id="382" r:id="rId20"/>
    <p:sldId id="323" r:id="rId21"/>
    <p:sldId id="307" r:id="rId22"/>
    <p:sldId id="347" r:id="rId23"/>
    <p:sldId id="333" r:id="rId24"/>
    <p:sldId id="334" r:id="rId25"/>
    <p:sldId id="349" r:id="rId26"/>
    <p:sldId id="350" r:id="rId27"/>
    <p:sldId id="351" r:id="rId28"/>
    <p:sldId id="352" r:id="rId29"/>
    <p:sldId id="336" r:id="rId30"/>
    <p:sldId id="353" r:id="rId31"/>
    <p:sldId id="354" r:id="rId32"/>
    <p:sldId id="355" r:id="rId33"/>
    <p:sldId id="356" r:id="rId34"/>
    <p:sldId id="357" r:id="rId35"/>
    <p:sldId id="337" r:id="rId36"/>
    <p:sldId id="338" r:id="rId37"/>
    <p:sldId id="358" r:id="rId38"/>
    <p:sldId id="359" r:id="rId39"/>
    <p:sldId id="360" r:id="rId40"/>
    <p:sldId id="361" r:id="rId41"/>
    <p:sldId id="362" r:id="rId42"/>
    <p:sldId id="387" r:id="rId43"/>
    <p:sldId id="383" r:id="rId44"/>
    <p:sldId id="390" r:id="rId45"/>
    <p:sldId id="363" r:id="rId46"/>
    <p:sldId id="384" r:id="rId47"/>
    <p:sldId id="388" r:id="rId48"/>
    <p:sldId id="391" r:id="rId49"/>
    <p:sldId id="365" r:id="rId50"/>
    <p:sldId id="386" r:id="rId51"/>
    <p:sldId id="366" r:id="rId52"/>
    <p:sldId id="367" r:id="rId53"/>
    <p:sldId id="368" r:id="rId54"/>
    <p:sldId id="369" r:id="rId55"/>
    <p:sldId id="370" r:id="rId56"/>
    <p:sldId id="374" r:id="rId57"/>
    <p:sldId id="375" r:id="rId58"/>
    <p:sldId id="376" r:id="rId59"/>
    <p:sldId id="302"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3CE0D373-0740-4A07-B64F-5A74918F5DAB}">
          <p14:sldIdLst>
            <p14:sldId id="256"/>
            <p14:sldId id="257"/>
            <p14:sldId id="258"/>
            <p14:sldId id="259"/>
            <p14:sldId id="303"/>
            <p14:sldId id="304"/>
            <p14:sldId id="305"/>
            <p14:sldId id="260"/>
            <p14:sldId id="261"/>
            <p14:sldId id="307"/>
            <p14:sldId id="309"/>
            <p14:sldId id="310"/>
            <p14:sldId id="306"/>
            <p14:sldId id="308"/>
            <p14:sldId id="262"/>
            <p14:sldId id="263"/>
            <p14:sldId id="264"/>
            <p14:sldId id="265"/>
            <p14:sldId id="266"/>
            <p14:sldId id="267"/>
            <p14:sldId id="268"/>
            <p14:sldId id="269"/>
            <p14:sldId id="270"/>
            <p14:sldId id="271"/>
            <p14:sldId id="272"/>
            <p14:sldId id="273"/>
            <p14:sldId id="274"/>
            <p14:sldId id="275"/>
            <p14:sldId id="276"/>
            <p14:sldId id="293"/>
            <p14:sldId id="295"/>
            <p14:sldId id="296"/>
            <p14:sldId id="297"/>
            <p14:sldId id="298"/>
            <p14:sldId id="300"/>
            <p14:sldId id="299"/>
            <p14:sldId id="301"/>
            <p14:sldId id="302"/>
            <p14:sldId id="29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66"/>
    <a:srgbClr val="BF95D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9969" autoAdjust="0"/>
  </p:normalViewPr>
  <p:slideViewPr>
    <p:cSldViewPr>
      <p:cViewPr>
        <p:scale>
          <a:sx n="60" d="100"/>
          <a:sy n="60" d="100"/>
        </p:scale>
        <p:origin x="-1373" y="-2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6458F9-C1F2-449A-8791-2370E00D77CE}" type="datetimeFigureOut">
              <a:rPr lang="en-US" smtClean="0"/>
              <a:pPr/>
              <a:t>5/1/2018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B676AF-9840-40C0-9F49-1DBBDEF09851}" type="slidenum">
              <a:rPr lang="en-US" smtClean="0"/>
              <a:pPr/>
              <a:t>‹N°›</a:t>
            </a:fld>
            <a:endParaRPr lang="en-US"/>
          </a:p>
        </p:txBody>
      </p:sp>
    </p:spTree>
    <p:extLst>
      <p:ext uri="{BB962C8B-B14F-4D97-AF65-F5344CB8AC3E}">
        <p14:creationId xmlns:p14="http://schemas.microsoft.com/office/powerpoint/2010/main" xmlns="" val="3919234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AB676AF-9840-40C0-9F49-1DBBDEF09851}" type="slidenum">
              <a:rPr lang="en-US" smtClean="0"/>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228600" indent="-228600">
              <a:buFont typeface="+mj-lt"/>
              <a:buNone/>
            </a:pPr>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FAB676AF-9840-40C0-9F49-1DBBDEF09851}"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228600" indent="-228600">
              <a:buFont typeface="+mj-lt"/>
              <a:buNone/>
            </a:pPr>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FAB676AF-9840-40C0-9F49-1DBBDEF09851}" type="slidenum">
              <a:rPr lang="en-US" smtClean="0"/>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228600" indent="-228600">
              <a:buFont typeface="+mj-lt"/>
              <a:buNone/>
            </a:pPr>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FAB676AF-9840-40C0-9F49-1DBBDEF09851}"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228600" indent="-228600">
              <a:buFont typeface="+mj-lt"/>
              <a:buNone/>
            </a:pPr>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FAB676AF-9840-40C0-9F49-1DBBDEF09851}"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228600" indent="-228600">
              <a:buFont typeface="+mj-lt"/>
              <a:buNone/>
            </a:pPr>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FAB676AF-9840-40C0-9F49-1DBBDEF09851}" type="slidenum">
              <a:rPr lang="en-US" smtClean="0"/>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228600" indent="-228600">
              <a:buFont typeface="+mj-lt"/>
              <a:buNone/>
            </a:pPr>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FAB676AF-9840-40C0-9F49-1DBBDEF09851}" type="slidenum">
              <a:rPr lang="en-US" smtClean="0"/>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228600" indent="-228600">
              <a:buFont typeface="+mj-lt"/>
              <a:buNone/>
            </a:pPr>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FAB676AF-9840-40C0-9F49-1DBBDEF09851}" type="slidenum">
              <a:rPr lang="en-US" smtClean="0"/>
              <a:pPr/>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FAB676AF-9840-40C0-9F49-1DBBDEF09851}" type="slidenum">
              <a:rPr lang="en-US" smtClean="0"/>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AB676AF-9840-40C0-9F49-1DBBDEF09851}" type="slidenum">
              <a:rPr lang="en-US" smtClean="0"/>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AB676AF-9840-40C0-9F49-1DBBDEF09851}"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228600" indent="-228600">
              <a:buFont typeface="+mj-lt"/>
              <a:buNone/>
            </a:pPr>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FAB676AF-9840-40C0-9F49-1DBBDEF09851}" type="slidenum">
              <a:rPr lang="en-US" smtClean="0"/>
              <a:pPr/>
              <a:t>5</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AB676AF-9840-40C0-9F49-1DBBDEF09851}" type="slidenum">
              <a:rPr lang="en-US" smtClean="0"/>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AB676AF-9840-40C0-9F49-1DBBDEF09851}" type="slidenum">
              <a:rPr lang="en-US" smtClean="0"/>
              <a:pPr/>
              <a:t>25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AB676AF-9840-40C0-9F49-1DBBDEF09851}" type="slidenum">
              <a:rPr lang="en-US" smtClean="0"/>
              <a:pPr/>
              <a:t>27</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AB676AF-9840-40C0-9F49-1DBBDEF09851}" type="slidenum">
              <a:rPr lang="en-US" smtClean="0"/>
              <a:pPr/>
              <a:t>28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AB676AF-9840-40C0-9F49-1DBBDEF09851}" type="slidenum">
              <a:rPr lang="en-US" smtClean="0"/>
              <a:pPr/>
              <a:t>30</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AB676AF-9840-40C0-9F49-1DBBDEF09851}" type="slidenum">
              <a:rPr lang="en-US" smtClean="0"/>
              <a:pPr/>
              <a:t>31</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AB676AF-9840-40C0-9F49-1DBBDEF09851}" type="slidenum">
              <a:rPr lang="en-US" smtClean="0"/>
              <a:pPr/>
              <a:t>32</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AB676AF-9840-40C0-9F49-1DBBDEF09851}" type="slidenum">
              <a:rPr lang="en-US" smtClean="0"/>
              <a:pPr/>
              <a:t>33</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AB676AF-9840-40C0-9F49-1DBBDEF09851}" type="slidenum">
              <a:rPr lang="en-US" smtClean="0"/>
              <a:pPr/>
              <a:t>34</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FAB676AF-9840-40C0-9F49-1DBBDEF09851}" type="slidenum">
              <a:rPr lang="en-US" smtClean="0"/>
              <a:pPr/>
              <a:t>35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FAB676AF-9840-40C0-9F49-1DBBDEF09851}" type="slidenum">
              <a:rPr lang="en-US" smtClean="0"/>
              <a:pPr/>
              <a:t>6</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AB676AF-9840-40C0-9F49-1DBBDEF09851}" type="slidenum">
              <a:rPr lang="en-US" smtClean="0"/>
              <a:pPr/>
              <a:t>40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AB676AF-9840-40C0-9F49-1DBBDEF09851}" type="slidenum">
              <a:rPr lang="en-US" smtClean="0"/>
              <a:pPr/>
              <a:t>43</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AB676AF-9840-40C0-9F49-1DBBDEF09851}" type="slidenum">
              <a:rPr lang="en-US" smtClean="0"/>
              <a:pPr/>
              <a:t>54</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AB676AF-9840-40C0-9F49-1DBBDEF09851}" type="slidenum">
              <a:rPr lang="en-US" smtClean="0"/>
              <a:pPr/>
              <a:t>59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FAB676AF-9840-40C0-9F49-1DBBDEF09851}"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228600" indent="-228600">
              <a:buFont typeface="+mj-lt"/>
              <a:buNone/>
            </a:pPr>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FAB676AF-9840-40C0-9F49-1DBBDEF09851}"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FAB676AF-9840-40C0-9F49-1DBBDEF09851}"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228600" indent="-228600">
              <a:buFont typeface="+mj-lt"/>
              <a:buNone/>
            </a:pPr>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FAB676AF-9840-40C0-9F49-1DBBDEF09851}"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228600" indent="-228600">
              <a:buFont typeface="+mj-lt"/>
              <a:buNone/>
            </a:pPr>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FAB676AF-9840-40C0-9F49-1DBBDEF09851}" type="slidenum">
              <a:rPr lang="en-US"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228600" indent="-228600">
              <a:buFont typeface="+mj-lt"/>
              <a:buNone/>
            </a:pPr>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FAB676AF-9840-40C0-9F49-1DBBDEF09851}"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fr-FR" smtClean="0"/>
              <a:t>Cliquez pour modifier le style du titre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77ECF2A1-0216-40A4-BCAF-4A1B7F1A4337}" type="datetime1">
              <a:rPr lang="en-US" smtClean="0"/>
              <a:pPr/>
              <a:t>5/1/2018</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smtClean="0"/>
              <a:t>CS5412 Spring 2012 (Cloud Computing: Birman)</a:t>
            </a:r>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‹N°›</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fr-FR" smtClean="0"/>
              <a:t>Cliquez pour modifier le style du titre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Date Placeholder 3"/>
          <p:cNvSpPr>
            <a:spLocks noGrp="1"/>
          </p:cNvSpPr>
          <p:nvPr>
            <p:ph type="dt" sz="half" idx="10"/>
          </p:nvPr>
        </p:nvSpPr>
        <p:spPr/>
        <p:txBody>
          <a:bodyPr/>
          <a:lstStyle/>
          <a:p>
            <a:fld id="{686ED6EF-105C-409E-B7F1-75CA2E75B165}" type="datetime1">
              <a:rPr lang="en-US" smtClean="0"/>
              <a:pPr/>
              <a:t>5/1/2018</a:t>
            </a:fld>
            <a:endParaRPr lang="en-US"/>
          </a:p>
        </p:txBody>
      </p:sp>
      <p:sp>
        <p:nvSpPr>
          <p:cNvPr id="5" name="Footer Placeholder 4"/>
          <p:cNvSpPr>
            <a:spLocks noGrp="1"/>
          </p:cNvSpPr>
          <p:nvPr>
            <p:ph type="ftr" sz="quarter" idx="11"/>
          </p:nvPr>
        </p:nvSpPr>
        <p:spPr/>
        <p:txBody>
          <a:bodyPr/>
          <a:lstStyle/>
          <a:p>
            <a:r>
              <a:rPr lang="en-US" smtClean="0"/>
              <a:t>CS5412 Spring 2012 (Cloud Computing: Birman)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fr-FR" smtClean="0"/>
              <a:t>Cliquez pour modifier le style du titre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56D4E331-AD24-43FC-A27F-FD3C579D1868}" type="datetime1">
              <a:rPr lang="en-US" smtClean="0"/>
              <a:pPr/>
              <a:t>5/1/2018</a:t>
            </a:fld>
            <a:endParaRPr lang="en-US"/>
          </a:p>
        </p:txBody>
      </p:sp>
      <p:sp>
        <p:nvSpPr>
          <p:cNvPr id="5" name="Footer Placeholder 4"/>
          <p:cNvSpPr>
            <a:spLocks noGrp="1"/>
          </p:cNvSpPr>
          <p:nvPr>
            <p:ph type="ftr" sz="quarter" idx="11"/>
          </p:nvPr>
        </p:nvSpPr>
        <p:spPr>
          <a:xfrm>
            <a:off x="457201" y="6248207"/>
            <a:ext cx="5573483" cy="365125"/>
          </a:xfrm>
        </p:spPr>
        <p:txBody>
          <a:bodyPr/>
          <a:lstStyle/>
          <a:p>
            <a:r>
              <a:rPr lang="en-US" smtClean="0"/>
              <a:t>CS5412 Spring 2012 (Cloud Computing: Birman)</a:t>
            </a:r>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‹N°›</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fr-FR" smtClean="0"/>
              <a:t>Cliquez pour modifier le style du titre</a:t>
            </a:r>
            <a:endParaRPr kumimoji="0" lang="en-US"/>
          </a:p>
        </p:txBody>
      </p:sp>
      <p:sp>
        <p:nvSpPr>
          <p:cNvPr id="4" name="Date Placeholder 3"/>
          <p:cNvSpPr>
            <a:spLocks noGrp="1"/>
          </p:cNvSpPr>
          <p:nvPr>
            <p:ph type="dt" sz="half" idx="10"/>
          </p:nvPr>
        </p:nvSpPr>
        <p:spPr/>
        <p:txBody>
          <a:bodyPr/>
          <a:lstStyle/>
          <a:p>
            <a:fld id="{DD427B82-92AE-4F99-8EE0-7E2D0F042EB1}" type="datetime1">
              <a:rPr lang="en-US" smtClean="0"/>
              <a:pPr/>
              <a:t>5/1/2018</a:t>
            </a:fld>
            <a:endParaRPr lang="en-US"/>
          </a:p>
        </p:txBody>
      </p:sp>
      <p:sp>
        <p:nvSpPr>
          <p:cNvPr id="5" name="Footer Placeholder 4"/>
          <p:cNvSpPr>
            <a:spLocks noGrp="1"/>
          </p:cNvSpPr>
          <p:nvPr>
            <p:ph type="ftr" sz="quarter" idx="11"/>
          </p:nvPr>
        </p:nvSpPr>
        <p:spPr/>
        <p:txBody>
          <a:bodyPr/>
          <a:lstStyle/>
          <a:p>
            <a:r>
              <a:rPr lang="en-US" smtClean="0"/>
              <a:t>CS5412 Spring 2012 (Cloud Computing: Birman)</a:t>
            </a:r>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‹N°›</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fr-FR" smtClean="0"/>
              <a:t>Cliquez pour modifier le style du titre</a:t>
            </a:r>
            <a:endParaRPr kumimoji="0" lang="en-US"/>
          </a:p>
        </p:txBody>
      </p:sp>
      <p:sp>
        <p:nvSpPr>
          <p:cNvPr id="12" name="Date Placeholder 11"/>
          <p:cNvSpPr>
            <a:spLocks noGrp="1"/>
          </p:cNvSpPr>
          <p:nvPr>
            <p:ph type="dt" sz="half" idx="10"/>
          </p:nvPr>
        </p:nvSpPr>
        <p:spPr/>
        <p:txBody>
          <a:bodyPr/>
          <a:lstStyle/>
          <a:p>
            <a:fld id="{1101F304-A0C8-4879-A963-694DCE0E3486}" type="datetime1">
              <a:rPr lang="en-US" smtClean="0"/>
              <a:pPr/>
              <a:t>5/1/2018</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‹N°›</a:t>
            </a:fld>
            <a:endParaRPr lang="en-US"/>
          </a:p>
        </p:txBody>
      </p:sp>
      <p:sp>
        <p:nvSpPr>
          <p:cNvPr id="14" name="Footer Placeholder 13"/>
          <p:cNvSpPr>
            <a:spLocks noGrp="1"/>
          </p:cNvSpPr>
          <p:nvPr>
            <p:ph type="ftr" sz="quarter" idx="12"/>
          </p:nvPr>
        </p:nvSpPr>
        <p:spPr/>
        <p:txBody>
          <a:bodyPr/>
          <a:lstStyle/>
          <a:p>
            <a:r>
              <a:rPr lang="en-US" smtClean="0"/>
              <a:t>CS5412 Spring 2012 (Cloud Computing: Birman)</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fr-FR" smtClean="0"/>
              <a:t>Cliquez pour modifier le style du titre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8" name="Date Placeholder 7"/>
          <p:cNvSpPr>
            <a:spLocks noGrp="1"/>
          </p:cNvSpPr>
          <p:nvPr>
            <p:ph type="dt" sz="half" idx="15"/>
          </p:nvPr>
        </p:nvSpPr>
        <p:spPr/>
        <p:txBody>
          <a:bodyPr rtlCol="0"/>
          <a:lstStyle/>
          <a:p>
            <a:fld id="{6E0B14B8-5B1A-4F1D-AA7C-7232881134AE}" type="datetime1">
              <a:rPr lang="en-US" smtClean="0"/>
              <a:pPr/>
              <a:t>5/1/2018</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‹N°›</a:t>
            </a:fld>
            <a:endParaRPr lang="en-US"/>
          </a:p>
        </p:txBody>
      </p:sp>
      <p:sp>
        <p:nvSpPr>
          <p:cNvPr id="12" name="Footer Placeholder 11"/>
          <p:cNvSpPr>
            <a:spLocks noGrp="1"/>
          </p:cNvSpPr>
          <p:nvPr>
            <p:ph type="ftr" sz="quarter" idx="17"/>
          </p:nvPr>
        </p:nvSpPr>
        <p:spPr/>
        <p:txBody>
          <a:bodyPr rtlCol="0"/>
          <a:lstStyle/>
          <a:p>
            <a:r>
              <a:rPr lang="en-US" smtClean="0"/>
              <a:t>CS5412 Spring 2012 (Cloud Computing: Birman)</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fr-FR" smtClean="0"/>
              <a:t>Cliquez pour modifier le style du titre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0" name="Date Placeholder 9"/>
          <p:cNvSpPr>
            <a:spLocks noGrp="1"/>
          </p:cNvSpPr>
          <p:nvPr>
            <p:ph type="dt" sz="half" idx="15"/>
          </p:nvPr>
        </p:nvSpPr>
        <p:spPr/>
        <p:txBody>
          <a:bodyPr rtlCol="0"/>
          <a:lstStyle/>
          <a:p>
            <a:fld id="{EF9FCD99-87EC-4107-9C52-FFD96E8F4052}" type="datetime1">
              <a:rPr lang="en-US" smtClean="0"/>
              <a:pPr/>
              <a:t>5/1/2018</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‹N°›</a:t>
            </a:fld>
            <a:endParaRPr lang="en-US"/>
          </a:p>
        </p:txBody>
      </p:sp>
      <p:sp>
        <p:nvSpPr>
          <p:cNvPr id="14" name="Footer Placeholder 13"/>
          <p:cNvSpPr>
            <a:spLocks noGrp="1"/>
          </p:cNvSpPr>
          <p:nvPr>
            <p:ph type="ftr" sz="quarter" idx="17"/>
          </p:nvPr>
        </p:nvSpPr>
        <p:spPr/>
        <p:txBody>
          <a:bodyPr rtlCol="0"/>
          <a:lstStyle/>
          <a:p>
            <a:r>
              <a:rPr lang="en-US" smtClean="0"/>
              <a:t>CS5412 Spring 2012 (Cloud Computing: Birman)</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fr-FR" smtClean="0"/>
              <a:t>Cliquez pour modifier le style du titre</a:t>
            </a:r>
            <a:endParaRPr kumimoji="0" lang="en-US"/>
          </a:p>
        </p:txBody>
      </p:sp>
      <p:sp>
        <p:nvSpPr>
          <p:cNvPr id="3" name="Date Placeholder 2"/>
          <p:cNvSpPr>
            <a:spLocks noGrp="1"/>
          </p:cNvSpPr>
          <p:nvPr>
            <p:ph type="dt" sz="half" idx="10"/>
          </p:nvPr>
        </p:nvSpPr>
        <p:spPr/>
        <p:txBody>
          <a:bodyPr/>
          <a:lstStyle/>
          <a:p>
            <a:fld id="{D50D02BB-6B5F-422F-846D-1C2E7D463ED2}" type="datetime1">
              <a:rPr lang="en-US" smtClean="0"/>
              <a:pPr/>
              <a:t>5/1/2018</a:t>
            </a:fld>
            <a:endParaRPr lang="en-US"/>
          </a:p>
        </p:txBody>
      </p:sp>
      <p:sp>
        <p:nvSpPr>
          <p:cNvPr id="4" name="Footer Placeholder 3"/>
          <p:cNvSpPr>
            <a:spLocks noGrp="1"/>
          </p:cNvSpPr>
          <p:nvPr>
            <p:ph type="ftr" sz="quarter" idx="11"/>
          </p:nvPr>
        </p:nvSpPr>
        <p:spPr/>
        <p:txBody>
          <a:bodyPr/>
          <a:lstStyle/>
          <a:p>
            <a:r>
              <a:rPr lang="en-US" smtClean="0"/>
              <a:t>CS5412 Spring 2012 (Cloud Computing: Birman)</a:t>
            </a:r>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CEE615-9F1A-4FA3-91A2-A122508F981E}" type="datetime1">
              <a:rPr lang="en-US" smtClean="0"/>
              <a:pPr/>
              <a:t>5/1/2018</a:t>
            </a:fld>
            <a:endParaRPr lang="en-US"/>
          </a:p>
        </p:txBody>
      </p:sp>
      <p:sp>
        <p:nvSpPr>
          <p:cNvPr id="3" name="Footer Placeholder 2"/>
          <p:cNvSpPr>
            <a:spLocks noGrp="1"/>
          </p:cNvSpPr>
          <p:nvPr>
            <p:ph type="ftr" sz="quarter" idx="11"/>
          </p:nvPr>
        </p:nvSpPr>
        <p:spPr/>
        <p:txBody>
          <a:bodyPr/>
          <a:lstStyle/>
          <a:p>
            <a:r>
              <a:rPr lang="en-US" smtClean="0"/>
              <a:t>CS5412 Spring 2012 (Cloud Computing: Birman)</a:t>
            </a: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fr-FR" smtClean="0"/>
              <a:t>Cliquez pour modifier le style du titre</a:t>
            </a:r>
            <a:endParaRPr kumimoji="0" lang="en-US"/>
          </a:p>
        </p:txBody>
      </p:sp>
      <p:sp>
        <p:nvSpPr>
          <p:cNvPr id="5" name="Date Placeholder 4"/>
          <p:cNvSpPr>
            <a:spLocks noGrp="1"/>
          </p:cNvSpPr>
          <p:nvPr>
            <p:ph type="dt" sz="half" idx="10"/>
          </p:nvPr>
        </p:nvSpPr>
        <p:spPr/>
        <p:txBody>
          <a:bodyPr/>
          <a:lstStyle/>
          <a:p>
            <a:fld id="{5149C383-1E31-4497-9723-9E9E13D77EFC}" type="datetime1">
              <a:rPr lang="en-US" smtClean="0"/>
              <a:pPr/>
              <a:t>5/1/2018</a:t>
            </a:fld>
            <a:endParaRPr lang="en-US"/>
          </a:p>
        </p:txBody>
      </p:sp>
      <p:sp>
        <p:nvSpPr>
          <p:cNvPr id="6" name="Footer Placeholder 5"/>
          <p:cNvSpPr>
            <a:spLocks noGrp="1"/>
          </p:cNvSpPr>
          <p:nvPr>
            <p:ph type="ftr" sz="quarter" idx="11"/>
          </p:nvPr>
        </p:nvSpPr>
        <p:spPr/>
        <p:txBody>
          <a:bodyPr/>
          <a:lstStyle/>
          <a:p>
            <a:r>
              <a:rPr lang="en-US" smtClean="0"/>
              <a:t>CS5412 Spring 2012 (Cloud Computing: Birman)</a:t>
            </a:r>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‹N°›</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smtClean="0"/>
              <a:t>Cliquez pour modifier les styles du texte du masque</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fr-FR" smtClean="0"/>
              <a:t>Cliquez pour modifier le style du titre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81FDDE04-2132-4E52-A584-A4C740243594}" type="datetime1">
              <a:rPr lang="en-US" smtClean="0"/>
              <a:pPr/>
              <a:t>5/1/2018</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‹N°›</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smtClean="0"/>
              <a:t>CS5412 Spring 2012 (Cloud Computing: Birman)</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fr-FR" smtClean="0"/>
              <a:t>Cliquez sur l'icône pour ajouter une image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fr-FR" smtClean="0"/>
              <a:t>Cliquez pour modifier le style du titre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395D5558-FAE2-48F2-9D9E-26941E774B59}" type="datetime1">
              <a:rPr lang="en-US" smtClean="0"/>
              <a:pPr/>
              <a:t>5/1/2018</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smtClean="0"/>
              <a:t>CS5412 Spring 2012 (Cloud Computing: Birman)</a:t>
            </a:r>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0034" y="857232"/>
            <a:ext cx="8339166" cy="5010168"/>
          </a:xfrm>
        </p:spPr>
        <p:txBody>
          <a:bodyPr anchor="ctr">
            <a:normAutofit/>
          </a:bodyPr>
          <a:lstStyle/>
          <a:p>
            <a:pPr algn="ctr"/>
            <a:r>
              <a:rPr lang="en-US" dirty="0" err="1" smtClean="0">
                <a:solidFill>
                  <a:schemeClr val="bg1"/>
                </a:solidFill>
              </a:rPr>
              <a:t>Chapitre</a:t>
            </a:r>
            <a:r>
              <a:rPr lang="en-US" dirty="0" smtClean="0">
                <a:solidFill>
                  <a:schemeClr val="bg1"/>
                </a:solidFill>
              </a:rPr>
              <a:t> III</a:t>
            </a:r>
            <a:r>
              <a:rPr lang="en-US" dirty="0" smtClean="0">
                <a:solidFill>
                  <a:srgbClr val="C00000"/>
                </a:solidFill>
              </a:rPr>
              <a:t> </a:t>
            </a:r>
            <a:br>
              <a:rPr lang="en-US" dirty="0" smtClean="0">
                <a:solidFill>
                  <a:srgbClr val="C00000"/>
                </a:solidFill>
              </a:rPr>
            </a:br>
            <a:r>
              <a:rPr lang="en-US" dirty="0" smtClean="0">
                <a:solidFill>
                  <a:srgbClr val="C00000"/>
                </a:solidFill>
              </a:rPr>
              <a:t/>
            </a:r>
            <a:br>
              <a:rPr lang="en-US" dirty="0" smtClean="0">
                <a:solidFill>
                  <a:srgbClr val="C00000"/>
                </a:solidFill>
              </a:rPr>
            </a:br>
            <a:r>
              <a:rPr lang="fr-FR" dirty="0" smtClean="0">
                <a:solidFill>
                  <a:srgbClr val="C00000"/>
                </a:solidFill>
              </a:rPr>
              <a:t>Le langage SQL</a:t>
            </a:r>
            <a:br>
              <a:rPr lang="fr-FR" dirty="0" smtClean="0">
                <a:solidFill>
                  <a:srgbClr val="C00000"/>
                </a:solidFill>
              </a:rPr>
            </a:br>
            <a:endParaRPr lang="en-US" dirty="0"/>
          </a:p>
        </p:txBody>
      </p:sp>
      <p:sp>
        <p:nvSpPr>
          <p:cNvPr id="3" name="Subtitle 2"/>
          <p:cNvSpPr>
            <a:spLocks noGrp="1"/>
          </p:cNvSpPr>
          <p:nvPr>
            <p:ph type="subTitle" idx="1"/>
          </p:nvPr>
        </p:nvSpPr>
        <p:spPr/>
        <p:txBody>
          <a:bodyPr/>
          <a:lstStyle/>
          <a:p>
            <a:r>
              <a:rPr lang="en-US" dirty="0" smtClean="0"/>
              <a:t>ILYES MOHAMMED-BOUZIANE</a:t>
            </a:r>
            <a:endParaRPr lang="en-US" dirty="0"/>
          </a:p>
        </p:txBody>
      </p:sp>
      <p:sp>
        <p:nvSpPr>
          <p:cNvPr id="7" name="Subtitle 2"/>
          <p:cNvSpPr txBox="1">
            <a:spLocks/>
          </p:cNvSpPr>
          <p:nvPr/>
        </p:nvSpPr>
        <p:spPr>
          <a:xfrm>
            <a:off x="152400" y="6019800"/>
            <a:ext cx="6705600" cy="685800"/>
          </a:xfrm>
          <a:prstGeom prst="rect">
            <a:avLst/>
          </a:prstGeom>
        </p:spPr>
        <p:txBody>
          <a:bodyPr vert="horz" anchor="ctr">
            <a:normAutofit/>
          </a:bodyPr>
          <a:lstStyle>
            <a:lvl1pPr marL="0" indent="0" algn="l" rtl="0" eaLnBrk="1" latinLnBrk="0" hangingPunct="1">
              <a:spcBef>
                <a:spcPts val="700"/>
              </a:spcBef>
              <a:buClr>
                <a:schemeClr val="accent2"/>
              </a:buClr>
              <a:buSzPct val="60000"/>
              <a:buFont typeface="Wingdings"/>
              <a:buNone/>
              <a:defRPr kumimoji="0"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kumimoji="0"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kumimoji="0"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C00000"/>
                </a:solidFill>
              </a:rPr>
              <a:t>Requêtes simples – renommer les attributs (alias de colonnes)</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10</a:t>
            </a:fld>
            <a:endParaRPr lang="en-US"/>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pic>
        <p:nvPicPr>
          <p:cNvPr id="7" name="Espace réservé du contenu 6"/>
          <p:cNvPicPr>
            <a:picLocks noGrp="1"/>
          </p:cNvPicPr>
          <p:nvPr>
            <p:ph sz="quarter" idx="1"/>
          </p:nvPr>
        </p:nvPicPr>
        <p:blipFill>
          <a:blip r:embed="rId3"/>
          <a:srcRect/>
          <a:stretch>
            <a:fillRect/>
          </a:stretch>
        </p:blipFill>
        <p:spPr bwMode="auto">
          <a:xfrm>
            <a:off x="642910" y="1500174"/>
            <a:ext cx="3000396" cy="5357826"/>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C00000"/>
                </a:solidFill>
              </a:rPr>
              <a:t>Requêtes simples – renommer les attributs (alias de colonnes) </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11</a:t>
            </a:fld>
            <a:endParaRPr lang="en-US"/>
          </a:p>
        </p:txBody>
      </p:sp>
      <p:sp>
        <p:nvSpPr>
          <p:cNvPr id="5" name="Espace réservé du contenu 4"/>
          <p:cNvSpPr>
            <a:spLocks noGrp="1"/>
          </p:cNvSpPr>
          <p:nvPr>
            <p:ph sz="quarter" idx="1"/>
          </p:nvPr>
        </p:nvSpPr>
        <p:spPr/>
        <p:txBody>
          <a:bodyPr>
            <a:normAutofit lnSpcReduction="10000"/>
          </a:bodyPr>
          <a:lstStyle/>
          <a:p>
            <a:r>
              <a:rPr lang="fr-FR" dirty="0" smtClean="0"/>
              <a:t>Le mot clé </a:t>
            </a:r>
            <a:r>
              <a:rPr lang="fr-FR" b="1" dirty="0" smtClean="0">
                <a:solidFill>
                  <a:srgbClr val="C00000"/>
                </a:solidFill>
              </a:rPr>
              <a:t>AS</a:t>
            </a:r>
            <a:r>
              <a:rPr lang="fr-FR" dirty="0" smtClean="0"/>
              <a:t> est facultatif ; </a:t>
            </a:r>
          </a:p>
          <a:p>
            <a:r>
              <a:rPr lang="fr-FR" dirty="0" smtClean="0"/>
              <a:t>Si l’alias ne contient pas de blancs, les guillemets ne sont pas nécessaires.</a:t>
            </a:r>
          </a:p>
          <a:p>
            <a:endParaRPr lang="fr-FR" dirty="0" smtClean="0"/>
          </a:p>
          <a:p>
            <a:r>
              <a:rPr lang="fr-FR" dirty="0" smtClean="0"/>
              <a:t> </a:t>
            </a:r>
            <a:r>
              <a:rPr lang="fr-FR" b="1" dirty="0" smtClean="0">
                <a:solidFill>
                  <a:srgbClr val="C00000"/>
                </a:solidFill>
              </a:rPr>
              <a:t>Exemple</a:t>
            </a:r>
          </a:p>
          <a:p>
            <a:endParaRPr lang="fr-FR" dirty="0" smtClean="0"/>
          </a:p>
          <a:p>
            <a:pPr marL="0" indent="0">
              <a:buNone/>
            </a:pPr>
            <a:r>
              <a:rPr lang="fr-FR" b="1" dirty="0" smtClean="0">
                <a:solidFill>
                  <a:srgbClr val="0070C0"/>
                </a:solidFill>
              </a:rPr>
              <a:t>SELECT</a:t>
            </a:r>
            <a:r>
              <a:rPr lang="fr-FR" dirty="0" smtClean="0">
                <a:solidFill>
                  <a:srgbClr val="0070C0"/>
                </a:solidFill>
              </a:rPr>
              <a:t> </a:t>
            </a:r>
            <a:r>
              <a:rPr lang="fr-FR" dirty="0" err="1" smtClean="0">
                <a:solidFill>
                  <a:srgbClr val="0070C0"/>
                </a:solidFill>
              </a:rPr>
              <a:t>NomF</a:t>
            </a:r>
            <a:r>
              <a:rPr lang="fr-FR" dirty="0" smtClean="0">
                <a:solidFill>
                  <a:srgbClr val="0070C0"/>
                </a:solidFill>
              </a:rPr>
              <a:t>  'nom du Fournisseur',  'a pour adresse', </a:t>
            </a:r>
            <a:r>
              <a:rPr lang="fr-FR" dirty="0" err="1" smtClean="0">
                <a:solidFill>
                  <a:srgbClr val="0070C0"/>
                </a:solidFill>
              </a:rPr>
              <a:t>villeF</a:t>
            </a:r>
            <a:r>
              <a:rPr lang="fr-FR" dirty="0" smtClean="0">
                <a:solidFill>
                  <a:srgbClr val="0070C0"/>
                </a:solidFill>
              </a:rPr>
              <a:t> as ville </a:t>
            </a:r>
          </a:p>
          <a:p>
            <a:pPr>
              <a:buNone/>
            </a:pPr>
            <a:r>
              <a:rPr lang="fr-FR" b="1" dirty="0" smtClean="0">
                <a:solidFill>
                  <a:srgbClr val="0070C0"/>
                </a:solidFill>
              </a:rPr>
              <a:t>FROM</a:t>
            </a:r>
            <a:r>
              <a:rPr lang="fr-FR" dirty="0" smtClean="0">
                <a:solidFill>
                  <a:srgbClr val="0070C0"/>
                </a:solidFill>
              </a:rPr>
              <a:t> Fournisseur ;</a:t>
            </a:r>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C00000"/>
                </a:solidFill>
              </a:rPr>
              <a:t>Requêtes simples – renommer les attributs (alias de colonnes)</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12</a:t>
            </a:fld>
            <a:endParaRPr lang="en-US"/>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pic>
        <p:nvPicPr>
          <p:cNvPr id="7" name="Espace réservé du contenu 6"/>
          <p:cNvPicPr>
            <a:picLocks noGrp="1"/>
          </p:cNvPicPr>
          <p:nvPr>
            <p:ph sz="quarter" idx="1"/>
          </p:nvPr>
        </p:nvPicPr>
        <p:blipFill>
          <a:blip r:embed="rId3"/>
          <a:srcRect/>
          <a:stretch>
            <a:fillRect/>
          </a:stretch>
        </p:blipFill>
        <p:spPr bwMode="auto">
          <a:xfrm>
            <a:off x="571472" y="1571612"/>
            <a:ext cx="3571900" cy="5072098"/>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C00000"/>
                </a:solidFill>
              </a:rPr>
              <a:t>Requêtes simples</a:t>
            </a:r>
            <a:br>
              <a:rPr lang="fr-FR" b="1" dirty="0" smtClean="0">
                <a:solidFill>
                  <a:srgbClr val="C00000"/>
                </a:solidFill>
              </a:rPr>
            </a:br>
            <a:r>
              <a:rPr lang="fr-FR" sz="4000" b="1" dirty="0" smtClean="0"/>
              <a:t>Expression des restrictions</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13</a:t>
            </a:fld>
            <a:endParaRPr lang="en-US"/>
          </a:p>
        </p:txBody>
      </p:sp>
      <p:sp>
        <p:nvSpPr>
          <p:cNvPr id="5" name="Espace réservé du contenu 4"/>
          <p:cNvSpPr>
            <a:spLocks noGrp="1"/>
          </p:cNvSpPr>
          <p:nvPr>
            <p:ph sz="quarter" idx="1"/>
          </p:nvPr>
        </p:nvSpPr>
        <p:spPr/>
        <p:txBody>
          <a:bodyPr>
            <a:normAutofit fontScale="92500" lnSpcReduction="20000"/>
          </a:bodyPr>
          <a:lstStyle/>
          <a:p>
            <a:pPr>
              <a:buNone/>
            </a:pPr>
            <a:r>
              <a:rPr lang="fr-FR" b="1" dirty="0" smtClean="0">
                <a:solidFill>
                  <a:srgbClr val="0070C0"/>
                </a:solidFill>
              </a:rPr>
              <a:t>SELECT</a:t>
            </a:r>
            <a:r>
              <a:rPr lang="fr-FR" dirty="0" smtClean="0">
                <a:solidFill>
                  <a:srgbClr val="0070C0"/>
                </a:solidFill>
              </a:rPr>
              <a:t> &lt;Liste d’attributs&gt;</a:t>
            </a:r>
          </a:p>
          <a:p>
            <a:pPr>
              <a:buNone/>
            </a:pPr>
            <a:r>
              <a:rPr lang="fr-FR" b="1" dirty="0" smtClean="0">
                <a:solidFill>
                  <a:srgbClr val="0070C0"/>
                </a:solidFill>
              </a:rPr>
              <a:t>FROM</a:t>
            </a:r>
            <a:r>
              <a:rPr lang="fr-FR" dirty="0" smtClean="0">
                <a:solidFill>
                  <a:srgbClr val="0070C0"/>
                </a:solidFill>
              </a:rPr>
              <a:t> &lt;nom de relation&gt;</a:t>
            </a:r>
          </a:p>
          <a:p>
            <a:pPr>
              <a:buNone/>
            </a:pPr>
            <a:r>
              <a:rPr lang="fr-FR" b="1" dirty="0" smtClean="0">
                <a:solidFill>
                  <a:srgbClr val="0070C0"/>
                </a:solidFill>
              </a:rPr>
              <a:t>WHERE</a:t>
            </a:r>
            <a:r>
              <a:rPr lang="fr-FR" dirty="0" smtClean="0">
                <a:solidFill>
                  <a:srgbClr val="0070C0"/>
                </a:solidFill>
              </a:rPr>
              <a:t> &lt;condition&gt; ;</a:t>
            </a:r>
          </a:p>
          <a:p>
            <a:pPr>
              <a:buNone/>
            </a:pPr>
            <a:r>
              <a:rPr lang="fr-FR" b="1" dirty="0" smtClean="0">
                <a:solidFill>
                  <a:srgbClr val="C00000"/>
                </a:solidFill>
              </a:rPr>
              <a:t>La condition de la clause WHERE peut comporter</a:t>
            </a:r>
          </a:p>
          <a:p>
            <a:pPr lvl="0"/>
            <a:r>
              <a:rPr lang="fr-FR" dirty="0" smtClean="0"/>
              <a:t>Operateurs de comparaison : =, &lt;, &gt;, &lt; &gt;, &lt;=, &gt;=</a:t>
            </a:r>
          </a:p>
          <a:p>
            <a:pPr lvl="0"/>
            <a:r>
              <a:rPr lang="fr-FR" dirty="0" smtClean="0"/>
              <a:t>Les operateurs booléens : AND, OR, NOT</a:t>
            </a:r>
          </a:p>
          <a:p>
            <a:pPr lvl="0"/>
            <a:r>
              <a:rPr lang="fr-FR" dirty="0" smtClean="0"/>
              <a:t>BETWEEN …AND …</a:t>
            </a:r>
          </a:p>
          <a:p>
            <a:pPr lvl="0"/>
            <a:r>
              <a:rPr lang="fr-FR" dirty="0" smtClean="0"/>
              <a:t>L’operateur IN (ensemble)</a:t>
            </a:r>
          </a:p>
          <a:p>
            <a:pPr lvl="0"/>
            <a:r>
              <a:rPr lang="fr-FR" dirty="0" smtClean="0"/>
              <a:t>LIKE (pour comparer les chaines de caractères)</a:t>
            </a:r>
          </a:p>
          <a:p>
            <a:pPr lvl="0"/>
            <a:r>
              <a:rPr lang="fr-FR" dirty="0" smtClean="0"/>
              <a:t>Operateur IS NULL, IS NOT NULL</a:t>
            </a:r>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C00000"/>
                </a:solidFill>
              </a:rPr>
              <a:t>Requêtes simples</a:t>
            </a:r>
            <a:br>
              <a:rPr lang="fr-FR" b="1" dirty="0" smtClean="0">
                <a:solidFill>
                  <a:srgbClr val="C00000"/>
                </a:solidFill>
              </a:rPr>
            </a:br>
            <a:r>
              <a:rPr lang="fr-FR" sz="4000" b="1" dirty="0" smtClean="0"/>
              <a:t>Expression des restrictions</a:t>
            </a:r>
            <a:r>
              <a:rPr lang="fr-FR" sz="4000" b="1" dirty="0" smtClean="0">
                <a:solidFill>
                  <a:srgbClr val="C00000"/>
                </a:solidFill>
              </a:rPr>
              <a:t> </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14</a:t>
            </a:fld>
            <a:endParaRPr lang="en-US"/>
          </a:p>
        </p:txBody>
      </p:sp>
      <p:sp>
        <p:nvSpPr>
          <p:cNvPr id="5" name="Espace réservé du contenu 4"/>
          <p:cNvSpPr>
            <a:spLocks noGrp="1"/>
          </p:cNvSpPr>
          <p:nvPr>
            <p:ph sz="quarter" idx="1"/>
          </p:nvPr>
        </p:nvSpPr>
        <p:spPr/>
        <p:txBody>
          <a:bodyPr>
            <a:normAutofit/>
          </a:bodyPr>
          <a:lstStyle/>
          <a:p>
            <a:pPr lvl="0"/>
            <a:r>
              <a:rPr lang="fr-FR" b="1" dirty="0" smtClean="0">
                <a:solidFill>
                  <a:srgbClr val="C00000"/>
                </a:solidFill>
              </a:rPr>
              <a:t>Exemple 1</a:t>
            </a:r>
          </a:p>
          <a:p>
            <a:pPr>
              <a:buNone/>
            </a:pPr>
            <a:r>
              <a:rPr lang="fr-FR" dirty="0" smtClean="0">
                <a:solidFill>
                  <a:srgbClr val="0070C0"/>
                </a:solidFill>
              </a:rPr>
              <a:t>SELECT </a:t>
            </a:r>
            <a:r>
              <a:rPr lang="fr-FR" dirty="0" err="1" smtClean="0">
                <a:solidFill>
                  <a:srgbClr val="0070C0"/>
                </a:solidFill>
              </a:rPr>
              <a:t>NomF</a:t>
            </a:r>
            <a:endParaRPr lang="fr-FR" dirty="0" smtClean="0">
              <a:solidFill>
                <a:srgbClr val="0070C0"/>
              </a:solidFill>
            </a:endParaRPr>
          </a:p>
          <a:p>
            <a:pPr>
              <a:buNone/>
            </a:pPr>
            <a:r>
              <a:rPr lang="fr-FR" dirty="0" smtClean="0">
                <a:solidFill>
                  <a:srgbClr val="0070C0"/>
                </a:solidFill>
              </a:rPr>
              <a:t>FROM Fournisseur</a:t>
            </a:r>
          </a:p>
          <a:p>
            <a:pPr>
              <a:buNone/>
            </a:pPr>
            <a:r>
              <a:rPr lang="fr-FR" dirty="0" smtClean="0">
                <a:solidFill>
                  <a:srgbClr val="0070C0"/>
                </a:solidFill>
              </a:rPr>
              <a:t>WHERE </a:t>
            </a:r>
            <a:r>
              <a:rPr lang="fr-FR" dirty="0" err="1" smtClean="0">
                <a:solidFill>
                  <a:srgbClr val="0070C0"/>
                </a:solidFill>
              </a:rPr>
              <a:t>villeF</a:t>
            </a:r>
            <a:r>
              <a:rPr lang="fr-FR" dirty="0" smtClean="0">
                <a:solidFill>
                  <a:srgbClr val="0070C0"/>
                </a:solidFill>
              </a:rPr>
              <a:t> </a:t>
            </a:r>
            <a:r>
              <a:rPr lang="fr-FR" dirty="0" smtClean="0">
                <a:solidFill>
                  <a:srgbClr val="C00000"/>
                </a:solidFill>
              </a:rPr>
              <a:t>=</a:t>
            </a:r>
            <a:r>
              <a:rPr lang="fr-FR" dirty="0" smtClean="0">
                <a:solidFill>
                  <a:srgbClr val="0070C0"/>
                </a:solidFill>
              </a:rPr>
              <a:t> '</a:t>
            </a:r>
            <a:r>
              <a:rPr lang="fr-FR" dirty="0" err="1" smtClean="0">
                <a:solidFill>
                  <a:srgbClr val="0070C0"/>
                </a:solidFill>
              </a:rPr>
              <a:t>Aïn</a:t>
            </a:r>
            <a:r>
              <a:rPr lang="fr-FR" dirty="0" smtClean="0">
                <a:solidFill>
                  <a:srgbClr val="0070C0"/>
                </a:solidFill>
              </a:rPr>
              <a:t> </a:t>
            </a:r>
            <a:r>
              <a:rPr lang="fr-FR" dirty="0" err="1" smtClean="0">
                <a:solidFill>
                  <a:srgbClr val="0070C0"/>
                </a:solidFill>
              </a:rPr>
              <a:t>defla</a:t>
            </a:r>
            <a:r>
              <a:rPr lang="fr-FR" dirty="0" smtClean="0">
                <a:solidFill>
                  <a:srgbClr val="0070C0"/>
                </a:solidFill>
              </a:rPr>
              <a:t>' ;</a:t>
            </a:r>
          </a:p>
          <a:p>
            <a:pPr lvl="0"/>
            <a:r>
              <a:rPr lang="fr-FR" b="1" dirty="0" smtClean="0">
                <a:solidFill>
                  <a:srgbClr val="C00000"/>
                </a:solidFill>
              </a:rPr>
              <a:t>Exemple 2</a:t>
            </a:r>
          </a:p>
          <a:p>
            <a:pPr>
              <a:buNone/>
            </a:pPr>
            <a:r>
              <a:rPr lang="fr-FR" dirty="0" smtClean="0">
                <a:solidFill>
                  <a:srgbClr val="0070C0"/>
                </a:solidFill>
              </a:rPr>
              <a:t>SELECT *</a:t>
            </a:r>
          </a:p>
          <a:p>
            <a:pPr>
              <a:buNone/>
            </a:pPr>
            <a:r>
              <a:rPr lang="fr-FR" dirty="0" smtClean="0">
                <a:solidFill>
                  <a:srgbClr val="0070C0"/>
                </a:solidFill>
              </a:rPr>
              <a:t>FROM </a:t>
            </a:r>
            <a:r>
              <a:rPr lang="fr-FR" dirty="0" err="1" smtClean="0">
                <a:solidFill>
                  <a:srgbClr val="0070C0"/>
                </a:solidFill>
              </a:rPr>
              <a:t>Piece</a:t>
            </a:r>
            <a:endParaRPr lang="fr-FR" dirty="0" smtClean="0">
              <a:solidFill>
                <a:srgbClr val="0070C0"/>
              </a:solidFill>
            </a:endParaRPr>
          </a:p>
          <a:p>
            <a:pPr>
              <a:buNone/>
            </a:pPr>
            <a:r>
              <a:rPr lang="fr-FR" dirty="0" smtClean="0">
                <a:solidFill>
                  <a:srgbClr val="0070C0"/>
                </a:solidFill>
              </a:rPr>
              <a:t>WHERE couleur</a:t>
            </a:r>
            <a:r>
              <a:rPr lang="fr-FR" dirty="0" smtClean="0">
                <a:solidFill>
                  <a:srgbClr val="C00000"/>
                </a:solidFill>
              </a:rPr>
              <a:t>=</a:t>
            </a:r>
            <a:r>
              <a:rPr lang="fr-FR" dirty="0" smtClean="0">
                <a:solidFill>
                  <a:srgbClr val="0070C0"/>
                </a:solidFill>
              </a:rPr>
              <a:t> 'Bleu' </a:t>
            </a:r>
            <a:r>
              <a:rPr lang="fr-FR" dirty="0" smtClean="0">
                <a:solidFill>
                  <a:srgbClr val="C00000"/>
                </a:solidFill>
              </a:rPr>
              <a:t>AND</a:t>
            </a:r>
            <a:r>
              <a:rPr lang="fr-FR" dirty="0" smtClean="0">
                <a:solidFill>
                  <a:srgbClr val="0070C0"/>
                </a:solidFill>
              </a:rPr>
              <a:t> Poids </a:t>
            </a:r>
            <a:r>
              <a:rPr lang="fr-FR" dirty="0" smtClean="0">
                <a:solidFill>
                  <a:srgbClr val="C00000"/>
                </a:solidFill>
              </a:rPr>
              <a:t>&lt;</a:t>
            </a:r>
            <a:r>
              <a:rPr lang="fr-FR" dirty="0" smtClean="0">
                <a:solidFill>
                  <a:srgbClr val="0070C0"/>
                </a:solidFill>
              </a:rPr>
              <a:t> 10.5 ;</a:t>
            </a:r>
          </a:p>
          <a:p>
            <a:pPr lvl="0">
              <a:buNone/>
            </a:pPr>
            <a:endParaRPr lang="fr-FR" dirty="0" smtClean="0">
              <a:solidFill>
                <a:srgbClr val="0070C0"/>
              </a:solidFill>
            </a:endParaRPr>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C00000"/>
                </a:solidFill>
              </a:rPr>
              <a:t>Requêtes simples</a:t>
            </a:r>
            <a:br>
              <a:rPr lang="fr-FR" b="1" dirty="0" smtClean="0">
                <a:solidFill>
                  <a:srgbClr val="C00000"/>
                </a:solidFill>
              </a:rPr>
            </a:br>
            <a:r>
              <a:rPr lang="fr-FR" b="1" dirty="0" smtClean="0"/>
              <a:t>Expression des restrictions</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15</a:t>
            </a:fld>
            <a:endParaRPr lang="en-US"/>
          </a:p>
        </p:txBody>
      </p:sp>
      <p:sp>
        <p:nvSpPr>
          <p:cNvPr id="5" name="Espace réservé du contenu 4"/>
          <p:cNvSpPr>
            <a:spLocks noGrp="1"/>
          </p:cNvSpPr>
          <p:nvPr>
            <p:ph sz="quarter" idx="1"/>
          </p:nvPr>
        </p:nvSpPr>
        <p:spPr/>
        <p:txBody>
          <a:bodyPr>
            <a:normAutofit/>
          </a:bodyPr>
          <a:lstStyle/>
          <a:p>
            <a:pPr lvl="0"/>
            <a:r>
              <a:rPr lang="fr-FR" b="1" dirty="0" smtClean="0">
                <a:solidFill>
                  <a:srgbClr val="C00000"/>
                </a:solidFill>
              </a:rPr>
              <a:t>Exemple 3</a:t>
            </a:r>
          </a:p>
          <a:p>
            <a:pPr>
              <a:buNone/>
            </a:pPr>
            <a:r>
              <a:rPr lang="fr-FR" dirty="0" smtClean="0">
                <a:solidFill>
                  <a:srgbClr val="0070C0"/>
                </a:solidFill>
              </a:rPr>
              <a:t>SELECT *</a:t>
            </a:r>
          </a:p>
          <a:p>
            <a:pPr>
              <a:buNone/>
            </a:pPr>
            <a:r>
              <a:rPr lang="fr-FR" dirty="0" smtClean="0">
                <a:solidFill>
                  <a:srgbClr val="0070C0"/>
                </a:solidFill>
              </a:rPr>
              <a:t>FROM Livraison</a:t>
            </a:r>
          </a:p>
          <a:p>
            <a:pPr>
              <a:buNone/>
            </a:pPr>
            <a:r>
              <a:rPr lang="fr-FR" dirty="0" smtClean="0">
                <a:solidFill>
                  <a:srgbClr val="0070C0"/>
                </a:solidFill>
              </a:rPr>
              <a:t>WHERE </a:t>
            </a:r>
            <a:r>
              <a:rPr lang="fr-FR" dirty="0" err="1" smtClean="0">
                <a:solidFill>
                  <a:srgbClr val="0070C0"/>
                </a:solidFill>
              </a:rPr>
              <a:t>quantite</a:t>
            </a:r>
            <a:r>
              <a:rPr lang="fr-FR" dirty="0" smtClean="0">
                <a:solidFill>
                  <a:srgbClr val="0070C0"/>
                </a:solidFill>
              </a:rPr>
              <a:t> </a:t>
            </a:r>
            <a:r>
              <a:rPr lang="fr-FR" dirty="0" smtClean="0">
                <a:solidFill>
                  <a:srgbClr val="C00000"/>
                </a:solidFill>
              </a:rPr>
              <a:t>BETWEEN</a:t>
            </a:r>
            <a:r>
              <a:rPr lang="fr-FR" dirty="0" smtClean="0">
                <a:solidFill>
                  <a:srgbClr val="0070C0"/>
                </a:solidFill>
              </a:rPr>
              <a:t> 50 </a:t>
            </a:r>
            <a:r>
              <a:rPr lang="fr-FR" dirty="0" smtClean="0">
                <a:solidFill>
                  <a:srgbClr val="C00000"/>
                </a:solidFill>
              </a:rPr>
              <a:t>AND</a:t>
            </a:r>
            <a:r>
              <a:rPr lang="fr-FR" dirty="0" smtClean="0">
                <a:solidFill>
                  <a:srgbClr val="0070C0"/>
                </a:solidFill>
              </a:rPr>
              <a:t> 100 ;</a:t>
            </a:r>
          </a:p>
          <a:p>
            <a:pPr lvl="0"/>
            <a:r>
              <a:rPr lang="fr-FR" b="1" dirty="0" smtClean="0">
                <a:solidFill>
                  <a:srgbClr val="C00000"/>
                </a:solidFill>
              </a:rPr>
              <a:t>Exemple 4</a:t>
            </a:r>
          </a:p>
          <a:p>
            <a:pPr>
              <a:buNone/>
            </a:pPr>
            <a:r>
              <a:rPr lang="fr-FR" dirty="0" smtClean="0">
                <a:solidFill>
                  <a:srgbClr val="0070C0"/>
                </a:solidFill>
              </a:rPr>
              <a:t>SELECT </a:t>
            </a:r>
            <a:r>
              <a:rPr lang="fr-FR" dirty="0" err="1" smtClean="0">
                <a:solidFill>
                  <a:srgbClr val="0070C0"/>
                </a:solidFill>
              </a:rPr>
              <a:t>nomF</a:t>
            </a:r>
            <a:r>
              <a:rPr lang="fr-FR" dirty="0" smtClean="0">
                <a:solidFill>
                  <a:srgbClr val="0070C0"/>
                </a:solidFill>
              </a:rPr>
              <a:t>, </a:t>
            </a:r>
            <a:r>
              <a:rPr lang="fr-FR" dirty="0" err="1" smtClean="0">
                <a:solidFill>
                  <a:srgbClr val="0070C0"/>
                </a:solidFill>
              </a:rPr>
              <a:t>villeF</a:t>
            </a:r>
            <a:endParaRPr lang="fr-FR" dirty="0" smtClean="0">
              <a:solidFill>
                <a:srgbClr val="0070C0"/>
              </a:solidFill>
            </a:endParaRPr>
          </a:p>
          <a:p>
            <a:pPr>
              <a:buNone/>
            </a:pPr>
            <a:r>
              <a:rPr lang="fr-FR" dirty="0" smtClean="0">
                <a:solidFill>
                  <a:srgbClr val="0070C0"/>
                </a:solidFill>
              </a:rPr>
              <a:t>FROM fournisseur</a:t>
            </a:r>
          </a:p>
          <a:p>
            <a:pPr>
              <a:buNone/>
            </a:pPr>
            <a:r>
              <a:rPr lang="fr-FR" dirty="0" smtClean="0">
                <a:solidFill>
                  <a:srgbClr val="0070C0"/>
                </a:solidFill>
              </a:rPr>
              <a:t>WHERE </a:t>
            </a:r>
            <a:r>
              <a:rPr lang="fr-FR" dirty="0" err="1" smtClean="0">
                <a:solidFill>
                  <a:srgbClr val="0070C0"/>
                </a:solidFill>
              </a:rPr>
              <a:t>villeF</a:t>
            </a:r>
            <a:r>
              <a:rPr lang="fr-FR" dirty="0" smtClean="0">
                <a:solidFill>
                  <a:srgbClr val="0070C0"/>
                </a:solidFill>
              </a:rPr>
              <a:t> </a:t>
            </a:r>
            <a:r>
              <a:rPr lang="fr-FR" dirty="0" smtClean="0">
                <a:solidFill>
                  <a:srgbClr val="C00000"/>
                </a:solidFill>
              </a:rPr>
              <a:t>IN </a:t>
            </a:r>
            <a:r>
              <a:rPr lang="fr-FR" dirty="0" smtClean="0">
                <a:solidFill>
                  <a:srgbClr val="0070C0"/>
                </a:solidFill>
              </a:rPr>
              <a:t>('</a:t>
            </a:r>
            <a:r>
              <a:rPr lang="fr-FR" dirty="0" err="1" smtClean="0">
                <a:solidFill>
                  <a:srgbClr val="0070C0"/>
                </a:solidFill>
              </a:rPr>
              <a:t>Aïn</a:t>
            </a:r>
            <a:r>
              <a:rPr lang="fr-FR" dirty="0" smtClean="0">
                <a:solidFill>
                  <a:srgbClr val="0070C0"/>
                </a:solidFill>
              </a:rPr>
              <a:t> </a:t>
            </a:r>
            <a:r>
              <a:rPr lang="fr-FR" dirty="0" err="1" smtClean="0">
                <a:solidFill>
                  <a:srgbClr val="0070C0"/>
                </a:solidFill>
              </a:rPr>
              <a:t>Defla</a:t>
            </a:r>
            <a:r>
              <a:rPr lang="fr-FR" dirty="0" smtClean="0">
                <a:solidFill>
                  <a:srgbClr val="0070C0"/>
                </a:solidFill>
              </a:rPr>
              <a:t>', 'Alger', 'Oran') ;</a:t>
            </a:r>
          </a:p>
          <a:p>
            <a:pPr lvl="0">
              <a:buNone/>
            </a:pPr>
            <a:endParaRPr lang="fr-FR" dirty="0" smtClean="0">
              <a:solidFill>
                <a:srgbClr val="0070C0"/>
              </a:solidFill>
            </a:endParaRPr>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C00000"/>
                </a:solidFill>
              </a:rPr>
              <a:t>Requêtes simples</a:t>
            </a:r>
            <a:br>
              <a:rPr lang="fr-FR" b="1" dirty="0" smtClean="0">
                <a:solidFill>
                  <a:srgbClr val="C00000"/>
                </a:solidFill>
              </a:rPr>
            </a:br>
            <a:r>
              <a:rPr lang="fr-FR" b="1" dirty="0" smtClean="0"/>
              <a:t>Expression des restrictions</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16</a:t>
            </a:fld>
            <a:endParaRPr lang="en-US"/>
          </a:p>
        </p:txBody>
      </p:sp>
      <p:sp>
        <p:nvSpPr>
          <p:cNvPr id="5" name="Espace réservé du contenu 4"/>
          <p:cNvSpPr>
            <a:spLocks noGrp="1"/>
          </p:cNvSpPr>
          <p:nvPr>
            <p:ph sz="quarter" idx="1"/>
          </p:nvPr>
        </p:nvSpPr>
        <p:spPr/>
        <p:txBody>
          <a:bodyPr>
            <a:normAutofit/>
          </a:bodyPr>
          <a:lstStyle/>
          <a:p>
            <a:pPr lvl="0"/>
            <a:r>
              <a:rPr lang="fr-FR" sz="3200" b="1" dirty="0" smtClean="0">
                <a:solidFill>
                  <a:srgbClr val="C00000"/>
                </a:solidFill>
              </a:rPr>
              <a:t>Opérateur LIKE : </a:t>
            </a:r>
            <a:r>
              <a:rPr lang="fr-FR" sz="3200" dirty="0" smtClean="0"/>
              <a:t>L’opérateur </a:t>
            </a:r>
            <a:r>
              <a:rPr lang="fr-FR" sz="3200" dirty="0" err="1" smtClean="0"/>
              <a:t>like</a:t>
            </a:r>
            <a:r>
              <a:rPr lang="fr-FR" sz="3200" dirty="0" smtClean="0"/>
              <a:t> permet de comparer des chaînes de caractères. </a:t>
            </a:r>
          </a:p>
          <a:p>
            <a:pPr lvl="0"/>
            <a:r>
              <a:rPr lang="fr-FR" sz="3200" b="1" dirty="0" smtClean="0">
                <a:solidFill>
                  <a:srgbClr val="C00000"/>
                </a:solidFill>
              </a:rPr>
              <a:t>Syntaxe :</a:t>
            </a:r>
          </a:p>
          <a:p>
            <a:pPr lvl="0">
              <a:buNone/>
            </a:pPr>
            <a:r>
              <a:rPr lang="fr-FR" sz="2800" b="1" dirty="0" smtClean="0">
                <a:solidFill>
                  <a:srgbClr val="0070C0"/>
                </a:solidFill>
                <a:latin typeface="Courier New" pitchFamily="49" charset="0"/>
                <a:cs typeface="Courier New" pitchFamily="49" charset="0"/>
              </a:rPr>
              <a:t>Attribut [not] </a:t>
            </a:r>
            <a:r>
              <a:rPr lang="fr-FR" sz="2800" b="1" dirty="0" err="1" smtClean="0">
                <a:solidFill>
                  <a:srgbClr val="0070C0"/>
                </a:solidFill>
                <a:latin typeface="Courier New" pitchFamily="49" charset="0"/>
                <a:cs typeface="Courier New" pitchFamily="49" charset="0"/>
              </a:rPr>
              <a:t>like</a:t>
            </a:r>
            <a:r>
              <a:rPr lang="fr-FR" sz="2800" b="1" dirty="0" smtClean="0">
                <a:solidFill>
                  <a:srgbClr val="0070C0"/>
                </a:solidFill>
                <a:latin typeface="Courier New" pitchFamily="49" charset="0"/>
                <a:cs typeface="Courier New" pitchFamily="49" charset="0"/>
              </a:rPr>
              <a:t> ‘chaîne’</a:t>
            </a:r>
          </a:p>
          <a:p>
            <a:pPr lvl="0"/>
            <a:r>
              <a:rPr lang="fr-FR" sz="3200" dirty="0" smtClean="0"/>
              <a:t>Chaine peut comporter n'importe quel caractère plus deux caractères '_' et '%'</a:t>
            </a:r>
          </a:p>
          <a:p>
            <a:pPr lvl="0"/>
            <a:r>
              <a:rPr lang="fr-FR" dirty="0" smtClean="0"/>
              <a:t>‘_’ 	: désigne n’importe quel caractère</a:t>
            </a:r>
          </a:p>
          <a:p>
            <a:pPr lvl="0"/>
            <a:r>
              <a:rPr lang="fr-FR" dirty="0" smtClean="0"/>
              <a:t>‘%’ 	: désigne n’importe quelle chaine de caractères</a:t>
            </a:r>
          </a:p>
          <a:p>
            <a:pPr lvl="0"/>
            <a:endParaRPr lang="fr-FR" dirty="0" smtClean="0"/>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C00000"/>
                </a:solidFill>
              </a:rPr>
              <a:t>Requêtes simples</a:t>
            </a:r>
            <a:br>
              <a:rPr lang="fr-FR" b="1" dirty="0" smtClean="0">
                <a:solidFill>
                  <a:srgbClr val="C00000"/>
                </a:solidFill>
              </a:rPr>
            </a:br>
            <a:r>
              <a:rPr lang="fr-FR" b="1" dirty="0" smtClean="0"/>
              <a:t>Expression des restrictions</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17</a:t>
            </a:fld>
            <a:endParaRPr lang="en-US"/>
          </a:p>
        </p:txBody>
      </p:sp>
      <p:sp>
        <p:nvSpPr>
          <p:cNvPr id="5" name="Espace réservé du contenu 4"/>
          <p:cNvSpPr>
            <a:spLocks noGrp="1"/>
          </p:cNvSpPr>
          <p:nvPr>
            <p:ph sz="quarter" idx="1"/>
          </p:nvPr>
        </p:nvSpPr>
        <p:spPr/>
        <p:txBody>
          <a:bodyPr>
            <a:normAutofit/>
          </a:bodyPr>
          <a:lstStyle/>
          <a:p>
            <a:pPr lvl="0"/>
            <a:r>
              <a:rPr lang="fr-FR" sz="3200" b="1" dirty="0" smtClean="0">
                <a:solidFill>
                  <a:srgbClr val="C00000"/>
                </a:solidFill>
              </a:rPr>
              <a:t>Opérateur LIKE : </a:t>
            </a:r>
          </a:p>
          <a:p>
            <a:pPr lvl="0"/>
            <a:r>
              <a:rPr lang="fr-FR" b="1" dirty="0" smtClean="0">
                <a:solidFill>
                  <a:srgbClr val="C00000"/>
                </a:solidFill>
              </a:rPr>
              <a:t>Exemple : </a:t>
            </a:r>
          </a:p>
          <a:p>
            <a:pPr marL="0" lvl="0" indent="0">
              <a:buNone/>
            </a:pPr>
            <a:r>
              <a:rPr lang="fr-FR" dirty="0" smtClean="0"/>
              <a:t>afficher les noms des fournisseurs et leurs villes dont les noms de villes se terminent par la lettre 'r'.</a:t>
            </a:r>
          </a:p>
          <a:p>
            <a:pPr marL="0" lvl="0" indent="0">
              <a:buNone/>
            </a:pPr>
            <a:endParaRPr lang="fr-FR" dirty="0" smtClean="0"/>
          </a:p>
          <a:p>
            <a:pPr>
              <a:buNone/>
            </a:pPr>
            <a:r>
              <a:rPr lang="fr-FR" dirty="0" smtClean="0">
                <a:solidFill>
                  <a:srgbClr val="0070C0"/>
                </a:solidFill>
              </a:rPr>
              <a:t>SELECT </a:t>
            </a:r>
            <a:r>
              <a:rPr lang="fr-FR" dirty="0" err="1" smtClean="0">
                <a:solidFill>
                  <a:srgbClr val="0070C0"/>
                </a:solidFill>
              </a:rPr>
              <a:t>NomF</a:t>
            </a:r>
            <a:r>
              <a:rPr lang="fr-FR" dirty="0" smtClean="0">
                <a:solidFill>
                  <a:srgbClr val="0070C0"/>
                </a:solidFill>
              </a:rPr>
              <a:t>, </a:t>
            </a:r>
            <a:r>
              <a:rPr lang="fr-FR" dirty="0" err="1" smtClean="0">
                <a:solidFill>
                  <a:srgbClr val="0070C0"/>
                </a:solidFill>
              </a:rPr>
              <a:t>villeF</a:t>
            </a:r>
            <a:r>
              <a:rPr lang="fr-FR" dirty="0" smtClean="0">
                <a:solidFill>
                  <a:srgbClr val="0070C0"/>
                </a:solidFill>
              </a:rPr>
              <a:t> FROM fournisseur</a:t>
            </a:r>
          </a:p>
          <a:p>
            <a:pPr>
              <a:buNone/>
            </a:pPr>
            <a:r>
              <a:rPr lang="fr-FR" dirty="0" smtClean="0">
                <a:solidFill>
                  <a:srgbClr val="0070C0"/>
                </a:solidFill>
              </a:rPr>
              <a:t>WHERE </a:t>
            </a:r>
            <a:r>
              <a:rPr lang="fr-FR" dirty="0" err="1" smtClean="0">
                <a:solidFill>
                  <a:srgbClr val="0070C0"/>
                </a:solidFill>
              </a:rPr>
              <a:t>villeF</a:t>
            </a:r>
            <a:r>
              <a:rPr lang="fr-FR" dirty="0" smtClean="0">
                <a:solidFill>
                  <a:srgbClr val="0070C0"/>
                </a:solidFill>
              </a:rPr>
              <a:t> </a:t>
            </a:r>
            <a:r>
              <a:rPr lang="fr-FR" dirty="0" err="1" smtClean="0">
                <a:solidFill>
                  <a:srgbClr val="C00000"/>
                </a:solidFill>
              </a:rPr>
              <a:t>Like</a:t>
            </a:r>
            <a:r>
              <a:rPr lang="fr-FR" dirty="0" smtClean="0">
                <a:solidFill>
                  <a:srgbClr val="C00000"/>
                </a:solidFill>
              </a:rPr>
              <a:t> '%r';</a:t>
            </a:r>
          </a:p>
          <a:p>
            <a:pPr lvl="0"/>
            <a:endParaRPr lang="fr-FR" dirty="0" smtClean="0"/>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C00000"/>
                </a:solidFill>
              </a:rPr>
              <a:t>Requêtes simples</a:t>
            </a:r>
            <a:br>
              <a:rPr lang="fr-FR" b="1" dirty="0" smtClean="0">
                <a:solidFill>
                  <a:srgbClr val="C00000"/>
                </a:solidFill>
              </a:rPr>
            </a:br>
            <a:r>
              <a:rPr lang="fr-FR" b="1" dirty="0" smtClean="0"/>
              <a:t>Expression des restrictions</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18</a:t>
            </a:fld>
            <a:endParaRPr lang="en-US"/>
          </a:p>
        </p:txBody>
      </p:sp>
      <p:sp>
        <p:nvSpPr>
          <p:cNvPr id="5" name="Espace réservé du contenu 4"/>
          <p:cNvSpPr>
            <a:spLocks noGrp="1"/>
          </p:cNvSpPr>
          <p:nvPr>
            <p:ph sz="quarter" idx="1"/>
          </p:nvPr>
        </p:nvSpPr>
        <p:spPr/>
        <p:txBody>
          <a:bodyPr>
            <a:normAutofit/>
          </a:bodyPr>
          <a:lstStyle/>
          <a:p>
            <a:r>
              <a:rPr lang="fr-FR" b="1" dirty="0" smtClean="0">
                <a:solidFill>
                  <a:srgbClr val="C00000"/>
                </a:solidFill>
              </a:rPr>
              <a:t>La condition NULL (IS NULL et IS NOT NULL)</a:t>
            </a:r>
            <a:endParaRPr lang="fr-FR" dirty="0" smtClean="0">
              <a:solidFill>
                <a:srgbClr val="C00000"/>
              </a:solidFill>
            </a:endParaRPr>
          </a:p>
          <a:p>
            <a:r>
              <a:rPr lang="fr-FR" b="1" dirty="0" smtClean="0"/>
              <a:t>Exemple :</a:t>
            </a:r>
            <a:r>
              <a:rPr lang="fr-FR" dirty="0" smtClean="0"/>
              <a:t> rechercher les fournisseurs qui n’ont pas de numéro de téléphone</a:t>
            </a:r>
          </a:p>
          <a:p>
            <a:pPr>
              <a:buNone/>
            </a:pPr>
            <a:endParaRPr lang="fr-FR" dirty="0" smtClean="0"/>
          </a:p>
          <a:p>
            <a:pPr>
              <a:buNone/>
            </a:pPr>
            <a:r>
              <a:rPr lang="fr-FR" sz="2800" b="1" dirty="0" smtClean="0">
                <a:solidFill>
                  <a:srgbClr val="0070C0"/>
                </a:solidFill>
                <a:latin typeface="Courier New" pitchFamily="49" charset="0"/>
                <a:cs typeface="Courier New" pitchFamily="49" charset="0"/>
              </a:rPr>
              <a:t>SELECT</a:t>
            </a:r>
            <a:r>
              <a:rPr lang="fr-FR" sz="2800" dirty="0" smtClean="0">
                <a:solidFill>
                  <a:srgbClr val="0070C0"/>
                </a:solidFill>
                <a:latin typeface="Courier New" pitchFamily="49" charset="0"/>
                <a:cs typeface="Courier New" pitchFamily="49" charset="0"/>
              </a:rPr>
              <a:t> * </a:t>
            </a:r>
            <a:r>
              <a:rPr lang="fr-FR" sz="2800" b="1" dirty="0" smtClean="0">
                <a:solidFill>
                  <a:srgbClr val="0070C0"/>
                </a:solidFill>
                <a:latin typeface="Courier New" pitchFamily="49" charset="0"/>
                <a:cs typeface="Courier New" pitchFamily="49" charset="0"/>
              </a:rPr>
              <a:t>FROM</a:t>
            </a:r>
            <a:r>
              <a:rPr lang="fr-FR" sz="2800" dirty="0" smtClean="0">
                <a:solidFill>
                  <a:srgbClr val="0070C0"/>
                </a:solidFill>
                <a:latin typeface="Courier New" pitchFamily="49" charset="0"/>
                <a:cs typeface="Courier New" pitchFamily="49" charset="0"/>
              </a:rPr>
              <a:t> Fournisseur</a:t>
            </a:r>
          </a:p>
          <a:p>
            <a:pPr>
              <a:buNone/>
            </a:pPr>
            <a:r>
              <a:rPr lang="fr-FR" sz="2800" b="1" dirty="0" smtClean="0">
                <a:solidFill>
                  <a:srgbClr val="0070C0"/>
                </a:solidFill>
                <a:latin typeface="Courier New" pitchFamily="49" charset="0"/>
                <a:cs typeface="Courier New" pitchFamily="49" charset="0"/>
              </a:rPr>
              <a:t>WHERE</a:t>
            </a:r>
            <a:r>
              <a:rPr lang="fr-FR" sz="2800" dirty="0" smtClean="0">
                <a:solidFill>
                  <a:srgbClr val="0070C0"/>
                </a:solidFill>
                <a:latin typeface="Courier New" pitchFamily="49" charset="0"/>
                <a:cs typeface="Courier New" pitchFamily="49" charset="0"/>
              </a:rPr>
              <a:t> </a:t>
            </a:r>
            <a:r>
              <a:rPr lang="fr-FR" sz="2800" dirty="0" err="1" smtClean="0">
                <a:solidFill>
                  <a:srgbClr val="0070C0"/>
                </a:solidFill>
                <a:latin typeface="Courier New" pitchFamily="49" charset="0"/>
                <a:cs typeface="Courier New" pitchFamily="49" charset="0"/>
              </a:rPr>
              <a:t>telephone</a:t>
            </a:r>
            <a:r>
              <a:rPr lang="fr-FR" sz="2800" dirty="0" smtClean="0">
                <a:solidFill>
                  <a:srgbClr val="0070C0"/>
                </a:solidFill>
                <a:latin typeface="Courier New" pitchFamily="49" charset="0"/>
                <a:cs typeface="Courier New" pitchFamily="49" charset="0"/>
              </a:rPr>
              <a:t> </a:t>
            </a:r>
            <a:r>
              <a:rPr lang="fr-FR" sz="2800" b="1" dirty="0" smtClean="0">
                <a:solidFill>
                  <a:srgbClr val="0070C0"/>
                </a:solidFill>
                <a:latin typeface="Courier New" pitchFamily="49" charset="0"/>
                <a:cs typeface="Courier New" pitchFamily="49" charset="0"/>
              </a:rPr>
              <a:t>IS NULL ;</a:t>
            </a:r>
            <a:endParaRPr lang="fr-FR" sz="2800" dirty="0" smtClean="0">
              <a:solidFill>
                <a:srgbClr val="0070C0"/>
              </a:solidFill>
              <a:latin typeface="Courier New" pitchFamily="49" charset="0"/>
              <a:cs typeface="Courier New" pitchFamily="49" charset="0"/>
            </a:endParaRPr>
          </a:p>
          <a:p>
            <a:pPr lvl="0"/>
            <a:endParaRPr lang="fr-FR" dirty="0" smtClean="0"/>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C00000"/>
                </a:solidFill>
              </a:rPr>
              <a:t>Requêtes simples</a:t>
            </a:r>
            <a:br>
              <a:rPr lang="fr-FR" b="1" dirty="0" smtClean="0">
                <a:solidFill>
                  <a:srgbClr val="C00000"/>
                </a:solidFill>
              </a:rPr>
            </a:br>
            <a:r>
              <a:rPr lang="fr-FR" b="1" dirty="0" smtClean="0"/>
              <a:t>Expression des restrictions</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19</a:t>
            </a:fld>
            <a:endParaRPr lang="en-US"/>
          </a:p>
        </p:txBody>
      </p:sp>
      <p:sp>
        <p:nvSpPr>
          <p:cNvPr id="5" name="Espace réservé du contenu 4"/>
          <p:cNvSpPr>
            <a:spLocks noGrp="1"/>
          </p:cNvSpPr>
          <p:nvPr>
            <p:ph sz="quarter" idx="1"/>
          </p:nvPr>
        </p:nvSpPr>
        <p:spPr/>
        <p:txBody>
          <a:bodyPr>
            <a:normAutofit/>
          </a:bodyPr>
          <a:lstStyle/>
          <a:p>
            <a:r>
              <a:rPr lang="fr-FR" b="1" dirty="0" smtClean="0">
                <a:solidFill>
                  <a:srgbClr val="C00000"/>
                </a:solidFill>
              </a:rPr>
              <a:t>La condition NULL (IS NULL et IS NOT NULL)</a:t>
            </a:r>
            <a:endParaRPr lang="fr-FR" dirty="0" smtClean="0">
              <a:solidFill>
                <a:srgbClr val="C00000"/>
              </a:solidFill>
            </a:endParaRPr>
          </a:p>
          <a:p>
            <a:pPr lvl="0">
              <a:buNone/>
            </a:pPr>
            <a:endParaRPr lang="fr-FR" dirty="0" smtClean="0"/>
          </a:p>
          <a:p>
            <a:pPr lvl="0"/>
            <a:endParaRPr lang="fr-FR" dirty="0" smtClean="0"/>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graphicFrame>
        <p:nvGraphicFramePr>
          <p:cNvPr id="7" name="Tableau 6"/>
          <p:cNvGraphicFramePr>
            <a:graphicFrameLocks noGrp="1"/>
          </p:cNvGraphicFramePr>
          <p:nvPr/>
        </p:nvGraphicFramePr>
        <p:xfrm>
          <a:off x="428596" y="2357430"/>
          <a:ext cx="8215370" cy="4214841"/>
        </p:xfrm>
        <a:graphic>
          <a:graphicData uri="http://schemas.openxmlformats.org/drawingml/2006/table">
            <a:tbl>
              <a:tblPr firstRow="1" bandRow="1">
                <a:tableStyleId>{5C22544A-7EE6-4342-B048-85BDC9FD1C3A}</a:tableStyleId>
              </a:tblPr>
              <a:tblGrid>
                <a:gridCol w="4857784"/>
                <a:gridCol w="3357586"/>
              </a:tblGrid>
              <a:tr h="386092">
                <a:tc>
                  <a:txBody>
                    <a:bodyPr/>
                    <a:lstStyle/>
                    <a:p>
                      <a:r>
                        <a:rPr lang="fr-FR" dirty="0" smtClean="0"/>
                        <a:t>remarque</a:t>
                      </a:r>
                      <a:endParaRPr lang="fr-FR" dirty="0"/>
                    </a:p>
                  </a:txBody>
                  <a:tcPr/>
                </a:tc>
                <a:tc>
                  <a:txBody>
                    <a:bodyPr/>
                    <a:lstStyle/>
                    <a:p>
                      <a:r>
                        <a:rPr lang="fr-FR" dirty="0" smtClean="0"/>
                        <a:t>Exemple</a:t>
                      </a:r>
                      <a:endParaRPr lang="fr-FR" dirty="0"/>
                    </a:p>
                  </a:txBody>
                  <a:tcPr/>
                </a:tc>
              </a:tr>
              <a:tr h="11582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200" dirty="0" smtClean="0"/>
                        <a:t>Une expression traitant une valeur </a:t>
                      </a:r>
                      <a:r>
                        <a:rPr lang="fr-FR" sz="2200" dirty="0" err="1" smtClean="0"/>
                        <a:t>null</a:t>
                      </a:r>
                      <a:r>
                        <a:rPr lang="fr-FR" sz="2200" dirty="0" smtClean="0"/>
                        <a:t> retourne une valeur NULL </a:t>
                      </a:r>
                    </a:p>
                  </a:txBody>
                  <a:tcPr/>
                </a:tc>
                <a:tc>
                  <a:txBody>
                    <a:bodyPr/>
                    <a:lstStyle/>
                    <a:p>
                      <a:r>
                        <a:rPr lang="fr-FR" sz="2200" dirty="0" smtClean="0"/>
                        <a:t>A+B </a:t>
                      </a:r>
                    </a:p>
                    <a:p>
                      <a:r>
                        <a:rPr lang="fr-FR" sz="2200" dirty="0" smtClean="0"/>
                        <a:t>(si A ou B et </a:t>
                      </a:r>
                      <a:r>
                        <a:rPr lang="fr-FR" sz="2200" dirty="0" err="1" smtClean="0"/>
                        <a:t>null</a:t>
                      </a:r>
                      <a:r>
                        <a:rPr lang="fr-FR" sz="2200" dirty="0" smtClean="0"/>
                        <a:t> la somme est </a:t>
                      </a:r>
                      <a:r>
                        <a:rPr lang="fr-FR" sz="2200" dirty="0" err="1" smtClean="0"/>
                        <a:t>null</a:t>
                      </a:r>
                      <a:r>
                        <a:rPr lang="fr-FR" sz="2200" dirty="0" smtClean="0"/>
                        <a:t>)</a:t>
                      </a:r>
                      <a:endParaRPr lang="fr-FR" sz="2200" dirty="0"/>
                    </a:p>
                  </a:txBody>
                  <a:tcPr/>
                </a:tc>
              </a:tr>
              <a:tr h="11582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200" dirty="0" smtClean="0"/>
                        <a:t>Dans un prédicat qui évalue la valeur </a:t>
                      </a:r>
                      <a:r>
                        <a:rPr lang="fr-FR" sz="2200" dirty="0" err="1" smtClean="0"/>
                        <a:t>null</a:t>
                      </a:r>
                      <a:r>
                        <a:rPr lang="fr-FR" sz="2200" dirty="0" smtClean="0"/>
                        <a:t> à une valeur </a:t>
                      </a:r>
                      <a:r>
                        <a:rPr lang="fr-FR" sz="2200" dirty="0" err="1" smtClean="0"/>
                        <a:t>null</a:t>
                      </a:r>
                      <a:r>
                        <a:rPr lang="fr-FR" sz="220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2200" dirty="0" smtClean="0"/>
                        <a:t>le résultat de comparaison est inconnu.</a:t>
                      </a:r>
                    </a:p>
                  </a:txBody>
                  <a:tcPr/>
                </a:tc>
                <a:tc>
                  <a:txBody>
                    <a:bodyPr/>
                    <a:lstStyle/>
                    <a:p>
                      <a:r>
                        <a:rPr lang="fr-FR" sz="2200" dirty="0" smtClean="0"/>
                        <a:t> A = B (SI A est </a:t>
                      </a:r>
                      <a:r>
                        <a:rPr lang="fr-FR" sz="2200" dirty="0" err="1" smtClean="0"/>
                        <a:t>null</a:t>
                      </a:r>
                      <a:r>
                        <a:rPr lang="fr-FR" sz="2200" dirty="0" smtClean="0"/>
                        <a:t> ou B est </a:t>
                      </a:r>
                      <a:r>
                        <a:rPr lang="fr-FR" sz="2200" dirty="0" err="1" smtClean="0"/>
                        <a:t>null</a:t>
                      </a:r>
                      <a:r>
                        <a:rPr lang="fr-FR" sz="2200" dirty="0" smtClean="0"/>
                        <a:t>, le résultat de comparaison est inconnu.</a:t>
                      </a:r>
                      <a:endParaRPr lang="fr-FR" sz="2200" dirty="0"/>
                    </a:p>
                  </a:txBody>
                  <a:tcPr/>
                </a:tc>
              </a:tr>
              <a:tr h="15121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200" dirty="0" smtClean="0"/>
                        <a:t>Dans un select, une ligne est sélectionnée quand la condition est vraie, elle est rejetée si la condition a la valeur faux ou inconnu.</a:t>
                      </a:r>
                    </a:p>
                  </a:txBody>
                  <a:tcPr/>
                </a:tc>
                <a:tc>
                  <a:txBody>
                    <a:bodyPr/>
                    <a:lstStyle/>
                    <a:p>
                      <a:endParaRPr lang="fr-FR" sz="2200" dirty="0"/>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C00000"/>
                </a:solidFill>
              </a:rPr>
              <a:t>LMD</a:t>
            </a:r>
            <a:r>
              <a:rPr lang="fr-FR" dirty="0" smtClean="0">
                <a:solidFill>
                  <a:srgbClr val="C00000"/>
                </a:solidFill>
              </a:rPr>
              <a:t> : </a:t>
            </a:r>
            <a:r>
              <a:rPr lang="fr-FR" b="1" dirty="0" smtClean="0">
                <a:solidFill>
                  <a:srgbClr val="C00000"/>
                </a:solidFill>
              </a:rPr>
              <a:t>L</a:t>
            </a:r>
            <a:r>
              <a:rPr lang="fr-FR" dirty="0" smtClean="0">
                <a:solidFill>
                  <a:srgbClr val="C00000"/>
                </a:solidFill>
              </a:rPr>
              <a:t>angage de </a:t>
            </a:r>
            <a:r>
              <a:rPr lang="fr-FR" b="1" dirty="0" smtClean="0">
                <a:solidFill>
                  <a:srgbClr val="C00000"/>
                </a:solidFill>
              </a:rPr>
              <a:t>M</a:t>
            </a:r>
            <a:r>
              <a:rPr lang="fr-FR" dirty="0" smtClean="0">
                <a:solidFill>
                  <a:srgbClr val="C00000"/>
                </a:solidFill>
              </a:rPr>
              <a:t>anipulation de </a:t>
            </a:r>
            <a:r>
              <a:rPr lang="fr-FR" b="1" dirty="0" smtClean="0">
                <a:solidFill>
                  <a:srgbClr val="C00000"/>
                </a:solidFill>
              </a:rPr>
              <a:t>D</a:t>
            </a:r>
            <a:r>
              <a:rPr lang="fr-FR" dirty="0" smtClean="0">
                <a:solidFill>
                  <a:srgbClr val="C00000"/>
                </a:solidFill>
              </a:rPr>
              <a:t>onnées</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2</a:t>
            </a:fld>
            <a:endParaRPr lang="en-US"/>
          </a:p>
        </p:txBody>
      </p:sp>
      <p:sp>
        <p:nvSpPr>
          <p:cNvPr id="5" name="Espace réservé du contenu 4"/>
          <p:cNvSpPr>
            <a:spLocks noGrp="1"/>
          </p:cNvSpPr>
          <p:nvPr>
            <p:ph sz="quarter" idx="1"/>
          </p:nvPr>
        </p:nvSpPr>
        <p:spPr/>
        <p:txBody>
          <a:bodyPr>
            <a:normAutofit fontScale="92500" lnSpcReduction="10000"/>
          </a:bodyPr>
          <a:lstStyle/>
          <a:p>
            <a:endParaRPr lang="fr-FR" sz="3600" b="1" dirty="0" smtClean="0"/>
          </a:p>
          <a:p>
            <a:pPr>
              <a:buNone/>
            </a:pPr>
            <a:endParaRPr lang="fr-FR" sz="3600" b="1" dirty="0" smtClean="0"/>
          </a:p>
          <a:p>
            <a:r>
              <a:rPr lang="fr-FR" sz="3600" b="1" dirty="0" smtClean="0"/>
              <a:t>Expression de projection</a:t>
            </a:r>
          </a:p>
          <a:p>
            <a:r>
              <a:rPr lang="fr-FR" sz="3600" b="1" dirty="0" smtClean="0"/>
              <a:t>Expression des </a:t>
            </a:r>
            <a:r>
              <a:rPr lang="fr-FR" sz="3600" b="1" dirty="0" smtClean="0"/>
              <a:t>sélection</a:t>
            </a:r>
          </a:p>
          <a:p>
            <a:r>
              <a:rPr lang="fr-FR" sz="3600" b="1" dirty="0" smtClean="0"/>
              <a:t>Les jointures</a:t>
            </a:r>
          </a:p>
          <a:p>
            <a:r>
              <a:rPr lang="fr-FR" sz="3600" b="1" dirty="0" smtClean="0"/>
              <a:t>Union, intersection, différence</a:t>
            </a:r>
          </a:p>
          <a:p>
            <a:r>
              <a:rPr lang="fr-FR" sz="3600" b="1" dirty="0" smtClean="0"/>
              <a:t>Requêtes imbriquées</a:t>
            </a:r>
          </a:p>
          <a:p>
            <a:r>
              <a:rPr lang="fr-FR" sz="3600" b="1" dirty="0" smtClean="0"/>
              <a:t>Les agrégations</a:t>
            </a:r>
          </a:p>
          <a:p>
            <a:endParaRPr lang="fr-FR" sz="3600" dirty="0"/>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smtClean="0">
                <a:solidFill>
                  <a:srgbClr val="C00000"/>
                </a:solidFill>
              </a:rPr>
              <a:t>Ordre de priorité des operateurs</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20</a:t>
            </a:fld>
            <a:endParaRPr lang="en-US"/>
          </a:p>
        </p:txBody>
      </p:sp>
      <p:graphicFrame>
        <p:nvGraphicFramePr>
          <p:cNvPr id="7" name="Espace réservé du contenu 6"/>
          <p:cNvGraphicFramePr>
            <a:graphicFrameLocks noGrp="1"/>
          </p:cNvGraphicFramePr>
          <p:nvPr>
            <p:ph sz="quarter" idx="1"/>
          </p:nvPr>
        </p:nvGraphicFramePr>
        <p:xfrm>
          <a:off x="642910" y="1785926"/>
          <a:ext cx="8153400" cy="4041648"/>
        </p:xfrm>
        <a:graphic>
          <a:graphicData uri="http://schemas.openxmlformats.org/drawingml/2006/table">
            <a:tbl>
              <a:tblPr firstRow="1" bandRow="1">
                <a:tableStyleId>{21E4AEA4-8DFA-4A89-87EB-49C32662AFE0}</a:tableStyleId>
              </a:tblPr>
              <a:tblGrid>
                <a:gridCol w="2643206"/>
                <a:gridCol w="5510194"/>
              </a:tblGrid>
              <a:tr h="370840">
                <a:tc>
                  <a:txBody>
                    <a:bodyPr/>
                    <a:lstStyle/>
                    <a:p>
                      <a:pPr algn="ctr"/>
                      <a:r>
                        <a:rPr lang="fr-FR" sz="2400" b="1" dirty="0" smtClean="0">
                          <a:solidFill>
                            <a:schemeClr val="bg1"/>
                          </a:solidFill>
                        </a:rPr>
                        <a:t>Ordre d'évaluation</a:t>
                      </a:r>
                      <a:endParaRPr lang="fr-FR" sz="2400" b="1" dirty="0">
                        <a:solidFill>
                          <a:schemeClr val="bg1"/>
                        </a:solidFill>
                      </a:endParaRPr>
                    </a:p>
                  </a:txBody>
                  <a:tcPr/>
                </a:tc>
                <a:tc>
                  <a:txBody>
                    <a:bodyPr/>
                    <a:lstStyle/>
                    <a:p>
                      <a:pPr algn="ctr"/>
                      <a:r>
                        <a:rPr kumimoji="0" lang="fr-FR" sz="2400" b="1" kern="1200" dirty="0" smtClean="0"/>
                        <a:t>opération</a:t>
                      </a:r>
                      <a:endParaRPr lang="fr-FR" sz="2400" b="1" dirty="0">
                        <a:solidFill>
                          <a:srgbClr val="C00000"/>
                        </a:solidFill>
                      </a:endParaRPr>
                    </a:p>
                  </a:txBody>
                  <a:tcPr/>
                </a:tc>
              </a:tr>
              <a:tr h="370840">
                <a:tc>
                  <a:txBody>
                    <a:bodyPr/>
                    <a:lstStyle/>
                    <a:p>
                      <a:pPr algn="ctr"/>
                      <a:r>
                        <a:rPr kumimoji="0" lang="fr-FR" sz="2400" b="1" kern="1200" dirty="0" smtClean="0">
                          <a:solidFill>
                            <a:schemeClr val="dk1"/>
                          </a:solidFill>
                          <a:latin typeface="Courier New"/>
                          <a:ea typeface="Times New Roman"/>
                          <a:cs typeface="Arial"/>
                        </a:rPr>
                        <a:t>1</a:t>
                      </a:r>
                      <a:endParaRPr kumimoji="0" lang="fr-FR" sz="2400" b="1" kern="1200" dirty="0">
                        <a:solidFill>
                          <a:schemeClr val="dk1"/>
                        </a:solidFill>
                        <a:latin typeface="Courier New"/>
                        <a:ea typeface="Times New Roman"/>
                        <a:cs typeface="Arial"/>
                      </a:endParaRPr>
                    </a:p>
                  </a:txBody>
                  <a:tcPr/>
                </a:tc>
                <a:tc>
                  <a:txBody>
                    <a:bodyPr/>
                    <a:lstStyle/>
                    <a:p>
                      <a:pPr algn="ctr">
                        <a:lnSpc>
                          <a:spcPct val="115000"/>
                        </a:lnSpc>
                        <a:spcAft>
                          <a:spcPts val="0"/>
                        </a:spcAft>
                      </a:pPr>
                      <a:r>
                        <a:rPr lang="fr-FR" sz="2400" b="1" dirty="0">
                          <a:latin typeface="Courier New"/>
                          <a:ea typeface="Times New Roman"/>
                          <a:cs typeface="Arial"/>
                        </a:rPr>
                        <a:t>+ et - unaires</a:t>
                      </a:r>
                      <a:endParaRPr lang="fr-FR" sz="3200" dirty="0">
                        <a:latin typeface="Arial"/>
                        <a:ea typeface="Times New Roman"/>
                        <a:cs typeface="Arial"/>
                      </a:endParaRPr>
                    </a:p>
                  </a:txBody>
                  <a:tcPr marL="68580" marR="68580" marT="0" marB="0"/>
                </a:tc>
              </a:tr>
              <a:tr h="370840">
                <a:tc>
                  <a:txBody>
                    <a:bodyPr/>
                    <a:lstStyle/>
                    <a:p>
                      <a:pPr algn="ctr"/>
                      <a:r>
                        <a:rPr kumimoji="0" lang="fr-FR" sz="2400" b="1" kern="1200" dirty="0" smtClean="0">
                          <a:solidFill>
                            <a:schemeClr val="dk1"/>
                          </a:solidFill>
                          <a:latin typeface="Courier New"/>
                          <a:ea typeface="Times New Roman"/>
                          <a:cs typeface="Arial"/>
                        </a:rPr>
                        <a:t>2</a:t>
                      </a:r>
                      <a:endParaRPr kumimoji="0" lang="fr-FR" sz="2400" b="1" kern="1200" dirty="0">
                        <a:solidFill>
                          <a:schemeClr val="dk1"/>
                        </a:solidFill>
                        <a:latin typeface="Courier New"/>
                        <a:ea typeface="Times New Roman"/>
                        <a:cs typeface="Arial"/>
                      </a:endParaRPr>
                    </a:p>
                  </a:txBody>
                  <a:tcPr/>
                </a:tc>
                <a:tc>
                  <a:txBody>
                    <a:bodyPr/>
                    <a:lstStyle/>
                    <a:p>
                      <a:pPr algn="ctr">
                        <a:lnSpc>
                          <a:spcPct val="115000"/>
                        </a:lnSpc>
                        <a:spcAft>
                          <a:spcPts val="0"/>
                        </a:spcAft>
                      </a:pPr>
                      <a:r>
                        <a:rPr lang="fr-FR" sz="2400" b="1">
                          <a:latin typeface="Courier New"/>
                          <a:ea typeface="Times New Roman"/>
                          <a:cs typeface="Arial"/>
                        </a:rPr>
                        <a:t>*,/</a:t>
                      </a:r>
                      <a:endParaRPr lang="fr-FR" sz="3200">
                        <a:latin typeface="Arial"/>
                        <a:ea typeface="Times New Roman"/>
                        <a:cs typeface="Arial"/>
                      </a:endParaRPr>
                    </a:p>
                  </a:txBody>
                  <a:tcPr marL="68580" marR="68580" marT="0" marB="0"/>
                </a:tc>
              </a:tr>
              <a:tr h="370840">
                <a:tc>
                  <a:txBody>
                    <a:bodyPr/>
                    <a:lstStyle/>
                    <a:p>
                      <a:pPr algn="ctr"/>
                      <a:r>
                        <a:rPr kumimoji="0" lang="fr-FR" sz="2400" b="1" kern="1200" dirty="0" smtClean="0">
                          <a:solidFill>
                            <a:schemeClr val="dk1"/>
                          </a:solidFill>
                          <a:latin typeface="Courier New"/>
                          <a:ea typeface="Times New Roman"/>
                          <a:cs typeface="Arial"/>
                        </a:rPr>
                        <a:t>3</a:t>
                      </a:r>
                      <a:endParaRPr kumimoji="0" lang="fr-FR" sz="2400" b="1" kern="1200" dirty="0">
                        <a:solidFill>
                          <a:schemeClr val="dk1"/>
                        </a:solidFill>
                        <a:latin typeface="Courier New"/>
                        <a:ea typeface="Times New Roman"/>
                        <a:cs typeface="Arial"/>
                      </a:endParaRPr>
                    </a:p>
                  </a:txBody>
                  <a:tcPr/>
                </a:tc>
                <a:tc>
                  <a:txBody>
                    <a:bodyPr/>
                    <a:lstStyle/>
                    <a:p>
                      <a:pPr algn="ctr">
                        <a:lnSpc>
                          <a:spcPct val="115000"/>
                        </a:lnSpc>
                        <a:spcAft>
                          <a:spcPts val="0"/>
                        </a:spcAft>
                      </a:pPr>
                      <a:r>
                        <a:rPr lang="fr-FR" sz="2400" b="1">
                          <a:latin typeface="Courier New"/>
                          <a:ea typeface="Times New Roman"/>
                          <a:cs typeface="Arial"/>
                        </a:rPr>
                        <a:t>Addition +, soustraction -</a:t>
                      </a:r>
                      <a:endParaRPr lang="fr-FR" sz="3200">
                        <a:latin typeface="Arial"/>
                        <a:ea typeface="Times New Roman"/>
                        <a:cs typeface="Arial"/>
                      </a:endParaRPr>
                    </a:p>
                  </a:txBody>
                  <a:tcPr marL="68580" marR="68580" marT="0" marB="0"/>
                </a:tc>
              </a:tr>
              <a:tr h="370840">
                <a:tc>
                  <a:txBody>
                    <a:bodyPr/>
                    <a:lstStyle/>
                    <a:p>
                      <a:pPr algn="ctr"/>
                      <a:r>
                        <a:rPr kumimoji="0" lang="fr-FR" sz="2400" b="1" kern="1200" dirty="0" smtClean="0">
                          <a:solidFill>
                            <a:schemeClr val="dk1"/>
                          </a:solidFill>
                          <a:latin typeface="Courier New"/>
                          <a:ea typeface="Times New Roman"/>
                          <a:cs typeface="Arial"/>
                        </a:rPr>
                        <a:t>4</a:t>
                      </a:r>
                      <a:endParaRPr kumimoji="0" lang="fr-FR" sz="2400" b="1" kern="1200" dirty="0">
                        <a:solidFill>
                          <a:schemeClr val="dk1"/>
                        </a:solidFill>
                        <a:latin typeface="Courier New"/>
                        <a:ea typeface="Times New Roman"/>
                        <a:cs typeface="Arial"/>
                      </a:endParaRPr>
                    </a:p>
                  </a:txBody>
                  <a:tcPr/>
                </a:tc>
                <a:tc>
                  <a:txBody>
                    <a:bodyPr/>
                    <a:lstStyle/>
                    <a:p>
                      <a:pPr algn="ctr">
                        <a:lnSpc>
                          <a:spcPct val="115000"/>
                        </a:lnSpc>
                        <a:spcAft>
                          <a:spcPts val="0"/>
                        </a:spcAft>
                      </a:pPr>
                      <a:r>
                        <a:rPr lang="fr-FR" sz="2400" b="1">
                          <a:latin typeface="Courier New"/>
                          <a:ea typeface="Times New Roman"/>
                          <a:cs typeface="Arial"/>
                        </a:rPr>
                        <a:t>Comparaison </a:t>
                      </a:r>
                      <a:r>
                        <a:rPr lang="fr-FR" sz="2400">
                          <a:latin typeface="SchneidlerBT"/>
                          <a:ea typeface="Times New Roman"/>
                          <a:cs typeface="SchneidlerBT"/>
                        </a:rPr>
                        <a:t>=, &lt;, &gt;, &lt; &gt;, &lt;=, &gt;=</a:t>
                      </a:r>
                      <a:r>
                        <a:rPr lang="fr-FR" sz="2400" b="1">
                          <a:latin typeface="Courier New"/>
                          <a:ea typeface="Times New Roman"/>
                          <a:cs typeface="Arial"/>
                        </a:rPr>
                        <a:t>, Between, IN, Like, is null</a:t>
                      </a:r>
                      <a:endParaRPr lang="fr-FR" sz="3200">
                        <a:latin typeface="Arial"/>
                        <a:ea typeface="Times New Roman"/>
                        <a:cs typeface="Arial"/>
                      </a:endParaRPr>
                    </a:p>
                  </a:txBody>
                  <a:tcPr marL="68580" marR="68580" marT="0" marB="0"/>
                </a:tc>
              </a:tr>
              <a:tr h="370840">
                <a:tc>
                  <a:txBody>
                    <a:bodyPr/>
                    <a:lstStyle/>
                    <a:p>
                      <a:pPr algn="ctr"/>
                      <a:r>
                        <a:rPr kumimoji="0" lang="fr-FR" sz="2400" b="1" kern="1200" dirty="0" smtClean="0">
                          <a:solidFill>
                            <a:schemeClr val="dk1"/>
                          </a:solidFill>
                          <a:latin typeface="Courier New"/>
                          <a:ea typeface="Times New Roman"/>
                          <a:cs typeface="Arial"/>
                        </a:rPr>
                        <a:t>5</a:t>
                      </a:r>
                      <a:endParaRPr kumimoji="0" lang="fr-FR" sz="2400" b="1" kern="1200" dirty="0">
                        <a:solidFill>
                          <a:schemeClr val="dk1"/>
                        </a:solidFill>
                        <a:latin typeface="Courier New"/>
                        <a:ea typeface="Times New Roman"/>
                        <a:cs typeface="Arial"/>
                      </a:endParaRPr>
                    </a:p>
                  </a:txBody>
                  <a:tcPr/>
                </a:tc>
                <a:tc>
                  <a:txBody>
                    <a:bodyPr/>
                    <a:lstStyle/>
                    <a:p>
                      <a:pPr algn="ctr">
                        <a:lnSpc>
                          <a:spcPct val="115000"/>
                        </a:lnSpc>
                        <a:spcAft>
                          <a:spcPts val="0"/>
                        </a:spcAft>
                      </a:pPr>
                      <a:r>
                        <a:rPr lang="fr-FR" sz="2400" b="1">
                          <a:latin typeface="Courier New"/>
                          <a:ea typeface="Times New Roman"/>
                          <a:cs typeface="Arial"/>
                        </a:rPr>
                        <a:t>NOT</a:t>
                      </a:r>
                      <a:endParaRPr lang="fr-FR" sz="3200">
                        <a:latin typeface="Arial"/>
                        <a:ea typeface="Times New Roman"/>
                        <a:cs typeface="Arial"/>
                      </a:endParaRPr>
                    </a:p>
                  </a:txBody>
                  <a:tcPr marL="68580" marR="68580" marT="0" marB="0"/>
                </a:tc>
              </a:tr>
              <a:tr h="370840">
                <a:tc>
                  <a:txBody>
                    <a:bodyPr/>
                    <a:lstStyle/>
                    <a:p>
                      <a:pPr algn="ctr"/>
                      <a:r>
                        <a:rPr kumimoji="0" lang="fr-FR" sz="2400" b="1" kern="1200" dirty="0" smtClean="0">
                          <a:solidFill>
                            <a:schemeClr val="dk1"/>
                          </a:solidFill>
                          <a:latin typeface="Courier New"/>
                          <a:ea typeface="Times New Roman"/>
                          <a:cs typeface="Arial"/>
                        </a:rPr>
                        <a:t>6</a:t>
                      </a:r>
                      <a:endParaRPr kumimoji="0" lang="fr-FR" sz="2400" b="1" kern="1200" dirty="0">
                        <a:solidFill>
                          <a:schemeClr val="dk1"/>
                        </a:solidFill>
                        <a:latin typeface="Courier New"/>
                        <a:ea typeface="Times New Roman"/>
                        <a:cs typeface="Arial"/>
                      </a:endParaRPr>
                    </a:p>
                  </a:txBody>
                  <a:tcPr/>
                </a:tc>
                <a:tc>
                  <a:txBody>
                    <a:bodyPr/>
                    <a:lstStyle/>
                    <a:p>
                      <a:pPr algn="ctr">
                        <a:lnSpc>
                          <a:spcPct val="115000"/>
                        </a:lnSpc>
                        <a:spcAft>
                          <a:spcPts val="0"/>
                        </a:spcAft>
                      </a:pPr>
                      <a:r>
                        <a:rPr lang="fr-FR" sz="2400" b="1">
                          <a:latin typeface="Courier New"/>
                          <a:ea typeface="Times New Roman"/>
                          <a:cs typeface="Arial"/>
                        </a:rPr>
                        <a:t>AND</a:t>
                      </a:r>
                      <a:endParaRPr lang="fr-FR" sz="3200">
                        <a:latin typeface="Arial"/>
                        <a:ea typeface="Times New Roman"/>
                        <a:cs typeface="Arial"/>
                      </a:endParaRPr>
                    </a:p>
                  </a:txBody>
                  <a:tcPr marL="68580" marR="68580" marT="0" marB="0"/>
                </a:tc>
              </a:tr>
              <a:tr h="370840">
                <a:tc>
                  <a:txBody>
                    <a:bodyPr/>
                    <a:lstStyle/>
                    <a:p>
                      <a:pPr algn="ctr"/>
                      <a:r>
                        <a:rPr kumimoji="0" lang="fr-FR" sz="2400" b="1" kern="1200" dirty="0" smtClean="0">
                          <a:solidFill>
                            <a:schemeClr val="dk1"/>
                          </a:solidFill>
                          <a:latin typeface="Courier New"/>
                          <a:ea typeface="Times New Roman"/>
                          <a:cs typeface="Arial"/>
                        </a:rPr>
                        <a:t>7</a:t>
                      </a:r>
                      <a:endParaRPr kumimoji="0" lang="fr-FR" sz="2400" b="1" kern="1200" dirty="0">
                        <a:solidFill>
                          <a:schemeClr val="dk1"/>
                        </a:solidFill>
                        <a:latin typeface="Courier New"/>
                        <a:ea typeface="Times New Roman"/>
                        <a:cs typeface="Arial"/>
                      </a:endParaRPr>
                    </a:p>
                  </a:txBody>
                  <a:tcPr/>
                </a:tc>
                <a:tc>
                  <a:txBody>
                    <a:bodyPr/>
                    <a:lstStyle/>
                    <a:p>
                      <a:pPr algn="ctr">
                        <a:lnSpc>
                          <a:spcPct val="115000"/>
                        </a:lnSpc>
                        <a:spcAft>
                          <a:spcPts val="0"/>
                        </a:spcAft>
                      </a:pPr>
                      <a:r>
                        <a:rPr lang="fr-FR" sz="2400" b="1" dirty="0">
                          <a:latin typeface="Courier New"/>
                          <a:ea typeface="Times New Roman"/>
                          <a:cs typeface="Arial"/>
                        </a:rPr>
                        <a:t>OR</a:t>
                      </a:r>
                      <a:endParaRPr lang="fr-FR" sz="3200" dirty="0">
                        <a:latin typeface="Arial"/>
                        <a:ea typeface="Times New Roman"/>
                        <a:cs typeface="Arial"/>
                      </a:endParaRPr>
                    </a:p>
                  </a:txBody>
                  <a:tcPr marL="68580" marR="68580" marT="0" marB="0"/>
                </a:tc>
              </a:tr>
            </a:tbl>
          </a:graphicData>
        </a:graphic>
      </p:graphicFrame>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smtClean="0">
                <a:solidFill>
                  <a:srgbClr val="C00000"/>
                </a:solidFill>
              </a:rPr>
              <a:t>Requêtes sur plusieurs tables</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21</a:t>
            </a:fld>
            <a:endParaRPr lang="en-US"/>
          </a:p>
        </p:txBody>
      </p:sp>
      <p:sp>
        <p:nvSpPr>
          <p:cNvPr id="5" name="Espace réservé du contenu 4"/>
          <p:cNvSpPr>
            <a:spLocks noGrp="1"/>
          </p:cNvSpPr>
          <p:nvPr>
            <p:ph sz="quarter" idx="1"/>
          </p:nvPr>
        </p:nvSpPr>
        <p:spPr/>
        <p:txBody>
          <a:bodyPr/>
          <a:lstStyle/>
          <a:p>
            <a:r>
              <a:rPr lang="fr-FR" sz="3200" b="1" dirty="0" smtClean="0">
                <a:solidFill>
                  <a:srgbClr val="C00000"/>
                </a:solidFill>
              </a:rPr>
              <a:t>Syntaxe relationnelle</a:t>
            </a:r>
            <a:endParaRPr lang="fr-FR" b="1" dirty="0" smtClean="0">
              <a:solidFill>
                <a:srgbClr val="C00000"/>
              </a:solidFill>
            </a:endParaRPr>
          </a:p>
          <a:p>
            <a:pPr>
              <a:buNone/>
            </a:pPr>
            <a:r>
              <a:rPr lang="fr-FR" b="1" dirty="0" smtClean="0">
                <a:solidFill>
                  <a:srgbClr val="0070C0"/>
                </a:solidFill>
              </a:rPr>
              <a:t>SELECT</a:t>
            </a:r>
            <a:r>
              <a:rPr lang="fr-FR" dirty="0" smtClean="0">
                <a:solidFill>
                  <a:srgbClr val="0070C0"/>
                </a:solidFill>
              </a:rPr>
              <a:t> &lt; att1, att2, …&gt;</a:t>
            </a:r>
          </a:p>
          <a:p>
            <a:pPr>
              <a:buNone/>
            </a:pPr>
            <a:r>
              <a:rPr lang="fr-FR" b="1" dirty="0" smtClean="0">
                <a:solidFill>
                  <a:srgbClr val="0070C0"/>
                </a:solidFill>
              </a:rPr>
              <a:t>FROM</a:t>
            </a:r>
            <a:r>
              <a:rPr lang="fr-FR" dirty="0" smtClean="0">
                <a:solidFill>
                  <a:srgbClr val="0070C0"/>
                </a:solidFill>
              </a:rPr>
              <a:t> &lt; relation1, relation2,…&gt;</a:t>
            </a:r>
          </a:p>
          <a:p>
            <a:pPr>
              <a:buNone/>
            </a:pPr>
            <a:r>
              <a:rPr lang="fr-FR" dirty="0" smtClean="0">
                <a:solidFill>
                  <a:srgbClr val="0070C0"/>
                </a:solidFill>
              </a:rPr>
              <a:t>[</a:t>
            </a:r>
            <a:r>
              <a:rPr lang="fr-FR" b="1" dirty="0" smtClean="0">
                <a:solidFill>
                  <a:srgbClr val="0070C0"/>
                </a:solidFill>
              </a:rPr>
              <a:t>WHERE</a:t>
            </a:r>
            <a:r>
              <a:rPr lang="fr-FR" dirty="0" smtClean="0">
                <a:solidFill>
                  <a:srgbClr val="0070C0"/>
                </a:solidFill>
              </a:rPr>
              <a:t> &lt; Condition &gt;]</a:t>
            </a:r>
          </a:p>
          <a:p>
            <a:pPr>
              <a:buNone/>
            </a:pPr>
            <a:r>
              <a:rPr lang="fr-FR" dirty="0" smtClean="0">
                <a:solidFill>
                  <a:srgbClr val="0070C0"/>
                </a:solidFill>
              </a:rPr>
              <a:t>[</a:t>
            </a:r>
            <a:r>
              <a:rPr lang="fr-FR" b="1" dirty="0" smtClean="0">
                <a:solidFill>
                  <a:srgbClr val="0070C0"/>
                </a:solidFill>
              </a:rPr>
              <a:t>GROUP BY </a:t>
            </a:r>
            <a:r>
              <a:rPr lang="fr-FR" dirty="0" smtClean="0">
                <a:solidFill>
                  <a:srgbClr val="0070C0"/>
                </a:solidFill>
              </a:rPr>
              <a:t>&lt; liste d’attributs &gt;]</a:t>
            </a:r>
          </a:p>
          <a:p>
            <a:pPr>
              <a:buNone/>
            </a:pPr>
            <a:r>
              <a:rPr lang="fr-FR" dirty="0" smtClean="0">
                <a:solidFill>
                  <a:srgbClr val="0070C0"/>
                </a:solidFill>
              </a:rPr>
              <a:t>[</a:t>
            </a:r>
            <a:r>
              <a:rPr lang="fr-FR" b="1" dirty="0" smtClean="0">
                <a:solidFill>
                  <a:srgbClr val="0070C0"/>
                </a:solidFill>
              </a:rPr>
              <a:t>HAVING</a:t>
            </a:r>
            <a:r>
              <a:rPr lang="fr-FR" dirty="0" smtClean="0">
                <a:solidFill>
                  <a:srgbClr val="0070C0"/>
                </a:solidFill>
              </a:rPr>
              <a:t> &lt; Condition &gt;]</a:t>
            </a:r>
          </a:p>
          <a:p>
            <a:pPr>
              <a:buNone/>
            </a:pPr>
            <a:r>
              <a:rPr lang="fr-FR" dirty="0" smtClean="0">
                <a:solidFill>
                  <a:srgbClr val="0070C0"/>
                </a:solidFill>
              </a:rPr>
              <a:t>[</a:t>
            </a:r>
            <a:r>
              <a:rPr lang="fr-FR" b="1" dirty="0" smtClean="0">
                <a:solidFill>
                  <a:srgbClr val="0070C0"/>
                </a:solidFill>
              </a:rPr>
              <a:t>ORDER BY </a:t>
            </a:r>
            <a:r>
              <a:rPr lang="fr-FR" dirty="0" smtClean="0">
                <a:solidFill>
                  <a:srgbClr val="0070C0"/>
                </a:solidFill>
              </a:rPr>
              <a:t>&lt; att1 [DESC], att2 [DESC],…&gt;];</a:t>
            </a:r>
            <a:endParaRPr lang="fr-FR" dirty="0">
              <a:solidFill>
                <a:srgbClr val="0070C0"/>
              </a:solidFill>
            </a:endParaRPr>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C00000"/>
                </a:solidFill>
              </a:rPr>
              <a:t>Requêtes sur plusieurs tables</a:t>
            </a:r>
            <a:br>
              <a:rPr lang="fr-FR" b="1" dirty="0" smtClean="0">
                <a:solidFill>
                  <a:srgbClr val="C00000"/>
                </a:solidFill>
              </a:rPr>
            </a:br>
            <a:r>
              <a:rPr lang="fr-FR" b="1" dirty="0" smtClean="0">
                <a:solidFill>
                  <a:srgbClr val="FFC000"/>
                </a:solidFill>
              </a:rPr>
              <a:t>Produit cartésien</a:t>
            </a: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22</a:t>
            </a:fld>
            <a:endParaRPr lang="en-US"/>
          </a:p>
        </p:txBody>
      </p:sp>
      <p:sp>
        <p:nvSpPr>
          <p:cNvPr id="5" name="Espace réservé du contenu 4"/>
          <p:cNvSpPr>
            <a:spLocks noGrp="1"/>
          </p:cNvSpPr>
          <p:nvPr>
            <p:ph sz="quarter" idx="1"/>
          </p:nvPr>
        </p:nvSpPr>
        <p:spPr/>
        <p:txBody>
          <a:bodyPr>
            <a:normAutofit fontScale="92500" lnSpcReduction="20000"/>
          </a:bodyPr>
          <a:lstStyle/>
          <a:p>
            <a:r>
              <a:rPr lang="fr-FR" b="1" dirty="0" smtClean="0">
                <a:solidFill>
                  <a:srgbClr val="C00000"/>
                </a:solidFill>
              </a:rPr>
              <a:t>Syntaxe</a:t>
            </a:r>
            <a:r>
              <a:rPr lang="fr-FR" dirty="0" smtClean="0"/>
              <a:t> : Deux syntaxe possibles</a:t>
            </a:r>
          </a:p>
          <a:p>
            <a:endParaRPr lang="fr-FR" dirty="0" smtClean="0"/>
          </a:p>
          <a:p>
            <a:pPr>
              <a:buNone/>
            </a:pPr>
            <a:r>
              <a:rPr lang="fr-FR" dirty="0" smtClean="0"/>
              <a:t>❶ </a:t>
            </a:r>
          </a:p>
          <a:p>
            <a:pPr>
              <a:buNone/>
            </a:pPr>
            <a:r>
              <a:rPr lang="fr-FR" b="1" dirty="0" smtClean="0">
                <a:solidFill>
                  <a:srgbClr val="0070C0"/>
                </a:solidFill>
              </a:rPr>
              <a:t>SELECT</a:t>
            </a:r>
            <a:r>
              <a:rPr lang="fr-FR" dirty="0" smtClean="0">
                <a:solidFill>
                  <a:srgbClr val="0070C0"/>
                </a:solidFill>
              </a:rPr>
              <a:t> &lt; liste d’attributs &gt; </a:t>
            </a:r>
          </a:p>
          <a:p>
            <a:pPr>
              <a:buNone/>
            </a:pPr>
            <a:r>
              <a:rPr lang="fr-FR" b="1" dirty="0" smtClean="0">
                <a:solidFill>
                  <a:srgbClr val="0070C0"/>
                </a:solidFill>
              </a:rPr>
              <a:t>FROM </a:t>
            </a:r>
            <a:r>
              <a:rPr lang="fr-FR" dirty="0" smtClean="0">
                <a:solidFill>
                  <a:srgbClr val="0070C0"/>
                </a:solidFill>
              </a:rPr>
              <a:t>T1, T2 </a:t>
            </a:r>
          </a:p>
          <a:p>
            <a:pPr>
              <a:buNone/>
            </a:pPr>
            <a:r>
              <a:rPr lang="fr-FR" dirty="0" smtClean="0"/>
              <a:t> </a:t>
            </a:r>
            <a:r>
              <a:rPr lang="fr-FR" dirty="0" smtClean="0">
                <a:solidFill>
                  <a:srgbClr val="C00000"/>
                </a:solidFill>
              </a:rPr>
              <a:t>ou </a:t>
            </a:r>
          </a:p>
          <a:p>
            <a:pPr>
              <a:buNone/>
            </a:pPr>
            <a:endParaRPr lang="fr-FR" dirty="0" smtClean="0">
              <a:solidFill>
                <a:srgbClr val="C00000"/>
              </a:solidFill>
            </a:endParaRPr>
          </a:p>
          <a:p>
            <a:pPr>
              <a:buNone/>
            </a:pPr>
            <a:r>
              <a:rPr lang="fr-FR" dirty="0" smtClean="0"/>
              <a:t>❷ </a:t>
            </a:r>
          </a:p>
          <a:p>
            <a:pPr>
              <a:buNone/>
            </a:pPr>
            <a:r>
              <a:rPr lang="fr-FR" b="1" dirty="0" smtClean="0">
                <a:solidFill>
                  <a:srgbClr val="0070C0"/>
                </a:solidFill>
              </a:rPr>
              <a:t>SELECT </a:t>
            </a:r>
            <a:r>
              <a:rPr lang="fr-FR" dirty="0" smtClean="0">
                <a:solidFill>
                  <a:srgbClr val="0070C0"/>
                </a:solidFill>
              </a:rPr>
              <a:t>&lt; liste d’attributs &gt; </a:t>
            </a:r>
          </a:p>
          <a:p>
            <a:pPr>
              <a:buNone/>
            </a:pPr>
            <a:r>
              <a:rPr lang="fr-FR" b="1" dirty="0" smtClean="0">
                <a:solidFill>
                  <a:srgbClr val="0070C0"/>
                </a:solidFill>
              </a:rPr>
              <a:t>FROM T1 [CROSS] JOIN T2 </a:t>
            </a:r>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C00000"/>
                </a:solidFill>
              </a:rPr>
              <a:t>Requêtes sur plusieurs tables</a:t>
            </a:r>
            <a:br>
              <a:rPr lang="fr-FR" b="1" dirty="0" smtClean="0">
                <a:solidFill>
                  <a:srgbClr val="C00000"/>
                </a:solidFill>
              </a:rPr>
            </a:br>
            <a:r>
              <a:rPr lang="fr-FR" b="1" dirty="0" smtClean="0">
                <a:solidFill>
                  <a:srgbClr val="FFC000"/>
                </a:solidFill>
              </a:rPr>
              <a:t>Produit cartésien</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23</a:t>
            </a:fld>
            <a:endParaRPr lang="en-US"/>
          </a:p>
        </p:txBody>
      </p:sp>
      <p:sp>
        <p:nvSpPr>
          <p:cNvPr id="5" name="Espace réservé du contenu 4"/>
          <p:cNvSpPr>
            <a:spLocks noGrp="1"/>
          </p:cNvSpPr>
          <p:nvPr>
            <p:ph sz="quarter" idx="1"/>
          </p:nvPr>
        </p:nvSpPr>
        <p:spPr/>
        <p:txBody>
          <a:bodyPr>
            <a:normAutofit fontScale="92500" lnSpcReduction="10000"/>
          </a:bodyPr>
          <a:lstStyle/>
          <a:p>
            <a:r>
              <a:rPr lang="fr-FR" b="1" dirty="0" smtClean="0">
                <a:solidFill>
                  <a:srgbClr val="C00000"/>
                </a:solidFill>
              </a:rPr>
              <a:t>Exemple</a:t>
            </a:r>
            <a:r>
              <a:rPr lang="fr-FR" dirty="0" smtClean="0">
                <a:solidFill>
                  <a:srgbClr val="0070C0"/>
                </a:solidFill>
              </a:rPr>
              <a:t> : produit cartésien entre pièce et fournisseur</a:t>
            </a:r>
          </a:p>
          <a:p>
            <a:endParaRPr lang="fr-FR" dirty="0" smtClean="0"/>
          </a:p>
          <a:p>
            <a:pPr>
              <a:buNone/>
            </a:pPr>
            <a:r>
              <a:rPr lang="fr-FR" b="1" dirty="0" smtClean="0">
                <a:solidFill>
                  <a:srgbClr val="0070C0"/>
                </a:solidFill>
              </a:rPr>
              <a:t>SELECT</a:t>
            </a:r>
            <a:r>
              <a:rPr lang="fr-FR" dirty="0" smtClean="0">
                <a:solidFill>
                  <a:srgbClr val="0070C0"/>
                </a:solidFill>
              </a:rPr>
              <a:t> </a:t>
            </a:r>
            <a:r>
              <a:rPr lang="fr-FR" dirty="0" err="1" smtClean="0">
                <a:solidFill>
                  <a:srgbClr val="0070C0"/>
                </a:solidFill>
              </a:rPr>
              <a:t>NomP</a:t>
            </a:r>
            <a:r>
              <a:rPr lang="fr-FR" dirty="0" smtClean="0">
                <a:solidFill>
                  <a:srgbClr val="0070C0"/>
                </a:solidFill>
              </a:rPr>
              <a:t>, </a:t>
            </a:r>
            <a:r>
              <a:rPr lang="fr-FR" dirty="0" err="1" smtClean="0">
                <a:solidFill>
                  <a:srgbClr val="0070C0"/>
                </a:solidFill>
              </a:rPr>
              <a:t>VilleP</a:t>
            </a:r>
            <a:r>
              <a:rPr lang="fr-FR" dirty="0" smtClean="0">
                <a:solidFill>
                  <a:srgbClr val="0070C0"/>
                </a:solidFill>
              </a:rPr>
              <a:t>, </a:t>
            </a:r>
            <a:r>
              <a:rPr lang="fr-FR" dirty="0" err="1" smtClean="0">
                <a:solidFill>
                  <a:srgbClr val="0070C0"/>
                </a:solidFill>
              </a:rPr>
              <a:t>NomF</a:t>
            </a:r>
            <a:endParaRPr lang="fr-FR" dirty="0" smtClean="0">
              <a:solidFill>
                <a:srgbClr val="0070C0"/>
              </a:solidFill>
            </a:endParaRPr>
          </a:p>
          <a:p>
            <a:pPr>
              <a:buNone/>
            </a:pPr>
            <a:r>
              <a:rPr lang="fr-FR" b="1" dirty="0" smtClean="0">
                <a:solidFill>
                  <a:srgbClr val="0070C0"/>
                </a:solidFill>
              </a:rPr>
              <a:t>FROM</a:t>
            </a:r>
            <a:r>
              <a:rPr lang="fr-FR" dirty="0" smtClean="0">
                <a:solidFill>
                  <a:srgbClr val="0070C0"/>
                </a:solidFill>
              </a:rPr>
              <a:t>  </a:t>
            </a:r>
            <a:r>
              <a:rPr lang="fr-FR" dirty="0" err="1" smtClean="0">
                <a:solidFill>
                  <a:srgbClr val="0070C0"/>
                </a:solidFill>
              </a:rPr>
              <a:t>Piece</a:t>
            </a:r>
            <a:r>
              <a:rPr lang="fr-FR" dirty="0" smtClean="0">
                <a:solidFill>
                  <a:srgbClr val="0070C0"/>
                </a:solidFill>
              </a:rPr>
              <a:t>, Fournisseur ;</a:t>
            </a:r>
          </a:p>
          <a:p>
            <a:pPr>
              <a:buNone/>
            </a:pPr>
            <a:endParaRPr lang="fr-FR" b="1" dirty="0" smtClean="0"/>
          </a:p>
          <a:p>
            <a:pPr>
              <a:buNone/>
            </a:pPr>
            <a:r>
              <a:rPr lang="fr-FR" b="1" dirty="0" smtClean="0"/>
              <a:t>Ou </a:t>
            </a:r>
          </a:p>
          <a:p>
            <a:pPr>
              <a:buNone/>
            </a:pPr>
            <a:endParaRPr lang="fr-FR" b="1" dirty="0" smtClean="0">
              <a:solidFill>
                <a:srgbClr val="0070C0"/>
              </a:solidFill>
            </a:endParaRPr>
          </a:p>
          <a:p>
            <a:pPr>
              <a:buNone/>
            </a:pPr>
            <a:r>
              <a:rPr lang="fr-FR" b="1" dirty="0" smtClean="0">
                <a:solidFill>
                  <a:srgbClr val="0070C0"/>
                </a:solidFill>
              </a:rPr>
              <a:t>SELECT</a:t>
            </a:r>
            <a:r>
              <a:rPr lang="fr-FR" dirty="0" smtClean="0">
                <a:solidFill>
                  <a:srgbClr val="0070C0"/>
                </a:solidFill>
              </a:rPr>
              <a:t> </a:t>
            </a:r>
            <a:r>
              <a:rPr lang="fr-FR" dirty="0" err="1" smtClean="0">
                <a:solidFill>
                  <a:srgbClr val="0070C0"/>
                </a:solidFill>
              </a:rPr>
              <a:t>Piece.NomP</a:t>
            </a:r>
            <a:r>
              <a:rPr lang="fr-FR" dirty="0" smtClean="0">
                <a:solidFill>
                  <a:srgbClr val="0070C0"/>
                </a:solidFill>
              </a:rPr>
              <a:t>, </a:t>
            </a:r>
            <a:r>
              <a:rPr lang="fr-FR" dirty="0" err="1" smtClean="0">
                <a:solidFill>
                  <a:srgbClr val="0070C0"/>
                </a:solidFill>
              </a:rPr>
              <a:t>Piece.VilleP</a:t>
            </a:r>
            <a:r>
              <a:rPr lang="fr-FR" dirty="0" smtClean="0">
                <a:solidFill>
                  <a:srgbClr val="0070C0"/>
                </a:solidFill>
              </a:rPr>
              <a:t>, </a:t>
            </a:r>
            <a:r>
              <a:rPr lang="fr-FR" dirty="0" err="1" smtClean="0">
                <a:solidFill>
                  <a:srgbClr val="0070C0"/>
                </a:solidFill>
              </a:rPr>
              <a:t>Fournisseur.NomF</a:t>
            </a:r>
            <a:endParaRPr lang="fr-FR" dirty="0" smtClean="0">
              <a:solidFill>
                <a:srgbClr val="0070C0"/>
              </a:solidFill>
            </a:endParaRPr>
          </a:p>
          <a:p>
            <a:pPr>
              <a:buNone/>
            </a:pPr>
            <a:r>
              <a:rPr lang="fr-FR" b="1" dirty="0" smtClean="0">
                <a:solidFill>
                  <a:srgbClr val="0070C0"/>
                </a:solidFill>
              </a:rPr>
              <a:t>FROM</a:t>
            </a:r>
            <a:r>
              <a:rPr lang="fr-FR" dirty="0" smtClean="0">
                <a:solidFill>
                  <a:srgbClr val="0070C0"/>
                </a:solidFill>
              </a:rPr>
              <a:t>  </a:t>
            </a:r>
            <a:r>
              <a:rPr lang="fr-FR" dirty="0" err="1" smtClean="0">
                <a:solidFill>
                  <a:srgbClr val="0070C0"/>
                </a:solidFill>
              </a:rPr>
              <a:t>Piece</a:t>
            </a:r>
            <a:r>
              <a:rPr lang="fr-FR" dirty="0" smtClean="0">
                <a:solidFill>
                  <a:srgbClr val="0070C0"/>
                </a:solidFill>
              </a:rPr>
              <a:t> CROSS JOIN Fournisseur ;</a:t>
            </a:r>
          </a:p>
          <a:p>
            <a:endParaRPr lang="fr-FR" dirty="0"/>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C00000"/>
                </a:solidFill>
              </a:rPr>
              <a:t>Requêtes sur plusieurs tables</a:t>
            </a:r>
            <a:br>
              <a:rPr lang="fr-FR" b="1" dirty="0" smtClean="0">
                <a:solidFill>
                  <a:srgbClr val="C00000"/>
                </a:solidFill>
              </a:rPr>
            </a:br>
            <a:r>
              <a:rPr lang="fr-FR" b="1" dirty="0" smtClean="0"/>
              <a:t>Thêta jointure</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24</a:t>
            </a:fld>
            <a:endParaRPr lang="en-US"/>
          </a:p>
        </p:txBody>
      </p:sp>
      <p:sp>
        <p:nvSpPr>
          <p:cNvPr id="5" name="Espace réservé du contenu 4"/>
          <p:cNvSpPr>
            <a:spLocks noGrp="1"/>
          </p:cNvSpPr>
          <p:nvPr>
            <p:ph sz="quarter" idx="1"/>
          </p:nvPr>
        </p:nvSpPr>
        <p:spPr/>
        <p:txBody>
          <a:bodyPr/>
          <a:lstStyle/>
          <a:p>
            <a:pPr marL="0" indent="0">
              <a:buNone/>
            </a:pPr>
            <a:endParaRPr lang="fr-FR" dirty="0" smtClean="0"/>
          </a:p>
          <a:p>
            <a:pPr marL="0" indent="0">
              <a:buNone/>
            </a:pPr>
            <a:r>
              <a:rPr lang="fr-FR" dirty="0" smtClean="0"/>
              <a:t>La thêta-jointure peut être exprimée avec une requête avec une condition sur les colonnes de jointure des deux tables dans la clause </a:t>
            </a:r>
            <a:r>
              <a:rPr lang="fr-FR" b="1" dirty="0" smtClean="0"/>
              <a:t>WHERE</a:t>
            </a:r>
            <a:r>
              <a:rPr lang="fr-FR" dirty="0" smtClean="0"/>
              <a:t>, ou bien en utilisant la clause </a:t>
            </a:r>
            <a:r>
              <a:rPr lang="fr-FR" b="1" dirty="0" smtClean="0"/>
              <a:t>INNER JOIN</a:t>
            </a:r>
            <a:endParaRPr lang="fr-FR" dirty="0"/>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C00000"/>
                </a:solidFill>
              </a:rPr>
              <a:t>Requêtes sur plusieurs tables</a:t>
            </a:r>
            <a:br>
              <a:rPr lang="fr-FR" b="1" dirty="0" smtClean="0">
                <a:solidFill>
                  <a:srgbClr val="C00000"/>
                </a:solidFill>
              </a:rPr>
            </a:br>
            <a:r>
              <a:rPr lang="fr-FR" b="1" dirty="0" smtClean="0"/>
              <a:t>Thêta jointure</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25</a:t>
            </a:fld>
            <a:endParaRPr lang="en-US"/>
          </a:p>
        </p:txBody>
      </p:sp>
      <p:sp>
        <p:nvSpPr>
          <p:cNvPr id="5" name="Espace réservé du contenu 4"/>
          <p:cNvSpPr>
            <a:spLocks noGrp="1"/>
          </p:cNvSpPr>
          <p:nvPr>
            <p:ph sz="quarter" idx="1"/>
          </p:nvPr>
        </p:nvSpPr>
        <p:spPr/>
        <p:txBody>
          <a:bodyPr>
            <a:normAutofit fontScale="85000" lnSpcReduction="20000"/>
          </a:bodyPr>
          <a:lstStyle/>
          <a:p>
            <a:r>
              <a:rPr lang="fr-FR" sz="3300" b="1" dirty="0" smtClean="0">
                <a:solidFill>
                  <a:srgbClr val="C00000"/>
                </a:solidFill>
              </a:rPr>
              <a:t>Syntaxe</a:t>
            </a:r>
          </a:p>
          <a:p>
            <a:endParaRPr lang="fr-FR" dirty="0" smtClean="0"/>
          </a:p>
          <a:p>
            <a:pPr>
              <a:buNone/>
            </a:pPr>
            <a:r>
              <a:rPr lang="fr-FR" dirty="0" smtClean="0"/>
              <a:t>❶ </a:t>
            </a:r>
          </a:p>
          <a:p>
            <a:pPr>
              <a:buNone/>
            </a:pPr>
            <a:r>
              <a:rPr lang="fr-FR" b="1" dirty="0" smtClean="0">
                <a:solidFill>
                  <a:srgbClr val="0070C0"/>
                </a:solidFill>
              </a:rPr>
              <a:t>SELECT </a:t>
            </a:r>
            <a:r>
              <a:rPr lang="fr-FR" dirty="0" smtClean="0">
                <a:solidFill>
                  <a:srgbClr val="0070C0"/>
                </a:solidFill>
              </a:rPr>
              <a:t>&lt; liste d’attributs &gt; </a:t>
            </a:r>
            <a:r>
              <a:rPr lang="fr-FR" b="1" dirty="0" smtClean="0">
                <a:solidFill>
                  <a:srgbClr val="0070C0"/>
                </a:solidFill>
              </a:rPr>
              <a:t>FROM</a:t>
            </a:r>
          </a:p>
          <a:p>
            <a:pPr>
              <a:buNone/>
            </a:pPr>
            <a:r>
              <a:rPr lang="fr-FR" dirty="0" smtClean="0">
                <a:solidFill>
                  <a:srgbClr val="0070C0"/>
                </a:solidFill>
              </a:rPr>
              <a:t>T1, T2</a:t>
            </a:r>
          </a:p>
          <a:p>
            <a:pPr>
              <a:buNone/>
            </a:pPr>
            <a:r>
              <a:rPr lang="fr-FR" b="1" dirty="0" smtClean="0">
                <a:solidFill>
                  <a:srgbClr val="0070C0"/>
                </a:solidFill>
              </a:rPr>
              <a:t>WHERE </a:t>
            </a:r>
            <a:r>
              <a:rPr lang="fr-FR" dirty="0" err="1" smtClean="0">
                <a:solidFill>
                  <a:srgbClr val="0070C0"/>
                </a:solidFill>
              </a:rPr>
              <a:t>condition_de_jointure</a:t>
            </a:r>
            <a:endParaRPr lang="fr-FR" dirty="0" smtClean="0">
              <a:solidFill>
                <a:srgbClr val="0070C0"/>
              </a:solidFill>
            </a:endParaRPr>
          </a:p>
          <a:p>
            <a:endParaRPr lang="fr-FR" dirty="0" smtClean="0"/>
          </a:p>
          <a:p>
            <a:endParaRPr lang="fr-FR" dirty="0" smtClean="0"/>
          </a:p>
          <a:p>
            <a:pPr>
              <a:buNone/>
            </a:pPr>
            <a:r>
              <a:rPr lang="fr-FR" dirty="0" smtClean="0"/>
              <a:t>❷</a:t>
            </a:r>
          </a:p>
          <a:p>
            <a:pPr>
              <a:buNone/>
            </a:pPr>
            <a:r>
              <a:rPr lang="fr-FR" b="1" dirty="0" smtClean="0">
                <a:solidFill>
                  <a:srgbClr val="0070C0"/>
                </a:solidFill>
              </a:rPr>
              <a:t>SELECT</a:t>
            </a:r>
            <a:r>
              <a:rPr lang="fr-FR" dirty="0" smtClean="0">
                <a:solidFill>
                  <a:srgbClr val="0070C0"/>
                </a:solidFill>
              </a:rPr>
              <a:t> &lt; liste d’attributs &gt; </a:t>
            </a:r>
            <a:r>
              <a:rPr lang="fr-FR" b="1" dirty="0" smtClean="0">
                <a:solidFill>
                  <a:srgbClr val="0070C0"/>
                </a:solidFill>
              </a:rPr>
              <a:t>FROM</a:t>
            </a:r>
            <a:endParaRPr lang="fr-FR" dirty="0" smtClean="0">
              <a:solidFill>
                <a:srgbClr val="0070C0"/>
              </a:solidFill>
            </a:endParaRPr>
          </a:p>
          <a:p>
            <a:pPr>
              <a:buNone/>
            </a:pPr>
            <a:r>
              <a:rPr lang="fr-FR" dirty="0" smtClean="0">
                <a:solidFill>
                  <a:srgbClr val="0070C0"/>
                </a:solidFill>
              </a:rPr>
              <a:t>T1 </a:t>
            </a:r>
            <a:r>
              <a:rPr lang="fr-FR" b="1" dirty="0" smtClean="0">
                <a:solidFill>
                  <a:srgbClr val="0070C0"/>
                </a:solidFill>
              </a:rPr>
              <a:t>[INNER] JOIN </a:t>
            </a:r>
            <a:r>
              <a:rPr lang="fr-FR" dirty="0" smtClean="0">
                <a:solidFill>
                  <a:srgbClr val="0070C0"/>
                </a:solidFill>
              </a:rPr>
              <a:t>T2 </a:t>
            </a:r>
            <a:r>
              <a:rPr lang="fr-FR" b="1" dirty="0" smtClean="0">
                <a:solidFill>
                  <a:srgbClr val="0070C0"/>
                </a:solidFill>
              </a:rPr>
              <a:t>ON</a:t>
            </a:r>
            <a:r>
              <a:rPr lang="fr-FR" dirty="0" smtClean="0">
                <a:solidFill>
                  <a:srgbClr val="0070C0"/>
                </a:solidFill>
              </a:rPr>
              <a:t> </a:t>
            </a:r>
            <a:r>
              <a:rPr lang="fr-FR" dirty="0" err="1" smtClean="0">
                <a:solidFill>
                  <a:srgbClr val="0070C0"/>
                </a:solidFill>
              </a:rPr>
              <a:t>condition_de_jointure</a:t>
            </a:r>
            <a:endParaRPr lang="fr-FR" dirty="0" smtClean="0">
              <a:solidFill>
                <a:srgbClr val="0070C0"/>
              </a:solidFill>
            </a:endParaRPr>
          </a:p>
          <a:p>
            <a:endParaRPr lang="fr-FR" dirty="0"/>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C00000"/>
                </a:solidFill>
              </a:rPr>
              <a:t>Requêtes sur plusieurs tables</a:t>
            </a:r>
            <a:br>
              <a:rPr lang="fr-FR" b="1" dirty="0" smtClean="0">
                <a:solidFill>
                  <a:srgbClr val="C00000"/>
                </a:solidFill>
              </a:rPr>
            </a:br>
            <a:r>
              <a:rPr lang="fr-FR" b="1" dirty="0" smtClean="0"/>
              <a:t>Thêta jointure</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26</a:t>
            </a:fld>
            <a:endParaRPr lang="en-US"/>
          </a:p>
        </p:txBody>
      </p:sp>
      <p:sp>
        <p:nvSpPr>
          <p:cNvPr id="5" name="Espace réservé du contenu 4"/>
          <p:cNvSpPr>
            <a:spLocks noGrp="1"/>
          </p:cNvSpPr>
          <p:nvPr>
            <p:ph sz="quarter" idx="1"/>
          </p:nvPr>
        </p:nvSpPr>
        <p:spPr/>
        <p:txBody>
          <a:bodyPr>
            <a:normAutofit fontScale="70000" lnSpcReduction="20000"/>
          </a:bodyPr>
          <a:lstStyle/>
          <a:p>
            <a:r>
              <a:rPr lang="fr-FR" sz="4000" b="1" dirty="0" smtClean="0">
                <a:solidFill>
                  <a:srgbClr val="C00000"/>
                </a:solidFill>
              </a:rPr>
              <a:t>Exemple : </a:t>
            </a:r>
          </a:p>
          <a:p>
            <a:endParaRPr lang="fr-FR" dirty="0" smtClean="0"/>
          </a:p>
          <a:p>
            <a:pPr>
              <a:buNone/>
            </a:pPr>
            <a:r>
              <a:rPr lang="fr-FR" dirty="0" smtClean="0"/>
              <a:t>❶ </a:t>
            </a:r>
          </a:p>
          <a:p>
            <a:pPr>
              <a:buNone/>
            </a:pPr>
            <a:endParaRPr lang="fr-FR" dirty="0" smtClean="0"/>
          </a:p>
          <a:p>
            <a:pPr>
              <a:buNone/>
            </a:pPr>
            <a:r>
              <a:rPr lang="fr-FR" sz="3600" b="1" dirty="0" smtClean="0">
                <a:solidFill>
                  <a:srgbClr val="0070C0"/>
                </a:solidFill>
              </a:rPr>
              <a:t>SELECT</a:t>
            </a:r>
            <a:r>
              <a:rPr lang="fr-FR" sz="3600" dirty="0" smtClean="0">
                <a:solidFill>
                  <a:srgbClr val="0070C0"/>
                </a:solidFill>
              </a:rPr>
              <a:t> </a:t>
            </a:r>
            <a:r>
              <a:rPr lang="fr-FR" sz="3600" dirty="0" err="1" smtClean="0">
                <a:solidFill>
                  <a:srgbClr val="0070C0"/>
                </a:solidFill>
              </a:rPr>
              <a:t>P.NomP</a:t>
            </a:r>
            <a:r>
              <a:rPr lang="fr-FR" sz="3600" dirty="0" smtClean="0">
                <a:solidFill>
                  <a:srgbClr val="0070C0"/>
                </a:solidFill>
              </a:rPr>
              <a:t>,  </a:t>
            </a:r>
            <a:r>
              <a:rPr lang="fr-FR" sz="3600" dirty="0" err="1" smtClean="0">
                <a:solidFill>
                  <a:srgbClr val="0070C0"/>
                </a:solidFill>
              </a:rPr>
              <a:t>P.VilleP</a:t>
            </a:r>
            <a:r>
              <a:rPr lang="fr-FR" sz="3600" dirty="0" smtClean="0">
                <a:solidFill>
                  <a:srgbClr val="0070C0"/>
                </a:solidFill>
              </a:rPr>
              <a:t>,  </a:t>
            </a:r>
            <a:r>
              <a:rPr lang="fr-FR" sz="3600" dirty="0" err="1" smtClean="0">
                <a:solidFill>
                  <a:srgbClr val="0070C0"/>
                </a:solidFill>
              </a:rPr>
              <a:t>F.NomF</a:t>
            </a:r>
            <a:endParaRPr lang="fr-FR" sz="3600" dirty="0" smtClean="0">
              <a:solidFill>
                <a:srgbClr val="0070C0"/>
              </a:solidFill>
            </a:endParaRPr>
          </a:p>
          <a:p>
            <a:pPr>
              <a:buNone/>
            </a:pPr>
            <a:r>
              <a:rPr lang="fr-FR" sz="3600" b="1" dirty="0" smtClean="0">
                <a:solidFill>
                  <a:srgbClr val="0070C0"/>
                </a:solidFill>
              </a:rPr>
              <a:t>FROM</a:t>
            </a:r>
            <a:r>
              <a:rPr lang="fr-FR" sz="3600" dirty="0" smtClean="0">
                <a:solidFill>
                  <a:srgbClr val="0070C0"/>
                </a:solidFill>
              </a:rPr>
              <a:t> </a:t>
            </a:r>
            <a:r>
              <a:rPr lang="fr-FR" sz="3600" dirty="0" err="1" smtClean="0">
                <a:solidFill>
                  <a:srgbClr val="0070C0"/>
                </a:solidFill>
              </a:rPr>
              <a:t>piece</a:t>
            </a:r>
            <a:r>
              <a:rPr lang="fr-FR" sz="3600" dirty="0" smtClean="0">
                <a:solidFill>
                  <a:srgbClr val="0070C0"/>
                </a:solidFill>
              </a:rPr>
              <a:t> AS P, Fournisseur AS F</a:t>
            </a:r>
          </a:p>
          <a:p>
            <a:pPr>
              <a:buNone/>
            </a:pPr>
            <a:r>
              <a:rPr lang="fr-FR" sz="3600" b="1" dirty="0" smtClean="0">
                <a:solidFill>
                  <a:srgbClr val="0070C0"/>
                </a:solidFill>
              </a:rPr>
              <a:t>WHERE</a:t>
            </a:r>
            <a:r>
              <a:rPr lang="fr-FR" sz="3600" dirty="0" smtClean="0">
                <a:solidFill>
                  <a:srgbClr val="0070C0"/>
                </a:solidFill>
              </a:rPr>
              <a:t> </a:t>
            </a:r>
            <a:r>
              <a:rPr lang="fr-FR" sz="3600" dirty="0" err="1" smtClean="0">
                <a:solidFill>
                  <a:srgbClr val="0070C0"/>
                </a:solidFill>
              </a:rPr>
              <a:t>P.Ville</a:t>
            </a:r>
            <a:r>
              <a:rPr lang="fr-FR" sz="3600" dirty="0" smtClean="0">
                <a:solidFill>
                  <a:srgbClr val="0070C0"/>
                </a:solidFill>
              </a:rPr>
              <a:t> = </a:t>
            </a:r>
            <a:r>
              <a:rPr lang="fr-FR" sz="3600" dirty="0" err="1" smtClean="0">
                <a:solidFill>
                  <a:srgbClr val="0070C0"/>
                </a:solidFill>
              </a:rPr>
              <a:t>F.villeF</a:t>
            </a:r>
            <a:r>
              <a:rPr lang="fr-FR" sz="3600" dirty="0" smtClean="0">
                <a:solidFill>
                  <a:srgbClr val="0070C0"/>
                </a:solidFill>
              </a:rPr>
              <a:t> ;</a:t>
            </a:r>
          </a:p>
          <a:p>
            <a:pPr>
              <a:buNone/>
            </a:pPr>
            <a:endParaRPr lang="fr-FR" dirty="0" smtClean="0"/>
          </a:p>
          <a:p>
            <a:pPr>
              <a:buNone/>
            </a:pPr>
            <a:r>
              <a:rPr lang="fr-FR" dirty="0" smtClean="0"/>
              <a:t>❷</a:t>
            </a:r>
          </a:p>
          <a:p>
            <a:pPr>
              <a:buNone/>
            </a:pPr>
            <a:endParaRPr lang="fr-FR" dirty="0" smtClean="0"/>
          </a:p>
          <a:p>
            <a:pPr>
              <a:buNone/>
            </a:pPr>
            <a:r>
              <a:rPr lang="fr-FR" sz="3600" b="1" dirty="0" smtClean="0">
                <a:solidFill>
                  <a:srgbClr val="0070C0"/>
                </a:solidFill>
              </a:rPr>
              <a:t>SELECT</a:t>
            </a:r>
            <a:r>
              <a:rPr lang="fr-FR" sz="3600" dirty="0" smtClean="0">
                <a:solidFill>
                  <a:srgbClr val="0070C0"/>
                </a:solidFill>
              </a:rPr>
              <a:t> </a:t>
            </a:r>
            <a:r>
              <a:rPr lang="fr-FR" sz="3600" dirty="0" err="1" smtClean="0">
                <a:solidFill>
                  <a:srgbClr val="0070C0"/>
                </a:solidFill>
              </a:rPr>
              <a:t>P.NomP</a:t>
            </a:r>
            <a:r>
              <a:rPr lang="fr-FR" sz="3600" dirty="0" smtClean="0">
                <a:solidFill>
                  <a:srgbClr val="0070C0"/>
                </a:solidFill>
              </a:rPr>
              <a:t>,  </a:t>
            </a:r>
            <a:r>
              <a:rPr lang="fr-FR" sz="3600" dirty="0" err="1" smtClean="0">
                <a:solidFill>
                  <a:srgbClr val="0070C0"/>
                </a:solidFill>
              </a:rPr>
              <a:t>P.VilleP</a:t>
            </a:r>
            <a:r>
              <a:rPr lang="fr-FR" sz="3600" dirty="0" smtClean="0">
                <a:solidFill>
                  <a:srgbClr val="0070C0"/>
                </a:solidFill>
              </a:rPr>
              <a:t>,  </a:t>
            </a:r>
            <a:r>
              <a:rPr lang="fr-FR" sz="3600" dirty="0" err="1" smtClean="0">
                <a:solidFill>
                  <a:srgbClr val="0070C0"/>
                </a:solidFill>
              </a:rPr>
              <a:t>F.NomF</a:t>
            </a:r>
            <a:endParaRPr lang="fr-FR" sz="3600" dirty="0" smtClean="0">
              <a:solidFill>
                <a:srgbClr val="0070C0"/>
              </a:solidFill>
            </a:endParaRPr>
          </a:p>
          <a:p>
            <a:pPr>
              <a:buNone/>
            </a:pPr>
            <a:r>
              <a:rPr lang="fr-FR" sz="3600" b="1" dirty="0" smtClean="0">
                <a:solidFill>
                  <a:srgbClr val="0070C0"/>
                </a:solidFill>
              </a:rPr>
              <a:t>FROM</a:t>
            </a:r>
            <a:r>
              <a:rPr lang="fr-FR" sz="3600" dirty="0" smtClean="0">
                <a:solidFill>
                  <a:srgbClr val="0070C0"/>
                </a:solidFill>
              </a:rPr>
              <a:t> </a:t>
            </a:r>
            <a:r>
              <a:rPr lang="fr-FR" sz="3600" dirty="0" err="1" smtClean="0">
                <a:solidFill>
                  <a:srgbClr val="0070C0"/>
                </a:solidFill>
              </a:rPr>
              <a:t>piece</a:t>
            </a:r>
            <a:r>
              <a:rPr lang="fr-FR" sz="3600" dirty="0" smtClean="0">
                <a:solidFill>
                  <a:srgbClr val="0070C0"/>
                </a:solidFill>
              </a:rPr>
              <a:t> P </a:t>
            </a:r>
            <a:r>
              <a:rPr lang="fr-FR" sz="3600" b="1" dirty="0" smtClean="0">
                <a:solidFill>
                  <a:srgbClr val="0070C0"/>
                </a:solidFill>
              </a:rPr>
              <a:t>INNER JOIN</a:t>
            </a:r>
            <a:r>
              <a:rPr lang="fr-FR" sz="3600" dirty="0" smtClean="0">
                <a:solidFill>
                  <a:srgbClr val="0070C0"/>
                </a:solidFill>
              </a:rPr>
              <a:t> Fournisseur F </a:t>
            </a:r>
            <a:r>
              <a:rPr lang="fr-FR" sz="3600" b="1" dirty="0" smtClean="0">
                <a:solidFill>
                  <a:srgbClr val="0070C0"/>
                </a:solidFill>
              </a:rPr>
              <a:t>On</a:t>
            </a:r>
            <a:r>
              <a:rPr lang="fr-FR" sz="3600" dirty="0" smtClean="0">
                <a:solidFill>
                  <a:srgbClr val="0070C0"/>
                </a:solidFill>
              </a:rPr>
              <a:t> </a:t>
            </a:r>
            <a:r>
              <a:rPr lang="fr-FR" sz="3600" dirty="0" err="1" smtClean="0">
                <a:solidFill>
                  <a:srgbClr val="0070C0"/>
                </a:solidFill>
              </a:rPr>
              <a:t>P.Ville</a:t>
            </a:r>
            <a:r>
              <a:rPr lang="fr-FR" sz="3600" dirty="0" smtClean="0">
                <a:solidFill>
                  <a:srgbClr val="0070C0"/>
                </a:solidFill>
              </a:rPr>
              <a:t> = </a:t>
            </a:r>
            <a:r>
              <a:rPr lang="fr-FR" sz="3600" dirty="0" err="1" smtClean="0">
                <a:solidFill>
                  <a:srgbClr val="0070C0"/>
                </a:solidFill>
              </a:rPr>
              <a:t>F.villeF</a:t>
            </a:r>
            <a:r>
              <a:rPr lang="fr-FR" sz="3600" dirty="0" smtClean="0">
                <a:solidFill>
                  <a:srgbClr val="0070C0"/>
                </a:solidFill>
              </a:rPr>
              <a:t> ;</a:t>
            </a:r>
          </a:p>
          <a:p>
            <a:pPr>
              <a:buNone/>
            </a:pPr>
            <a:endParaRPr lang="fr-FR" dirty="0" smtClean="0">
              <a:solidFill>
                <a:srgbClr val="0070C0"/>
              </a:solidFill>
            </a:endParaRPr>
          </a:p>
          <a:p>
            <a:endParaRPr lang="fr-FR" dirty="0"/>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C00000"/>
                </a:solidFill>
              </a:rPr>
              <a:t>Requêtes sur plusieurs tables</a:t>
            </a:r>
            <a:br>
              <a:rPr lang="fr-FR" b="1" dirty="0" smtClean="0">
                <a:solidFill>
                  <a:srgbClr val="C00000"/>
                </a:solidFill>
              </a:rPr>
            </a:br>
            <a:r>
              <a:rPr lang="fr-FR" b="1" dirty="0" smtClean="0"/>
              <a:t> Equijointure</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27</a:t>
            </a:fld>
            <a:endParaRPr lang="en-US"/>
          </a:p>
        </p:txBody>
      </p:sp>
      <p:sp>
        <p:nvSpPr>
          <p:cNvPr id="5" name="Espace réservé du contenu 4"/>
          <p:cNvSpPr>
            <a:spLocks noGrp="1"/>
          </p:cNvSpPr>
          <p:nvPr>
            <p:ph sz="quarter" idx="1"/>
          </p:nvPr>
        </p:nvSpPr>
        <p:spPr/>
        <p:txBody>
          <a:bodyPr>
            <a:normAutofit/>
          </a:bodyPr>
          <a:lstStyle/>
          <a:p>
            <a:r>
              <a:rPr lang="fr-FR" sz="3200" b="1" dirty="0" smtClean="0">
                <a:solidFill>
                  <a:srgbClr val="C00000"/>
                </a:solidFill>
              </a:rPr>
              <a:t>Exemple : </a:t>
            </a:r>
            <a:endParaRPr lang="fr-FR" dirty="0" smtClean="0"/>
          </a:p>
          <a:p>
            <a:pPr>
              <a:buNone/>
            </a:pPr>
            <a:r>
              <a:rPr lang="fr-FR" sz="2800" dirty="0" smtClean="0">
                <a:solidFill>
                  <a:srgbClr val="0070C0"/>
                </a:solidFill>
                <a:latin typeface="Courier New" pitchFamily="49" charset="0"/>
                <a:cs typeface="Courier New" pitchFamily="49" charset="0"/>
              </a:rPr>
              <a:t>SELECT </a:t>
            </a:r>
            <a:r>
              <a:rPr lang="fr-FR" sz="2800" dirty="0" err="1" smtClean="0">
                <a:latin typeface="Courier New" pitchFamily="49" charset="0"/>
                <a:cs typeface="Courier New" pitchFamily="49" charset="0"/>
              </a:rPr>
              <a:t>P.NomP</a:t>
            </a:r>
            <a:r>
              <a:rPr lang="fr-FR" sz="2800" dirty="0" smtClean="0">
                <a:latin typeface="Courier New" pitchFamily="49" charset="0"/>
                <a:cs typeface="Courier New" pitchFamily="49" charset="0"/>
              </a:rPr>
              <a:t>,  </a:t>
            </a:r>
            <a:r>
              <a:rPr lang="fr-FR" sz="2800" dirty="0" err="1" smtClean="0">
                <a:latin typeface="Courier New" pitchFamily="49" charset="0"/>
                <a:cs typeface="Courier New" pitchFamily="49" charset="0"/>
              </a:rPr>
              <a:t>P.VilleP</a:t>
            </a:r>
            <a:r>
              <a:rPr lang="fr-FR" sz="2800" dirty="0" smtClean="0">
                <a:latin typeface="Courier New" pitchFamily="49" charset="0"/>
                <a:cs typeface="Courier New" pitchFamily="49" charset="0"/>
              </a:rPr>
              <a:t>,  </a:t>
            </a:r>
            <a:r>
              <a:rPr lang="fr-FR" sz="2800" dirty="0" err="1" smtClean="0">
                <a:latin typeface="Courier New" pitchFamily="49" charset="0"/>
                <a:cs typeface="Courier New" pitchFamily="49" charset="0"/>
              </a:rPr>
              <a:t>F.NomF</a:t>
            </a:r>
            <a:endParaRPr lang="fr-FR" sz="2800" dirty="0" smtClean="0">
              <a:latin typeface="Courier New" pitchFamily="49" charset="0"/>
              <a:cs typeface="Courier New" pitchFamily="49" charset="0"/>
            </a:endParaRPr>
          </a:p>
          <a:p>
            <a:pPr>
              <a:buNone/>
            </a:pPr>
            <a:r>
              <a:rPr lang="fr-FR" sz="2800" dirty="0" smtClean="0">
                <a:solidFill>
                  <a:srgbClr val="0070C0"/>
                </a:solidFill>
                <a:latin typeface="Courier New" pitchFamily="49" charset="0"/>
                <a:cs typeface="Courier New" pitchFamily="49" charset="0"/>
              </a:rPr>
              <a:t>FROM </a:t>
            </a:r>
            <a:r>
              <a:rPr lang="fr-FR" sz="2800" dirty="0" err="1" smtClean="0">
                <a:latin typeface="Courier New" pitchFamily="49" charset="0"/>
                <a:cs typeface="Courier New" pitchFamily="49" charset="0"/>
              </a:rPr>
              <a:t>piece</a:t>
            </a:r>
            <a:r>
              <a:rPr lang="fr-FR" sz="2800" dirty="0" smtClean="0">
                <a:latin typeface="Courier New" pitchFamily="49" charset="0"/>
                <a:cs typeface="Courier New" pitchFamily="49" charset="0"/>
              </a:rPr>
              <a:t> AS P, Fournisseur AS F</a:t>
            </a:r>
          </a:p>
          <a:p>
            <a:pPr>
              <a:buNone/>
            </a:pPr>
            <a:r>
              <a:rPr lang="fr-FR" sz="2800" dirty="0" smtClean="0">
                <a:solidFill>
                  <a:srgbClr val="0070C0"/>
                </a:solidFill>
                <a:latin typeface="Courier New" pitchFamily="49" charset="0"/>
                <a:cs typeface="Courier New" pitchFamily="49" charset="0"/>
              </a:rPr>
              <a:t>WHERE </a:t>
            </a:r>
            <a:r>
              <a:rPr lang="fr-FR" sz="2800" dirty="0" err="1" smtClean="0">
                <a:latin typeface="Courier New" pitchFamily="49" charset="0"/>
                <a:cs typeface="Courier New" pitchFamily="49" charset="0"/>
              </a:rPr>
              <a:t>P.VilleP</a:t>
            </a:r>
            <a:r>
              <a:rPr lang="fr-FR" sz="2800" dirty="0" smtClean="0">
                <a:latin typeface="Courier New" pitchFamily="49" charset="0"/>
                <a:cs typeface="Courier New" pitchFamily="49" charset="0"/>
              </a:rPr>
              <a:t> </a:t>
            </a:r>
            <a:r>
              <a:rPr lang="fr-FR" sz="2800" b="1" dirty="0" smtClean="0">
                <a:solidFill>
                  <a:srgbClr val="C00000"/>
                </a:solidFill>
                <a:latin typeface="Courier New" pitchFamily="49" charset="0"/>
                <a:cs typeface="Courier New" pitchFamily="49" charset="0"/>
              </a:rPr>
              <a:t>=</a:t>
            </a:r>
            <a:r>
              <a:rPr lang="fr-FR" sz="2800" dirty="0" smtClean="0">
                <a:latin typeface="Courier New" pitchFamily="49" charset="0"/>
                <a:cs typeface="Courier New" pitchFamily="49" charset="0"/>
              </a:rPr>
              <a:t> </a:t>
            </a:r>
            <a:r>
              <a:rPr lang="fr-FR" sz="2800" dirty="0" err="1" smtClean="0">
                <a:latin typeface="Courier New" pitchFamily="49" charset="0"/>
                <a:cs typeface="Courier New" pitchFamily="49" charset="0"/>
              </a:rPr>
              <a:t>F.villeF</a:t>
            </a:r>
            <a:r>
              <a:rPr lang="fr-FR" sz="2800" dirty="0" smtClean="0">
                <a:latin typeface="Courier New" pitchFamily="49" charset="0"/>
                <a:cs typeface="Courier New" pitchFamily="49" charset="0"/>
              </a:rPr>
              <a:t> ;</a:t>
            </a:r>
          </a:p>
          <a:p>
            <a:pPr>
              <a:buNone/>
            </a:pPr>
            <a:endParaRPr lang="fr-FR" sz="2800" dirty="0" smtClean="0">
              <a:latin typeface="Courier New" pitchFamily="49" charset="0"/>
              <a:cs typeface="Courier New" pitchFamily="49" charset="0"/>
            </a:endParaRPr>
          </a:p>
          <a:p>
            <a:r>
              <a:rPr lang="fr-FR" dirty="0" smtClean="0"/>
              <a:t>Dans le cas d'une équijointure on peut utiliser </a:t>
            </a:r>
            <a:r>
              <a:rPr lang="fr-FR" b="1" dirty="0" smtClean="0">
                <a:solidFill>
                  <a:srgbClr val="0070C0"/>
                </a:solidFill>
              </a:rPr>
              <a:t>USING (liste des colonnes communes)</a:t>
            </a:r>
            <a:r>
              <a:rPr lang="fr-FR" b="1" dirty="0" smtClean="0">
                <a:solidFill>
                  <a:srgbClr val="C00000"/>
                </a:solidFill>
              </a:rPr>
              <a:t> </a:t>
            </a:r>
            <a:r>
              <a:rPr lang="fr-FR" dirty="0" smtClean="0"/>
              <a:t>à la place de ON</a:t>
            </a:r>
          </a:p>
          <a:p>
            <a:pPr>
              <a:buNone/>
            </a:pPr>
            <a:endParaRPr lang="fr-FR" dirty="0" smtClean="0"/>
          </a:p>
          <a:p>
            <a:endParaRPr lang="fr-FR" dirty="0"/>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C00000"/>
                </a:solidFill>
              </a:rPr>
              <a:t>Requêtes sur plusieurs tables</a:t>
            </a:r>
            <a:br>
              <a:rPr lang="fr-FR" b="1" dirty="0" smtClean="0">
                <a:solidFill>
                  <a:srgbClr val="C00000"/>
                </a:solidFill>
              </a:rPr>
            </a:br>
            <a:r>
              <a:rPr lang="fr-FR" b="1" dirty="0" smtClean="0"/>
              <a:t>Jointure naturelle</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28</a:t>
            </a:fld>
            <a:endParaRPr lang="en-US"/>
          </a:p>
        </p:txBody>
      </p:sp>
      <p:sp>
        <p:nvSpPr>
          <p:cNvPr id="5" name="Espace réservé du contenu 4"/>
          <p:cNvSpPr>
            <a:spLocks noGrp="1"/>
          </p:cNvSpPr>
          <p:nvPr>
            <p:ph sz="quarter" idx="1"/>
          </p:nvPr>
        </p:nvSpPr>
        <p:spPr/>
        <p:txBody>
          <a:bodyPr>
            <a:normAutofit fontScale="85000" lnSpcReduction="20000"/>
          </a:bodyPr>
          <a:lstStyle/>
          <a:p>
            <a:r>
              <a:rPr lang="fr-FR" sz="4000" b="1" dirty="0" smtClean="0">
                <a:solidFill>
                  <a:srgbClr val="C00000"/>
                </a:solidFill>
              </a:rPr>
              <a:t>Syntaxe : </a:t>
            </a:r>
          </a:p>
          <a:p>
            <a:endParaRPr lang="fr-FR" dirty="0" smtClean="0"/>
          </a:p>
          <a:p>
            <a:pPr>
              <a:buNone/>
            </a:pPr>
            <a:r>
              <a:rPr lang="fr-FR" dirty="0" smtClean="0"/>
              <a:t>❶ </a:t>
            </a:r>
          </a:p>
          <a:p>
            <a:pPr>
              <a:buNone/>
            </a:pPr>
            <a:r>
              <a:rPr lang="fr-FR" b="1" dirty="0" smtClean="0">
                <a:solidFill>
                  <a:srgbClr val="0070C0"/>
                </a:solidFill>
                <a:latin typeface="Courier New" pitchFamily="49" charset="0"/>
                <a:cs typeface="Courier New" pitchFamily="49" charset="0"/>
              </a:rPr>
              <a:t>SELECT </a:t>
            </a:r>
            <a:r>
              <a:rPr lang="fr-FR" dirty="0" smtClean="0">
                <a:solidFill>
                  <a:srgbClr val="0070C0"/>
                </a:solidFill>
                <a:latin typeface="Courier New" pitchFamily="49" charset="0"/>
                <a:cs typeface="Courier New" pitchFamily="49" charset="0"/>
              </a:rPr>
              <a:t>&lt; liste d’attributs &gt; </a:t>
            </a:r>
            <a:r>
              <a:rPr lang="fr-FR" b="1" dirty="0" smtClean="0">
                <a:solidFill>
                  <a:srgbClr val="0070C0"/>
                </a:solidFill>
                <a:latin typeface="Courier New" pitchFamily="49" charset="0"/>
                <a:cs typeface="Courier New" pitchFamily="49" charset="0"/>
              </a:rPr>
              <a:t>FROM</a:t>
            </a:r>
          </a:p>
          <a:p>
            <a:pPr>
              <a:buNone/>
            </a:pPr>
            <a:r>
              <a:rPr lang="fr-FR" dirty="0" smtClean="0">
                <a:solidFill>
                  <a:srgbClr val="0070C0"/>
                </a:solidFill>
                <a:latin typeface="Courier New" pitchFamily="49" charset="0"/>
                <a:cs typeface="Courier New" pitchFamily="49" charset="0"/>
              </a:rPr>
              <a:t>T1, T2</a:t>
            </a:r>
          </a:p>
          <a:p>
            <a:pPr>
              <a:buNone/>
            </a:pPr>
            <a:r>
              <a:rPr lang="fr-FR" b="1" dirty="0" smtClean="0">
                <a:solidFill>
                  <a:srgbClr val="0070C0"/>
                </a:solidFill>
                <a:latin typeface="Courier New" pitchFamily="49" charset="0"/>
                <a:cs typeface="Courier New" pitchFamily="49" charset="0"/>
              </a:rPr>
              <a:t>WHERE </a:t>
            </a:r>
            <a:r>
              <a:rPr lang="fr-FR" dirty="0" err="1" smtClean="0">
                <a:solidFill>
                  <a:srgbClr val="0070C0"/>
                </a:solidFill>
                <a:latin typeface="Courier New" pitchFamily="49" charset="0"/>
                <a:cs typeface="Courier New" pitchFamily="49" charset="0"/>
              </a:rPr>
              <a:t>condition_de_jointure</a:t>
            </a:r>
            <a:endParaRPr lang="fr-FR" dirty="0" smtClean="0">
              <a:solidFill>
                <a:srgbClr val="0070C0"/>
              </a:solidFill>
              <a:latin typeface="Courier New" pitchFamily="49" charset="0"/>
              <a:cs typeface="Courier New" pitchFamily="49" charset="0"/>
            </a:endParaRPr>
          </a:p>
          <a:p>
            <a:pPr>
              <a:buNone/>
            </a:pPr>
            <a:endParaRPr lang="fr-FR" dirty="0" smtClean="0"/>
          </a:p>
          <a:p>
            <a:pPr>
              <a:buNone/>
            </a:pPr>
            <a:r>
              <a:rPr lang="fr-FR" dirty="0" smtClean="0"/>
              <a:t>❷</a:t>
            </a:r>
          </a:p>
          <a:p>
            <a:pPr>
              <a:buNone/>
            </a:pPr>
            <a:r>
              <a:rPr lang="fr-FR" b="1" dirty="0" smtClean="0">
                <a:solidFill>
                  <a:srgbClr val="0070C0"/>
                </a:solidFill>
                <a:latin typeface="Courier New" pitchFamily="49" charset="0"/>
                <a:cs typeface="Courier New" pitchFamily="49" charset="0"/>
              </a:rPr>
              <a:t>SELECT</a:t>
            </a:r>
            <a:r>
              <a:rPr lang="fr-FR" dirty="0" smtClean="0">
                <a:solidFill>
                  <a:srgbClr val="0070C0"/>
                </a:solidFill>
                <a:latin typeface="Courier New" pitchFamily="49" charset="0"/>
                <a:cs typeface="Courier New" pitchFamily="49" charset="0"/>
              </a:rPr>
              <a:t> &lt; liste d’attributs &gt; </a:t>
            </a:r>
            <a:r>
              <a:rPr lang="fr-FR" b="1" dirty="0" smtClean="0">
                <a:solidFill>
                  <a:srgbClr val="0070C0"/>
                </a:solidFill>
                <a:latin typeface="Courier New" pitchFamily="49" charset="0"/>
                <a:cs typeface="Courier New" pitchFamily="49" charset="0"/>
              </a:rPr>
              <a:t>FROM</a:t>
            </a:r>
            <a:endParaRPr lang="fr-FR" dirty="0" smtClean="0">
              <a:solidFill>
                <a:srgbClr val="0070C0"/>
              </a:solidFill>
              <a:latin typeface="Courier New" pitchFamily="49" charset="0"/>
              <a:cs typeface="Courier New" pitchFamily="49" charset="0"/>
            </a:endParaRPr>
          </a:p>
          <a:p>
            <a:pPr>
              <a:buNone/>
            </a:pPr>
            <a:r>
              <a:rPr lang="fr-FR" dirty="0" smtClean="0">
                <a:solidFill>
                  <a:srgbClr val="0070C0"/>
                </a:solidFill>
                <a:latin typeface="Courier New" pitchFamily="49" charset="0"/>
                <a:cs typeface="Courier New" pitchFamily="49" charset="0"/>
              </a:rPr>
              <a:t>T1 </a:t>
            </a:r>
            <a:r>
              <a:rPr lang="fr-FR" b="1" dirty="0" smtClean="0">
                <a:solidFill>
                  <a:srgbClr val="0070C0"/>
                </a:solidFill>
                <a:latin typeface="Courier New" pitchFamily="49" charset="0"/>
                <a:cs typeface="Courier New" pitchFamily="49" charset="0"/>
              </a:rPr>
              <a:t>NATURAL JOIN </a:t>
            </a:r>
            <a:r>
              <a:rPr lang="fr-FR" dirty="0" smtClean="0">
                <a:solidFill>
                  <a:srgbClr val="0070C0"/>
                </a:solidFill>
                <a:latin typeface="Courier New" pitchFamily="49" charset="0"/>
                <a:cs typeface="Courier New" pitchFamily="49" charset="0"/>
              </a:rPr>
              <a:t>T2 </a:t>
            </a:r>
            <a:r>
              <a:rPr lang="fr-FR" b="1" dirty="0" smtClean="0">
                <a:solidFill>
                  <a:srgbClr val="0070C0"/>
                </a:solidFill>
                <a:latin typeface="Courier New" pitchFamily="49" charset="0"/>
                <a:cs typeface="Courier New" pitchFamily="49" charset="0"/>
              </a:rPr>
              <a:t>ON</a:t>
            </a:r>
            <a:r>
              <a:rPr lang="fr-FR" dirty="0" smtClean="0">
                <a:solidFill>
                  <a:srgbClr val="0070C0"/>
                </a:solidFill>
                <a:latin typeface="Courier New" pitchFamily="49" charset="0"/>
                <a:cs typeface="Courier New" pitchFamily="49" charset="0"/>
              </a:rPr>
              <a:t> </a:t>
            </a:r>
            <a:r>
              <a:rPr lang="fr-FR" dirty="0" err="1" smtClean="0">
                <a:solidFill>
                  <a:srgbClr val="0070C0"/>
                </a:solidFill>
                <a:latin typeface="Courier New" pitchFamily="49" charset="0"/>
                <a:cs typeface="Courier New" pitchFamily="49" charset="0"/>
              </a:rPr>
              <a:t>condition_de_jointure</a:t>
            </a:r>
            <a:endParaRPr lang="fr-FR" dirty="0" smtClean="0">
              <a:solidFill>
                <a:srgbClr val="0070C0"/>
              </a:solidFill>
              <a:latin typeface="Courier New" pitchFamily="49" charset="0"/>
              <a:cs typeface="Courier New" pitchFamily="49" charset="0"/>
            </a:endParaRPr>
          </a:p>
          <a:p>
            <a:pPr>
              <a:buNone/>
            </a:pPr>
            <a:endParaRPr lang="fr-FR" dirty="0" smtClean="0">
              <a:solidFill>
                <a:srgbClr val="0070C0"/>
              </a:solidFill>
            </a:endParaRPr>
          </a:p>
          <a:p>
            <a:endParaRPr lang="fr-FR" dirty="0"/>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C00000"/>
                </a:solidFill>
              </a:rPr>
              <a:t>Requêtes sur plusieurs tables</a:t>
            </a:r>
            <a:br>
              <a:rPr lang="fr-FR" b="1" dirty="0" smtClean="0">
                <a:solidFill>
                  <a:srgbClr val="C00000"/>
                </a:solidFill>
              </a:rPr>
            </a:br>
            <a:r>
              <a:rPr lang="fr-FR" b="1" dirty="0" smtClean="0"/>
              <a:t>Jointure externe</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29</a:t>
            </a:fld>
            <a:endParaRPr lang="en-US"/>
          </a:p>
        </p:txBody>
      </p:sp>
      <p:sp>
        <p:nvSpPr>
          <p:cNvPr id="5" name="Espace réservé du contenu 4"/>
          <p:cNvSpPr>
            <a:spLocks noGrp="1"/>
          </p:cNvSpPr>
          <p:nvPr>
            <p:ph sz="quarter" idx="1"/>
          </p:nvPr>
        </p:nvSpPr>
        <p:spPr/>
        <p:txBody>
          <a:bodyPr anchor="ctr">
            <a:normAutofit/>
          </a:bodyPr>
          <a:lstStyle/>
          <a:p>
            <a:pPr marL="0" indent="0">
              <a:buNone/>
            </a:pPr>
            <a:r>
              <a:rPr lang="fr-FR" sz="3200" b="1" dirty="0" smtClean="0">
                <a:solidFill>
                  <a:srgbClr val="0070C0"/>
                </a:solidFill>
              </a:rPr>
              <a:t>Définition</a:t>
            </a:r>
          </a:p>
          <a:p>
            <a:pPr marL="0" indent="0">
              <a:buNone/>
            </a:pPr>
            <a:r>
              <a:rPr lang="fr-FR" sz="3200" dirty="0" smtClean="0"/>
              <a:t>Les jointures externes permettent d'utiliser toutes les tuples d'une ou des deux relations, même si certains tuples ne devraient pas apparaître dans la jointure normale, on complète alors les valeurs manquantes dans ces tuples par </a:t>
            </a:r>
            <a:r>
              <a:rPr lang="fr-FR" sz="3200" b="1" dirty="0" smtClean="0"/>
              <a:t>NULL.</a:t>
            </a:r>
            <a:endParaRPr lang="fr-FR" sz="3200" dirty="0" smtClean="0"/>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b="1" dirty="0" smtClean="0">
                <a:solidFill>
                  <a:srgbClr val="C00000"/>
                </a:solidFill>
              </a:rPr>
              <a:t>Schéma de la base de données exemple</a:t>
            </a:r>
            <a:endParaRPr lang="fr-FR" sz="3600" b="1" dirty="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3</a:t>
            </a:fld>
            <a:endParaRPr lang="en-US"/>
          </a:p>
        </p:txBody>
      </p:sp>
      <p:sp>
        <p:nvSpPr>
          <p:cNvPr id="5" name="Espace réservé du contenu 4"/>
          <p:cNvSpPr>
            <a:spLocks noGrp="1"/>
          </p:cNvSpPr>
          <p:nvPr>
            <p:ph sz="quarter" idx="1"/>
          </p:nvPr>
        </p:nvSpPr>
        <p:spPr>
          <a:xfrm>
            <a:off x="214282" y="1600200"/>
            <a:ext cx="8786874" cy="4495800"/>
          </a:xfrm>
        </p:spPr>
        <p:txBody>
          <a:bodyPr/>
          <a:lstStyle/>
          <a:p>
            <a:pPr>
              <a:buNone/>
            </a:pPr>
            <a:endParaRPr lang="fr-FR" dirty="0" smtClean="0"/>
          </a:p>
          <a:p>
            <a:pPr>
              <a:buNone/>
            </a:pPr>
            <a:endParaRPr lang="fr-FR" dirty="0" smtClean="0"/>
          </a:p>
          <a:p>
            <a:pPr>
              <a:buNone/>
            </a:pPr>
            <a:r>
              <a:rPr lang="nl-NL" sz="2300" b="1" dirty="0" smtClean="0">
                <a:solidFill>
                  <a:srgbClr val="0070C0"/>
                </a:solidFill>
                <a:latin typeface="Courier New" pitchFamily="49" charset="0"/>
                <a:cs typeface="Courier New" pitchFamily="49" charset="0"/>
              </a:rPr>
              <a:t>USINE</a:t>
            </a:r>
            <a:r>
              <a:rPr lang="nl-NL" sz="2400" b="1" dirty="0" smtClean="0">
                <a:solidFill>
                  <a:srgbClr val="0070C0"/>
                </a:solidFill>
                <a:latin typeface="Courier New" pitchFamily="49" charset="0"/>
                <a:cs typeface="Courier New" pitchFamily="49" charset="0"/>
              </a:rPr>
              <a:t> </a:t>
            </a:r>
            <a:r>
              <a:rPr lang="nl-NL" sz="2300" dirty="0" smtClean="0">
                <a:solidFill>
                  <a:srgbClr val="0070C0"/>
                </a:solidFill>
                <a:latin typeface="Courier New" pitchFamily="49" charset="0"/>
                <a:cs typeface="Courier New" pitchFamily="49" charset="0"/>
              </a:rPr>
              <a:t>(</a:t>
            </a:r>
            <a:r>
              <a:rPr lang="nl-NL" sz="2300" b="1" u="sng" dirty="0" err="1" smtClean="0">
                <a:solidFill>
                  <a:srgbClr val="C00000"/>
                </a:solidFill>
                <a:latin typeface="Courier New" pitchFamily="49" charset="0"/>
                <a:cs typeface="Courier New" pitchFamily="49" charset="0"/>
              </a:rPr>
              <a:t>NumU</a:t>
            </a:r>
            <a:r>
              <a:rPr lang="nl-NL" sz="2300" dirty="0" smtClean="0">
                <a:solidFill>
                  <a:srgbClr val="0070C0"/>
                </a:solidFill>
                <a:latin typeface="Courier New" pitchFamily="49" charset="0"/>
                <a:cs typeface="Courier New" pitchFamily="49" charset="0"/>
              </a:rPr>
              <a:t>, </a:t>
            </a:r>
            <a:r>
              <a:rPr lang="nl-NL" sz="2300" dirty="0" err="1" smtClean="0">
                <a:solidFill>
                  <a:srgbClr val="0070C0"/>
                </a:solidFill>
                <a:latin typeface="Courier New" pitchFamily="49" charset="0"/>
                <a:cs typeface="Courier New" pitchFamily="49" charset="0"/>
              </a:rPr>
              <a:t>NomU</a:t>
            </a:r>
            <a:r>
              <a:rPr lang="nl-NL" sz="2300" dirty="0" smtClean="0">
                <a:solidFill>
                  <a:srgbClr val="0070C0"/>
                </a:solidFill>
                <a:latin typeface="Courier New" pitchFamily="49" charset="0"/>
                <a:cs typeface="Courier New" pitchFamily="49" charset="0"/>
              </a:rPr>
              <a:t>, </a:t>
            </a:r>
            <a:r>
              <a:rPr lang="nl-NL" sz="2300" dirty="0" err="1" smtClean="0">
                <a:solidFill>
                  <a:srgbClr val="0070C0"/>
                </a:solidFill>
                <a:latin typeface="Courier New" pitchFamily="49" charset="0"/>
                <a:cs typeface="Courier New" pitchFamily="49" charset="0"/>
              </a:rPr>
              <a:t>VilleU</a:t>
            </a:r>
            <a:r>
              <a:rPr lang="nl-NL" sz="2300" dirty="0" smtClean="0">
                <a:solidFill>
                  <a:srgbClr val="0070C0"/>
                </a:solidFill>
                <a:latin typeface="Courier New" pitchFamily="49" charset="0"/>
                <a:cs typeface="Courier New" pitchFamily="49" charset="0"/>
              </a:rPr>
              <a:t>)</a:t>
            </a:r>
            <a:endParaRPr lang="fr-FR" sz="2300" dirty="0" smtClean="0">
              <a:solidFill>
                <a:srgbClr val="0070C0"/>
              </a:solidFill>
              <a:latin typeface="Courier New" pitchFamily="49" charset="0"/>
              <a:cs typeface="Courier New" pitchFamily="49" charset="0"/>
            </a:endParaRPr>
          </a:p>
          <a:p>
            <a:pPr>
              <a:buNone/>
            </a:pPr>
            <a:r>
              <a:rPr lang="nl-NL" sz="2300" b="1" dirty="0" smtClean="0">
                <a:solidFill>
                  <a:srgbClr val="0070C0"/>
                </a:solidFill>
                <a:latin typeface="Courier New" pitchFamily="49" charset="0"/>
                <a:cs typeface="Courier New" pitchFamily="49" charset="0"/>
              </a:rPr>
              <a:t>PIECE </a:t>
            </a:r>
            <a:r>
              <a:rPr lang="nl-NL" sz="2300" dirty="0" smtClean="0">
                <a:solidFill>
                  <a:srgbClr val="0070C0"/>
                </a:solidFill>
                <a:latin typeface="Courier New" pitchFamily="49" charset="0"/>
                <a:cs typeface="Courier New" pitchFamily="49" charset="0"/>
              </a:rPr>
              <a:t>(</a:t>
            </a:r>
            <a:r>
              <a:rPr lang="nl-NL" sz="2300" b="1" u="sng" dirty="0" err="1" smtClean="0">
                <a:solidFill>
                  <a:srgbClr val="C00000"/>
                </a:solidFill>
                <a:latin typeface="Courier New" pitchFamily="49" charset="0"/>
                <a:cs typeface="Courier New" pitchFamily="49" charset="0"/>
              </a:rPr>
              <a:t>NumP</a:t>
            </a:r>
            <a:r>
              <a:rPr lang="nl-NL" sz="2300" dirty="0" smtClean="0">
                <a:solidFill>
                  <a:srgbClr val="0070C0"/>
                </a:solidFill>
                <a:latin typeface="Courier New" pitchFamily="49" charset="0"/>
                <a:cs typeface="Courier New" pitchFamily="49" charset="0"/>
              </a:rPr>
              <a:t>, </a:t>
            </a:r>
            <a:r>
              <a:rPr lang="nl-NL" sz="2300" dirty="0" err="1" smtClean="0">
                <a:solidFill>
                  <a:srgbClr val="0070C0"/>
                </a:solidFill>
                <a:latin typeface="Courier New" pitchFamily="49" charset="0"/>
                <a:cs typeface="Courier New" pitchFamily="49" charset="0"/>
              </a:rPr>
              <a:t>NomP</a:t>
            </a:r>
            <a:r>
              <a:rPr lang="nl-NL" sz="2300" dirty="0" smtClean="0">
                <a:solidFill>
                  <a:srgbClr val="0070C0"/>
                </a:solidFill>
                <a:latin typeface="Courier New" pitchFamily="49" charset="0"/>
                <a:cs typeface="Courier New" pitchFamily="49" charset="0"/>
              </a:rPr>
              <a:t>, Couleur, </a:t>
            </a:r>
            <a:r>
              <a:rPr lang="nl-NL" sz="2300" dirty="0" err="1" smtClean="0">
                <a:solidFill>
                  <a:srgbClr val="0070C0"/>
                </a:solidFill>
                <a:latin typeface="Courier New" pitchFamily="49" charset="0"/>
                <a:cs typeface="Courier New" pitchFamily="49" charset="0"/>
              </a:rPr>
              <a:t>Poids</a:t>
            </a:r>
            <a:r>
              <a:rPr lang="nl-NL" sz="2300" dirty="0" smtClean="0">
                <a:solidFill>
                  <a:srgbClr val="0070C0"/>
                </a:solidFill>
                <a:latin typeface="Courier New" pitchFamily="49" charset="0"/>
                <a:cs typeface="Courier New" pitchFamily="49" charset="0"/>
              </a:rPr>
              <a:t>)</a:t>
            </a:r>
            <a:endParaRPr lang="fr-FR" sz="2300" dirty="0" smtClean="0">
              <a:solidFill>
                <a:srgbClr val="0070C0"/>
              </a:solidFill>
              <a:latin typeface="Courier New" pitchFamily="49" charset="0"/>
              <a:cs typeface="Courier New" pitchFamily="49" charset="0"/>
            </a:endParaRPr>
          </a:p>
          <a:p>
            <a:pPr>
              <a:buNone/>
            </a:pPr>
            <a:r>
              <a:rPr lang="nl-NL" sz="2300" b="1" dirty="0" smtClean="0">
                <a:solidFill>
                  <a:srgbClr val="0070C0"/>
                </a:solidFill>
                <a:latin typeface="Courier New" pitchFamily="49" charset="0"/>
                <a:cs typeface="Courier New" pitchFamily="49" charset="0"/>
              </a:rPr>
              <a:t>FOURNISSEUR</a:t>
            </a:r>
            <a:r>
              <a:rPr lang="nl-NL" sz="2300" dirty="0" smtClean="0">
                <a:solidFill>
                  <a:srgbClr val="0070C0"/>
                </a:solidFill>
                <a:latin typeface="Courier New" pitchFamily="49" charset="0"/>
                <a:cs typeface="Courier New" pitchFamily="49" charset="0"/>
              </a:rPr>
              <a:t>(</a:t>
            </a:r>
            <a:r>
              <a:rPr lang="nl-NL" sz="2300" b="1" u="sng" dirty="0" err="1" smtClean="0">
                <a:solidFill>
                  <a:srgbClr val="C00000"/>
                </a:solidFill>
                <a:latin typeface="Courier New" pitchFamily="49" charset="0"/>
                <a:cs typeface="Courier New" pitchFamily="49" charset="0"/>
              </a:rPr>
              <a:t>NumF</a:t>
            </a:r>
            <a:r>
              <a:rPr lang="nl-NL" sz="2300" dirty="0" smtClean="0">
                <a:solidFill>
                  <a:srgbClr val="0070C0"/>
                </a:solidFill>
                <a:latin typeface="Courier New" pitchFamily="49" charset="0"/>
                <a:cs typeface="Courier New" pitchFamily="49" charset="0"/>
              </a:rPr>
              <a:t>, </a:t>
            </a:r>
            <a:r>
              <a:rPr lang="nl-NL" sz="2300" dirty="0" err="1" smtClean="0">
                <a:solidFill>
                  <a:srgbClr val="0070C0"/>
                </a:solidFill>
                <a:latin typeface="Courier New" pitchFamily="49" charset="0"/>
                <a:cs typeface="Courier New" pitchFamily="49" charset="0"/>
              </a:rPr>
              <a:t>NomF</a:t>
            </a:r>
            <a:r>
              <a:rPr lang="nl-NL" sz="2300" dirty="0" smtClean="0">
                <a:solidFill>
                  <a:srgbClr val="0070C0"/>
                </a:solidFill>
                <a:latin typeface="Courier New" pitchFamily="49" charset="0"/>
                <a:cs typeface="Courier New" pitchFamily="49" charset="0"/>
              </a:rPr>
              <a:t>, Statut,</a:t>
            </a:r>
            <a:r>
              <a:rPr lang="nl-NL" sz="2300" dirty="0" err="1" smtClean="0">
                <a:solidFill>
                  <a:srgbClr val="0070C0"/>
                </a:solidFill>
                <a:latin typeface="Courier New" pitchFamily="49" charset="0"/>
                <a:cs typeface="Courier New" pitchFamily="49" charset="0"/>
              </a:rPr>
              <a:t>VilleF</a:t>
            </a:r>
            <a:r>
              <a:rPr lang="nl-NL" sz="2300" dirty="0" smtClean="0">
                <a:solidFill>
                  <a:srgbClr val="0070C0"/>
                </a:solidFill>
                <a:latin typeface="Courier New" pitchFamily="49" charset="0"/>
                <a:cs typeface="Courier New" pitchFamily="49" charset="0"/>
              </a:rPr>
              <a:t>, </a:t>
            </a:r>
            <a:r>
              <a:rPr lang="nl-NL" sz="2300" dirty="0" err="1" smtClean="0">
                <a:solidFill>
                  <a:srgbClr val="0070C0"/>
                </a:solidFill>
                <a:latin typeface="Courier New" pitchFamily="49" charset="0"/>
                <a:cs typeface="Courier New" pitchFamily="49" charset="0"/>
              </a:rPr>
              <a:t>telephone</a:t>
            </a:r>
            <a:r>
              <a:rPr lang="nl-NL" sz="2300" dirty="0" smtClean="0">
                <a:solidFill>
                  <a:srgbClr val="0070C0"/>
                </a:solidFill>
                <a:latin typeface="Courier New" pitchFamily="49" charset="0"/>
                <a:cs typeface="Courier New" pitchFamily="49" charset="0"/>
              </a:rPr>
              <a:t>)</a:t>
            </a:r>
            <a:endParaRPr lang="fr-FR" sz="2300" dirty="0" smtClean="0">
              <a:solidFill>
                <a:srgbClr val="0070C0"/>
              </a:solidFill>
              <a:latin typeface="Courier New" pitchFamily="49" charset="0"/>
              <a:cs typeface="Courier New" pitchFamily="49" charset="0"/>
            </a:endParaRPr>
          </a:p>
          <a:p>
            <a:pPr>
              <a:buNone/>
            </a:pPr>
            <a:r>
              <a:rPr lang="nl-NL" sz="2400" b="1" dirty="0" smtClean="0">
                <a:solidFill>
                  <a:srgbClr val="0070C0"/>
                </a:solidFill>
                <a:latin typeface="Courier New" pitchFamily="49" charset="0"/>
                <a:cs typeface="Courier New" pitchFamily="49" charset="0"/>
              </a:rPr>
              <a:t>LIVRAISON </a:t>
            </a:r>
            <a:r>
              <a:rPr lang="nl-NL" sz="2400" dirty="0" smtClean="0">
                <a:solidFill>
                  <a:srgbClr val="0070C0"/>
                </a:solidFill>
                <a:latin typeface="Courier New" pitchFamily="49" charset="0"/>
                <a:cs typeface="Courier New" pitchFamily="49" charset="0"/>
              </a:rPr>
              <a:t>(</a:t>
            </a:r>
            <a:r>
              <a:rPr lang="nl-NL" sz="2400" u="sng" dirty="0" smtClean="0">
                <a:solidFill>
                  <a:srgbClr val="C00000"/>
                </a:solidFill>
                <a:latin typeface="Courier New" pitchFamily="49" charset="0"/>
                <a:cs typeface="Courier New" pitchFamily="49" charset="0"/>
              </a:rPr>
              <a:t>#</a:t>
            </a:r>
            <a:r>
              <a:rPr lang="nl-NL" sz="2400" b="1" u="sng" dirty="0" err="1" smtClean="0">
                <a:solidFill>
                  <a:srgbClr val="C00000"/>
                </a:solidFill>
                <a:latin typeface="Courier New" pitchFamily="49" charset="0"/>
                <a:cs typeface="Courier New" pitchFamily="49" charset="0"/>
              </a:rPr>
              <a:t>NumP</a:t>
            </a:r>
            <a:r>
              <a:rPr lang="nl-NL" sz="2400" b="1" u="sng" dirty="0" smtClean="0">
                <a:solidFill>
                  <a:srgbClr val="C00000"/>
                </a:solidFill>
                <a:latin typeface="Courier New" pitchFamily="49" charset="0"/>
                <a:cs typeface="Courier New" pitchFamily="49" charset="0"/>
              </a:rPr>
              <a:t>, #</a:t>
            </a:r>
            <a:r>
              <a:rPr lang="nl-NL" sz="2400" b="1" u="sng" dirty="0" err="1" smtClean="0">
                <a:solidFill>
                  <a:srgbClr val="C00000"/>
                </a:solidFill>
                <a:latin typeface="Courier New" pitchFamily="49" charset="0"/>
                <a:cs typeface="Courier New" pitchFamily="49" charset="0"/>
              </a:rPr>
              <a:t>NumU</a:t>
            </a:r>
            <a:r>
              <a:rPr lang="nl-NL" sz="2400" b="1" u="sng" dirty="0" smtClean="0">
                <a:solidFill>
                  <a:srgbClr val="C00000"/>
                </a:solidFill>
                <a:latin typeface="Courier New" pitchFamily="49" charset="0"/>
                <a:cs typeface="Courier New" pitchFamily="49" charset="0"/>
              </a:rPr>
              <a:t>, #</a:t>
            </a:r>
            <a:r>
              <a:rPr lang="nl-NL" sz="2400" b="1" u="sng" dirty="0" err="1" smtClean="0">
                <a:solidFill>
                  <a:srgbClr val="C00000"/>
                </a:solidFill>
                <a:latin typeface="Courier New" pitchFamily="49" charset="0"/>
                <a:cs typeface="Courier New" pitchFamily="49" charset="0"/>
              </a:rPr>
              <a:t>NumF</a:t>
            </a:r>
            <a:r>
              <a:rPr lang="nl-NL" sz="2400" dirty="0" smtClean="0">
                <a:solidFill>
                  <a:srgbClr val="0070C0"/>
                </a:solidFill>
                <a:latin typeface="Courier New" pitchFamily="49" charset="0"/>
                <a:cs typeface="Courier New" pitchFamily="49" charset="0"/>
              </a:rPr>
              <a:t>, </a:t>
            </a:r>
            <a:r>
              <a:rPr lang="nl-NL" sz="2400" dirty="0" err="1" smtClean="0">
                <a:solidFill>
                  <a:srgbClr val="0070C0"/>
                </a:solidFill>
                <a:latin typeface="Courier New" pitchFamily="49" charset="0"/>
                <a:cs typeface="Courier New" pitchFamily="49" charset="0"/>
              </a:rPr>
              <a:t>Quantite</a:t>
            </a:r>
            <a:r>
              <a:rPr lang="nl-NL" sz="2400" dirty="0" smtClean="0">
                <a:solidFill>
                  <a:srgbClr val="0070C0"/>
                </a:solidFill>
                <a:latin typeface="Courier New" pitchFamily="49" charset="0"/>
                <a:cs typeface="Courier New" pitchFamily="49" charset="0"/>
              </a:rPr>
              <a:t>)</a:t>
            </a:r>
            <a:endParaRPr lang="fr-FR" sz="2400" dirty="0" smtClean="0">
              <a:solidFill>
                <a:srgbClr val="0070C0"/>
              </a:solidFill>
              <a:latin typeface="Courier New" pitchFamily="49" charset="0"/>
              <a:cs typeface="Courier New" pitchFamily="49" charset="0"/>
            </a:endParaRPr>
          </a:p>
          <a:p>
            <a:endParaRPr lang="fr-FR" dirty="0"/>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C00000"/>
                </a:solidFill>
              </a:rPr>
              <a:t>Requêtes sur plusieurs tables</a:t>
            </a:r>
            <a:br>
              <a:rPr lang="fr-FR" b="1" dirty="0" smtClean="0">
                <a:solidFill>
                  <a:srgbClr val="C00000"/>
                </a:solidFill>
              </a:rPr>
            </a:br>
            <a:r>
              <a:rPr lang="fr-FR" b="1" dirty="0" smtClean="0"/>
              <a:t>Jointure externe</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30</a:t>
            </a:fld>
            <a:endParaRPr lang="en-US"/>
          </a:p>
        </p:txBody>
      </p:sp>
      <p:sp>
        <p:nvSpPr>
          <p:cNvPr id="5" name="Espace réservé du contenu 4"/>
          <p:cNvSpPr>
            <a:spLocks noGrp="1"/>
          </p:cNvSpPr>
          <p:nvPr>
            <p:ph sz="quarter" idx="1"/>
          </p:nvPr>
        </p:nvSpPr>
        <p:spPr/>
        <p:txBody>
          <a:bodyPr>
            <a:normAutofit fontScale="92500"/>
          </a:bodyPr>
          <a:lstStyle/>
          <a:p>
            <a:r>
              <a:rPr lang="fr-FR" dirty="0" smtClean="0"/>
              <a:t>Trois types de jointures externes </a:t>
            </a:r>
          </a:p>
          <a:p>
            <a:pPr lvl="0"/>
            <a:r>
              <a:rPr lang="fr-FR" dirty="0" smtClean="0"/>
              <a:t>La jointure externe à droite</a:t>
            </a:r>
            <a:r>
              <a:rPr lang="fr-FR" b="1" dirty="0" smtClean="0"/>
              <a:t> </a:t>
            </a:r>
            <a:r>
              <a:rPr lang="fr-FR" b="1" i="1" dirty="0" smtClean="0">
                <a:solidFill>
                  <a:srgbClr val="0070C0"/>
                </a:solidFill>
              </a:rPr>
              <a:t>(RIGHT OUTER JOIN)</a:t>
            </a:r>
            <a:r>
              <a:rPr lang="fr-FR" b="1" dirty="0" smtClean="0">
                <a:solidFill>
                  <a:srgbClr val="0070C0"/>
                </a:solidFill>
              </a:rPr>
              <a:t> </a:t>
            </a:r>
            <a:r>
              <a:rPr lang="fr-FR" b="1" dirty="0" smtClean="0"/>
              <a:t>: </a:t>
            </a:r>
            <a:r>
              <a:rPr lang="fr-FR" dirty="0" smtClean="0"/>
              <a:t>la table à droite du mot clé </a:t>
            </a:r>
            <a:r>
              <a:rPr lang="fr-FR" b="1" i="1" dirty="0" smtClean="0">
                <a:solidFill>
                  <a:srgbClr val="0070C0"/>
                </a:solidFill>
              </a:rPr>
              <a:t>"RIGHT OUTER"</a:t>
            </a:r>
            <a:r>
              <a:rPr lang="fr-FR" dirty="0" smtClean="0">
                <a:solidFill>
                  <a:srgbClr val="0070C0"/>
                </a:solidFill>
              </a:rPr>
              <a:t> </a:t>
            </a:r>
            <a:r>
              <a:rPr lang="fr-FR" dirty="0" smtClean="0"/>
              <a:t>renvoie des lignes sans correspondance avec la table à gauche. </a:t>
            </a:r>
          </a:p>
          <a:p>
            <a:pPr lvl="0"/>
            <a:r>
              <a:rPr lang="fr-FR" dirty="0" smtClean="0"/>
              <a:t>La jointure externe à gauche</a:t>
            </a:r>
            <a:r>
              <a:rPr lang="fr-FR" b="1" dirty="0" smtClean="0"/>
              <a:t> </a:t>
            </a:r>
            <a:r>
              <a:rPr lang="fr-FR" b="1" i="1" dirty="0" smtClean="0">
                <a:solidFill>
                  <a:srgbClr val="0070C0"/>
                </a:solidFill>
              </a:rPr>
              <a:t>(LEFT OUTER JOIN):</a:t>
            </a:r>
            <a:r>
              <a:rPr lang="fr-FR" dirty="0" smtClean="0">
                <a:solidFill>
                  <a:srgbClr val="0070C0"/>
                </a:solidFill>
              </a:rPr>
              <a:t> </a:t>
            </a:r>
            <a:r>
              <a:rPr lang="fr-FR" dirty="0" smtClean="0"/>
              <a:t>la table à gauche du mot clé </a:t>
            </a:r>
            <a:r>
              <a:rPr lang="fr-FR" b="1" i="1" dirty="0" smtClean="0">
                <a:solidFill>
                  <a:srgbClr val="0070C0"/>
                </a:solidFill>
              </a:rPr>
              <a:t>"LEFT OUTER"</a:t>
            </a:r>
            <a:r>
              <a:rPr lang="fr-FR" dirty="0" smtClean="0">
                <a:solidFill>
                  <a:srgbClr val="0070C0"/>
                </a:solidFill>
              </a:rPr>
              <a:t> </a:t>
            </a:r>
            <a:r>
              <a:rPr lang="fr-FR" dirty="0" smtClean="0"/>
              <a:t>renvoie des lignes sans correspondance avec la table à droite. </a:t>
            </a:r>
          </a:p>
          <a:p>
            <a:pPr lvl="0"/>
            <a:r>
              <a:rPr lang="fr-FR" dirty="0" smtClean="0"/>
              <a:t>La jointure externe globale</a:t>
            </a:r>
            <a:r>
              <a:rPr lang="fr-FR" b="1" dirty="0" smtClean="0"/>
              <a:t> </a:t>
            </a:r>
            <a:r>
              <a:rPr lang="fr-FR" b="1" i="1" dirty="0" smtClean="0">
                <a:solidFill>
                  <a:srgbClr val="0070C0"/>
                </a:solidFill>
              </a:rPr>
              <a:t>(FULL OUTER JOIN):</a:t>
            </a:r>
            <a:r>
              <a:rPr lang="fr-FR" dirty="0" smtClean="0">
                <a:solidFill>
                  <a:srgbClr val="0070C0"/>
                </a:solidFill>
              </a:rPr>
              <a:t> </a:t>
            </a:r>
            <a:r>
              <a:rPr lang="fr-FR" dirty="0" smtClean="0"/>
              <a:t>les deux tables renvoient des lignes sans correspondance entre elles. </a:t>
            </a:r>
          </a:p>
          <a:p>
            <a:endParaRPr lang="fr-FR" dirty="0"/>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C00000"/>
                </a:solidFill>
              </a:rPr>
              <a:t>Requêtes sur plusieurs tables</a:t>
            </a:r>
            <a:br>
              <a:rPr lang="fr-FR" b="1" dirty="0" smtClean="0">
                <a:solidFill>
                  <a:srgbClr val="C00000"/>
                </a:solidFill>
              </a:rPr>
            </a:br>
            <a:r>
              <a:rPr lang="fr-FR" b="1" dirty="0" smtClean="0"/>
              <a:t>Jointure externe</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31</a:t>
            </a:fld>
            <a:endParaRPr lang="en-US"/>
          </a:p>
        </p:txBody>
      </p:sp>
      <p:sp>
        <p:nvSpPr>
          <p:cNvPr id="5" name="Espace réservé du contenu 4"/>
          <p:cNvSpPr>
            <a:spLocks noGrp="1"/>
          </p:cNvSpPr>
          <p:nvPr>
            <p:ph sz="quarter" idx="1"/>
          </p:nvPr>
        </p:nvSpPr>
        <p:spPr/>
        <p:txBody>
          <a:bodyPr>
            <a:normAutofit/>
          </a:bodyPr>
          <a:lstStyle/>
          <a:p>
            <a:r>
              <a:rPr lang="fr-FR" b="1" dirty="0" smtClean="0">
                <a:solidFill>
                  <a:srgbClr val="C00000"/>
                </a:solidFill>
              </a:rPr>
              <a:t>Exemple :</a:t>
            </a:r>
          </a:p>
          <a:p>
            <a:pPr>
              <a:buNone/>
            </a:pPr>
            <a:r>
              <a:rPr lang="fr-FR" b="1" dirty="0" smtClean="0">
                <a:solidFill>
                  <a:srgbClr val="C00000"/>
                </a:solidFill>
              </a:rPr>
              <a:t>   Employé					Département</a:t>
            </a:r>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graphicFrame>
        <p:nvGraphicFramePr>
          <p:cNvPr id="7" name="Tableau 6"/>
          <p:cNvGraphicFramePr>
            <a:graphicFrameLocks noGrp="1"/>
          </p:cNvGraphicFramePr>
          <p:nvPr/>
        </p:nvGraphicFramePr>
        <p:xfrm>
          <a:off x="857224" y="2928934"/>
          <a:ext cx="7643865" cy="2857520"/>
        </p:xfrm>
        <a:graphic>
          <a:graphicData uri="http://schemas.openxmlformats.org/drawingml/2006/table">
            <a:tbl>
              <a:tblPr firstRow="1" bandRow="1">
                <a:tableStyleId>{5C22544A-7EE6-4342-B048-85BDC9FD1C3A}</a:tableStyleId>
              </a:tblPr>
              <a:tblGrid>
                <a:gridCol w="1528773"/>
                <a:gridCol w="1528773"/>
                <a:gridCol w="1528773"/>
                <a:gridCol w="1528773"/>
                <a:gridCol w="1528773"/>
              </a:tblGrid>
              <a:tr h="571504">
                <a:tc>
                  <a:txBody>
                    <a:bodyPr/>
                    <a:lstStyle/>
                    <a:p>
                      <a:pPr algn="ctr">
                        <a:lnSpc>
                          <a:spcPct val="115000"/>
                        </a:lnSpc>
                        <a:spcAft>
                          <a:spcPts val="0"/>
                        </a:spcAft>
                      </a:pPr>
                      <a:r>
                        <a:rPr lang="fr-FR" sz="2400" b="1" dirty="0" err="1">
                          <a:solidFill>
                            <a:schemeClr val="tx1"/>
                          </a:solidFill>
                          <a:latin typeface="Times New Roman"/>
                          <a:ea typeface="Times New Roman"/>
                          <a:cs typeface="Arial"/>
                        </a:rPr>
                        <a:t>NomEmp</a:t>
                      </a:r>
                      <a:endParaRPr lang="fr-FR" sz="2400" dirty="0">
                        <a:solidFill>
                          <a:schemeClr val="tx1"/>
                        </a:solidFill>
                        <a:latin typeface="Arial"/>
                        <a:ea typeface="Times New Roman"/>
                        <a:cs typeface="Arial"/>
                      </a:endParaRPr>
                    </a:p>
                  </a:txBody>
                  <a:tcPr marL="68580" marR="68580" marT="0" marB="0" anchor="ctr"/>
                </a:tc>
                <a:tc>
                  <a:txBody>
                    <a:bodyPr/>
                    <a:lstStyle/>
                    <a:p>
                      <a:pPr algn="ctr">
                        <a:lnSpc>
                          <a:spcPct val="115000"/>
                        </a:lnSpc>
                        <a:spcAft>
                          <a:spcPts val="0"/>
                        </a:spcAft>
                      </a:pPr>
                      <a:r>
                        <a:rPr lang="fr-FR" sz="2400" b="1" dirty="0" err="1">
                          <a:solidFill>
                            <a:schemeClr val="tx1"/>
                          </a:solidFill>
                          <a:latin typeface="Times New Roman"/>
                          <a:ea typeface="Times New Roman"/>
                          <a:cs typeface="Arial"/>
                        </a:rPr>
                        <a:t>DepID</a:t>
                      </a:r>
                      <a:endParaRPr lang="fr-FR" sz="2400" dirty="0">
                        <a:solidFill>
                          <a:schemeClr val="tx1"/>
                        </a:solidFill>
                        <a:latin typeface="Arial"/>
                        <a:ea typeface="Times New Roman"/>
                        <a:cs typeface="Arial"/>
                      </a:endParaRPr>
                    </a:p>
                  </a:txBody>
                  <a:tcPr marL="68580" marR="68580" marT="0" marB="0" anchor="ctr"/>
                </a:tc>
                <a:tc>
                  <a:txBody>
                    <a:bodyPr/>
                    <a:lstStyle/>
                    <a:p>
                      <a:endParaRPr lang="fr-FR" dirty="0">
                        <a:solidFill>
                          <a:schemeClr val="tx1"/>
                        </a:solidFill>
                      </a:endParaRPr>
                    </a:p>
                  </a:txBody>
                  <a:tcPr>
                    <a:lnT w="12700" cmpd="sng">
                      <a:noFill/>
                    </a:lnT>
                    <a:solidFill>
                      <a:schemeClr val="bg1"/>
                    </a:solidFill>
                  </a:tcPr>
                </a:tc>
                <a:tc>
                  <a:txBody>
                    <a:bodyPr/>
                    <a:lstStyle/>
                    <a:p>
                      <a:pPr algn="ctr">
                        <a:lnSpc>
                          <a:spcPct val="115000"/>
                        </a:lnSpc>
                        <a:spcAft>
                          <a:spcPts val="0"/>
                        </a:spcAft>
                      </a:pPr>
                      <a:r>
                        <a:rPr kumimoji="0" lang="fr-FR" sz="2400" b="1" kern="1200" dirty="0" err="1">
                          <a:solidFill>
                            <a:schemeClr val="tx1"/>
                          </a:solidFill>
                          <a:latin typeface="Times New Roman"/>
                          <a:ea typeface="Times New Roman"/>
                          <a:cs typeface="Arial"/>
                        </a:rPr>
                        <a:t>DepID</a:t>
                      </a:r>
                      <a:endParaRPr kumimoji="0" lang="fr-FR" sz="2400" b="1" kern="1200" dirty="0">
                        <a:solidFill>
                          <a:schemeClr val="tx1"/>
                        </a:solidFill>
                        <a:latin typeface="Times New Roman"/>
                        <a:ea typeface="Times New Roman"/>
                        <a:cs typeface="Arial"/>
                      </a:endParaRPr>
                    </a:p>
                  </a:txBody>
                  <a:tcPr marL="68580" marR="68580" marT="0" marB="0" anchor="ctr"/>
                </a:tc>
                <a:tc>
                  <a:txBody>
                    <a:bodyPr/>
                    <a:lstStyle/>
                    <a:p>
                      <a:pPr algn="ctr">
                        <a:lnSpc>
                          <a:spcPct val="115000"/>
                        </a:lnSpc>
                        <a:spcAft>
                          <a:spcPts val="0"/>
                        </a:spcAft>
                      </a:pPr>
                      <a:r>
                        <a:rPr kumimoji="0" lang="fr-FR" sz="2400" b="1" kern="1200" dirty="0" err="1">
                          <a:solidFill>
                            <a:schemeClr val="tx1"/>
                          </a:solidFill>
                          <a:latin typeface="Times New Roman"/>
                          <a:ea typeface="Times New Roman"/>
                          <a:cs typeface="Arial"/>
                        </a:rPr>
                        <a:t>NomDep</a:t>
                      </a:r>
                      <a:endParaRPr kumimoji="0" lang="fr-FR" sz="2400" b="1" kern="1200" dirty="0">
                        <a:solidFill>
                          <a:schemeClr val="tx1"/>
                        </a:solidFill>
                        <a:latin typeface="Times New Roman"/>
                        <a:ea typeface="Times New Roman"/>
                        <a:cs typeface="Arial"/>
                      </a:endParaRPr>
                    </a:p>
                  </a:txBody>
                  <a:tcPr marL="68580" marR="68580" marT="0" marB="0" anchor="ctr"/>
                </a:tc>
              </a:tr>
              <a:tr h="571504">
                <a:tc>
                  <a:txBody>
                    <a:bodyPr/>
                    <a:lstStyle/>
                    <a:p>
                      <a:pPr algn="ctr">
                        <a:lnSpc>
                          <a:spcPct val="115000"/>
                        </a:lnSpc>
                        <a:spcAft>
                          <a:spcPts val="0"/>
                        </a:spcAft>
                      </a:pPr>
                      <a:r>
                        <a:rPr lang="fr-FR" sz="2400" dirty="0" smtClean="0">
                          <a:latin typeface="Times New Roman"/>
                          <a:ea typeface="Times New Roman"/>
                          <a:cs typeface="Arial"/>
                        </a:rPr>
                        <a:t>Ahmed</a:t>
                      </a:r>
                      <a:endParaRPr lang="fr-FR" sz="2400" dirty="0">
                        <a:latin typeface="Arial"/>
                        <a:ea typeface="Times New Roman"/>
                        <a:cs typeface="Arial"/>
                      </a:endParaRPr>
                    </a:p>
                  </a:txBody>
                  <a:tcPr marL="68580" marR="68580" marT="0" marB="0" anchor="ctr"/>
                </a:tc>
                <a:tc>
                  <a:txBody>
                    <a:bodyPr/>
                    <a:lstStyle/>
                    <a:p>
                      <a:pPr algn="ctr">
                        <a:lnSpc>
                          <a:spcPct val="115000"/>
                        </a:lnSpc>
                        <a:spcAft>
                          <a:spcPts val="0"/>
                        </a:spcAft>
                      </a:pPr>
                      <a:r>
                        <a:rPr lang="fr-FR" sz="2400" dirty="0">
                          <a:latin typeface="Times New Roman"/>
                          <a:ea typeface="Times New Roman"/>
                          <a:cs typeface="Arial"/>
                        </a:rPr>
                        <a:t>31</a:t>
                      </a:r>
                      <a:endParaRPr lang="fr-FR" sz="2400" dirty="0">
                        <a:latin typeface="Arial"/>
                        <a:ea typeface="Times New Roman"/>
                        <a:cs typeface="Arial"/>
                      </a:endParaRPr>
                    </a:p>
                  </a:txBody>
                  <a:tcPr marL="68580" marR="68580" marT="0" marB="0" anchor="ctr"/>
                </a:tc>
                <a:tc>
                  <a:txBody>
                    <a:bodyPr/>
                    <a:lstStyle/>
                    <a:p>
                      <a:endParaRPr lang="fr-FR"/>
                    </a:p>
                  </a:txBody>
                  <a:tcPr>
                    <a:solidFill>
                      <a:schemeClr val="bg1"/>
                    </a:solidFill>
                  </a:tcPr>
                </a:tc>
                <a:tc>
                  <a:txBody>
                    <a:bodyPr/>
                    <a:lstStyle/>
                    <a:p>
                      <a:pPr algn="ctr">
                        <a:lnSpc>
                          <a:spcPct val="115000"/>
                        </a:lnSpc>
                        <a:spcAft>
                          <a:spcPts val="0"/>
                        </a:spcAft>
                      </a:pPr>
                      <a:r>
                        <a:rPr kumimoji="0" lang="fr-FR" sz="2400" kern="1200" dirty="0">
                          <a:solidFill>
                            <a:schemeClr val="dk1"/>
                          </a:solidFill>
                          <a:latin typeface="Times New Roman"/>
                          <a:ea typeface="Times New Roman"/>
                          <a:cs typeface="Arial"/>
                        </a:rPr>
                        <a:t>31</a:t>
                      </a:r>
                    </a:p>
                  </a:txBody>
                  <a:tcPr marL="68580" marR="68580" marT="0" marB="0" anchor="ctr"/>
                </a:tc>
                <a:tc>
                  <a:txBody>
                    <a:bodyPr/>
                    <a:lstStyle/>
                    <a:p>
                      <a:pPr algn="l">
                        <a:lnSpc>
                          <a:spcPct val="115000"/>
                        </a:lnSpc>
                        <a:spcAft>
                          <a:spcPts val="0"/>
                        </a:spcAft>
                      </a:pPr>
                      <a:r>
                        <a:rPr kumimoji="0" lang="fr-FR" sz="2400" kern="1200" dirty="0">
                          <a:solidFill>
                            <a:schemeClr val="dk1"/>
                          </a:solidFill>
                          <a:latin typeface="Times New Roman"/>
                          <a:ea typeface="Times New Roman"/>
                          <a:cs typeface="Arial"/>
                        </a:rPr>
                        <a:t>Vente</a:t>
                      </a:r>
                    </a:p>
                  </a:txBody>
                  <a:tcPr marL="68580" marR="68580" marT="0" marB="0" anchor="ctr"/>
                </a:tc>
              </a:tr>
              <a:tr h="571504">
                <a:tc>
                  <a:txBody>
                    <a:bodyPr/>
                    <a:lstStyle/>
                    <a:p>
                      <a:pPr algn="ctr">
                        <a:lnSpc>
                          <a:spcPct val="115000"/>
                        </a:lnSpc>
                        <a:spcAft>
                          <a:spcPts val="0"/>
                        </a:spcAft>
                      </a:pPr>
                      <a:r>
                        <a:rPr lang="fr-FR" sz="2400" dirty="0" smtClean="0">
                          <a:latin typeface="Times New Roman"/>
                          <a:ea typeface="Times New Roman"/>
                          <a:cs typeface="Arial"/>
                        </a:rPr>
                        <a:t>Ali</a:t>
                      </a:r>
                      <a:endParaRPr lang="fr-FR" sz="2400" dirty="0">
                        <a:latin typeface="Arial"/>
                        <a:ea typeface="Times New Roman"/>
                        <a:cs typeface="Arial"/>
                      </a:endParaRPr>
                    </a:p>
                  </a:txBody>
                  <a:tcPr marL="68580" marR="68580" marT="0" marB="0" anchor="ctr"/>
                </a:tc>
                <a:tc>
                  <a:txBody>
                    <a:bodyPr/>
                    <a:lstStyle/>
                    <a:p>
                      <a:pPr algn="ctr">
                        <a:lnSpc>
                          <a:spcPct val="115000"/>
                        </a:lnSpc>
                        <a:spcAft>
                          <a:spcPts val="0"/>
                        </a:spcAft>
                      </a:pPr>
                      <a:r>
                        <a:rPr lang="fr-FR" sz="2400" dirty="0">
                          <a:latin typeface="Times New Roman"/>
                          <a:ea typeface="Times New Roman"/>
                          <a:cs typeface="Arial"/>
                        </a:rPr>
                        <a:t>33</a:t>
                      </a:r>
                      <a:endParaRPr lang="fr-FR" sz="2400" dirty="0">
                        <a:latin typeface="Arial"/>
                        <a:ea typeface="Times New Roman"/>
                        <a:cs typeface="Arial"/>
                      </a:endParaRPr>
                    </a:p>
                  </a:txBody>
                  <a:tcPr marL="68580" marR="68580" marT="0" marB="0" anchor="ctr"/>
                </a:tc>
                <a:tc>
                  <a:txBody>
                    <a:bodyPr/>
                    <a:lstStyle/>
                    <a:p>
                      <a:endParaRPr lang="fr-FR"/>
                    </a:p>
                  </a:txBody>
                  <a:tcPr>
                    <a:solidFill>
                      <a:schemeClr val="bg1"/>
                    </a:solidFill>
                  </a:tcPr>
                </a:tc>
                <a:tc>
                  <a:txBody>
                    <a:bodyPr/>
                    <a:lstStyle/>
                    <a:p>
                      <a:pPr algn="ctr">
                        <a:lnSpc>
                          <a:spcPct val="115000"/>
                        </a:lnSpc>
                        <a:spcAft>
                          <a:spcPts val="0"/>
                        </a:spcAft>
                      </a:pPr>
                      <a:r>
                        <a:rPr kumimoji="0" lang="fr-FR" sz="2400" kern="1200" dirty="0">
                          <a:solidFill>
                            <a:schemeClr val="dk1"/>
                          </a:solidFill>
                          <a:latin typeface="Times New Roman"/>
                          <a:ea typeface="Times New Roman"/>
                          <a:cs typeface="Arial"/>
                        </a:rPr>
                        <a:t>33</a:t>
                      </a:r>
                    </a:p>
                  </a:txBody>
                  <a:tcPr marL="68580" marR="68580" marT="0" marB="0" anchor="ctr"/>
                </a:tc>
                <a:tc>
                  <a:txBody>
                    <a:bodyPr/>
                    <a:lstStyle/>
                    <a:p>
                      <a:pPr algn="l">
                        <a:lnSpc>
                          <a:spcPct val="115000"/>
                        </a:lnSpc>
                        <a:spcAft>
                          <a:spcPts val="0"/>
                        </a:spcAft>
                      </a:pPr>
                      <a:r>
                        <a:rPr kumimoji="0" lang="fr-FR" sz="2400" kern="1200" dirty="0">
                          <a:solidFill>
                            <a:schemeClr val="dk1"/>
                          </a:solidFill>
                          <a:latin typeface="Times New Roman"/>
                          <a:ea typeface="Times New Roman"/>
                          <a:cs typeface="Arial"/>
                        </a:rPr>
                        <a:t>IT</a:t>
                      </a:r>
                    </a:p>
                  </a:txBody>
                  <a:tcPr marL="68580" marR="68580" marT="0" marB="0" anchor="ctr"/>
                </a:tc>
              </a:tr>
              <a:tr h="571504">
                <a:tc>
                  <a:txBody>
                    <a:bodyPr/>
                    <a:lstStyle/>
                    <a:p>
                      <a:pPr algn="ctr">
                        <a:lnSpc>
                          <a:spcPct val="115000"/>
                        </a:lnSpc>
                        <a:spcAft>
                          <a:spcPts val="0"/>
                        </a:spcAft>
                      </a:pPr>
                      <a:r>
                        <a:rPr lang="fr-FR" sz="2400" dirty="0" smtClean="0">
                          <a:latin typeface="Times New Roman"/>
                          <a:ea typeface="Times New Roman"/>
                          <a:cs typeface="Arial"/>
                        </a:rPr>
                        <a:t>Karim</a:t>
                      </a:r>
                      <a:endParaRPr lang="fr-FR" sz="2400" dirty="0">
                        <a:latin typeface="Arial"/>
                        <a:ea typeface="Times New Roman"/>
                        <a:cs typeface="Arial"/>
                      </a:endParaRPr>
                    </a:p>
                  </a:txBody>
                  <a:tcPr marL="68580" marR="68580" marT="0" marB="0" anchor="ctr"/>
                </a:tc>
                <a:tc>
                  <a:txBody>
                    <a:bodyPr/>
                    <a:lstStyle/>
                    <a:p>
                      <a:pPr algn="ctr">
                        <a:lnSpc>
                          <a:spcPct val="115000"/>
                        </a:lnSpc>
                        <a:spcAft>
                          <a:spcPts val="0"/>
                        </a:spcAft>
                      </a:pPr>
                      <a:r>
                        <a:rPr lang="fr-FR" sz="2400" dirty="0">
                          <a:latin typeface="Times New Roman"/>
                          <a:ea typeface="Times New Roman"/>
                          <a:cs typeface="Arial"/>
                        </a:rPr>
                        <a:t>34</a:t>
                      </a:r>
                      <a:endParaRPr lang="fr-FR" sz="2400" dirty="0">
                        <a:latin typeface="Arial"/>
                        <a:ea typeface="Times New Roman"/>
                        <a:cs typeface="Arial"/>
                      </a:endParaRPr>
                    </a:p>
                  </a:txBody>
                  <a:tcPr marL="68580" marR="68580" marT="0" marB="0" anchor="ctr"/>
                </a:tc>
                <a:tc>
                  <a:txBody>
                    <a:bodyPr/>
                    <a:lstStyle/>
                    <a:p>
                      <a:endParaRPr lang="fr-FR"/>
                    </a:p>
                  </a:txBody>
                  <a:tcPr>
                    <a:solidFill>
                      <a:schemeClr val="bg1"/>
                    </a:solidFill>
                  </a:tcPr>
                </a:tc>
                <a:tc>
                  <a:txBody>
                    <a:bodyPr/>
                    <a:lstStyle/>
                    <a:p>
                      <a:pPr algn="ctr">
                        <a:lnSpc>
                          <a:spcPct val="115000"/>
                        </a:lnSpc>
                        <a:spcAft>
                          <a:spcPts val="0"/>
                        </a:spcAft>
                      </a:pPr>
                      <a:r>
                        <a:rPr kumimoji="0" lang="fr-FR" sz="2400" kern="1200" dirty="0">
                          <a:solidFill>
                            <a:schemeClr val="dk1"/>
                          </a:solidFill>
                          <a:latin typeface="Times New Roman"/>
                          <a:ea typeface="Times New Roman"/>
                          <a:cs typeface="Arial"/>
                        </a:rPr>
                        <a:t>34</a:t>
                      </a:r>
                    </a:p>
                  </a:txBody>
                  <a:tcPr marL="68580" marR="68580" marT="0" marB="0" anchor="ctr"/>
                </a:tc>
                <a:tc>
                  <a:txBody>
                    <a:bodyPr/>
                    <a:lstStyle/>
                    <a:p>
                      <a:pPr algn="l">
                        <a:lnSpc>
                          <a:spcPct val="115000"/>
                        </a:lnSpc>
                        <a:spcAft>
                          <a:spcPts val="0"/>
                        </a:spcAft>
                      </a:pPr>
                      <a:r>
                        <a:rPr kumimoji="0" lang="fr-FR" sz="2400" kern="1200" dirty="0">
                          <a:solidFill>
                            <a:schemeClr val="dk1"/>
                          </a:solidFill>
                          <a:latin typeface="Times New Roman"/>
                          <a:ea typeface="Times New Roman"/>
                          <a:cs typeface="Arial"/>
                        </a:rPr>
                        <a:t>RH</a:t>
                      </a:r>
                    </a:p>
                  </a:txBody>
                  <a:tcPr marL="68580" marR="68580" marT="0" marB="0" anchor="ctr"/>
                </a:tc>
              </a:tr>
              <a:tr h="571504">
                <a:tc>
                  <a:txBody>
                    <a:bodyPr/>
                    <a:lstStyle/>
                    <a:p>
                      <a:pPr algn="ctr">
                        <a:lnSpc>
                          <a:spcPct val="115000"/>
                        </a:lnSpc>
                        <a:spcAft>
                          <a:spcPts val="0"/>
                        </a:spcAft>
                      </a:pPr>
                      <a:r>
                        <a:rPr lang="fr-FR" sz="2400" dirty="0" smtClean="0">
                          <a:latin typeface="Times New Roman"/>
                          <a:ea typeface="Times New Roman"/>
                          <a:cs typeface="Arial"/>
                        </a:rPr>
                        <a:t>Amine</a:t>
                      </a:r>
                      <a:endParaRPr lang="fr-FR" sz="2400" dirty="0">
                        <a:latin typeface="Arial"/>
                        <a:ea typeface="Times New Roman"/>
                        <a:cs typeface="Arial"/>
                      </a:endParaRPr>
                    </a:p>
                  </a:txBody>
                  <a:tcPr marL="68580" marR="68580" marT="0" marB="0" anchor="ctr"/>
                </a:tc>
                <a:tc>
                  <a:txBody>
                    <a:bodyPr/>
                    <a:lstStyle/>
                    <a:p>
                      <a:pPr algn="ctr">
                        <a:lnSpc>
                          <a:spcPct val="115000"/>
                        </a:lnSpc>
                        <a:spcAft>
                          <a:spcPts val="0"/>
                        </a:spcAft>
                      </a:pPr>
                      <a:r>
                        <a:rPr lang="fr-FR" sz="2400" dirty="0">
                          <a:latin typeface="Times New Roman"/>
                          <a:ea typeface="Times New Roman"/>
                          <a:cs typeface="Arial"/>
                        </a:rPr>
                        <a:t>NULL</a:t>
                      </a:r>
                      <a:endParaRPr lang="fr-FR" sz="2400" dirty="0">
                        <a:latin typeface="Arial"/>
                        <a:ea typeface="Times New Roman"/>
                        <a:cs typeface="Arial"/>
                      </a:endParaRPr>
                    </a:p>
                  </a:txBody>
                  <a:tcPr marL="68580" marR="68580" marT="0" marB="0" anchor="ctr"/>
                </a:tc>
                <a:tc>
                  <a:txBody>
                    <a:bodyPr/>
                    <a:lstStyle/>
                    <a:p>
                      <a:endParaRPr lang="fr-FR" dirty="0"/>
                    </a:p>
                  </a:txBody>
                  <a:tcPr>
                    <a:solidFill>
                      <a:schemeClr val="bg1"/>
                    </a:solidFill>
                  </a:tcPr>
                </a:tc>
                <a:tc>
                  <a:txBody>
                    <a:bodyPr/>
                    <a:lstStyle/>
                    <a:p>
                      <a:pPr algn="ctr">
                        <a:lnSpc>
                          <a:spcPct val="115000"/>
                        </a:lnSpc>
                        <a:spcAft>
                          <a:spcPts val="0"/>
                        </a:spcAft>
                      </a:pPr>
                      <a:r>
                        <a:rPr kumimoji="0" lang="fr-FR" sz="2400" kern="1200" dirty="0">
                          <a:solidFill>
                            <a:schemeClr val="dk1"/>
                          </a:solidFill>
                          <a:latin typeface="Times New Roman"/>
                          <a:ea typeface="Times New Roman"/>
                          <a:cs typeface="Arial"/>
                        </a:rPr>
                        <a:t>35</a:t>
                      </a:r>
                    </a:p>
                  </a:txBody>
                  <a:tcPr marL="68580" marR="68580" marT="0" marB="0" anchor="ctr"/>
                </a:tc>
                <a:tc>
                  <a:txBody>
                    <a:bodyPr/>
                    <a:lstStyle/>
                    <a:p>
                      <a:pPr algn="l">
                        <a:lnSpc>
                          <a:spcPct val="115000"/>
                        </a:lnSpc>
                        <a:spcAft>
                          <a:spcPts val="0"/>
                        </a:spcAft>
                      </a:pPr>
                      <a:r>
                        <a:rPr kumimoji="0" lang="fr-FR" sz="2400" kern="1200" dirty="0">
                          <a:solidFill>
                            <a:schemeClr val="dk1"/>
                          </a:solidFill>
                          <a:latin typeface="Times New Roman"/>
                          <a:ea typeface="Times New Roman"/>
                          <a:cs typeface="Arial"/>
                        </a:rPr>
                        <a:t>Marketing</a:t>
                      </a:r>
                    </a:p>
                  </a:txBody>
                  <a:tcPr marL="68580" marR="68580" marT="0" marB="0" anchor="ct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C00000"/>
                </a:solidFill>
              </a:rPr>
              <a:t>Requêtes sur plusieurs tables</a:t>
            </a:r>
            <a:br>
              <a:rPr lang="fr-FR" b="1" dirty="0" smtClean="0">
                <a:solidFill>
                  <a:srgbClr val="C00000"/>
                </a:solidFill>
              </a:rPr>
            </a:br>
            <a:r>
              <a:rPr lang="fr-FR" b="1" dirty="0" smtClean="0"/>
              <a:t>Jointure externe - </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32</a:t>
            </a:fld>
            <a:endParaRPr lang="en-US"/>
          </a:p>
        </p:txBody>
      </p:sp>
      <p:sp>
        <p:nvSpPr>
          <p:cNvPr id="5" name="Espace réservé du contenu 4"/>
          <p:cNvSpPr>
            <a:spLocks noGrp="1"/>
          </p:cNvSpPr>
          <p:nvPr>
            <p:ph sz="quarter" idx="1"/>
          </p:nvPr>
        </p:nvSpPr>
        <p:spPr/>
        <p:txBody>
          <a:bodyPr>
            <a:normAutofit/>
          </a:bodyPr>
          <a:lstStyle/>
          <a:p>
            <a:r>
              <a:rPr lang="fr-FR" sz="2400" b="1" dirty="0" smtClean="0">
                <a:solidFill>
                  <a:srgbClr val="C00000"/>
                </a:solidFill>
                <a:latin typeface="Courier New" pitchFamily="49" charset="0"/>
                <a:cs typeface="Courier New" pitchFamily="49" charset="0"/>
              </a:rPr>
              <a:t>Exemple 1 : </a:t>
            </a:r>
            <a:r>
              <a:rPr lang="fr-FR" sz="2400" b="1" dirty="0" smtClean="0">
                <a:solidFill>
                  <a:srgbClr val="0070C0"/>
                </a:solidFill>
                <a:latin typeface="Courier New" pitchFamily="49" charset="0"/>
                <a:cs typeface="Courier New" pitchFamily="49" charset="0"/>
              </a:rPr>
              <a:t>LEFT OUTER JOIN</a:t>
            </a:r>
          </a:p>
          <a:p>
            <a:endParaRPr lang="fr-FR" sz="2000" dirty="0" smtClean="0">
              <a:solidFill>
                <a:srgbClr val="0070C0"/>
              </a:solidFill>
              <a:latin typeface="Courier New" pitchFamily="49" charset="0"/>
              <a:cs typeface="Courier New" pitchFamily="49" charset="0"/>
            </a:endParaRPr>
          </a:p>
          <a:p>
            <a:pPr>
              <a:buNone/>
            </a:pPr>
            <a:r>
              <a:rPr lang="fr-FR" sz="2100" b="1" dirty="0" smtClean="0">
                <a:solidFill>
                  <a:srgbClr val="0070C0"/>
                </a:solidFill>
                <a:latin typeface="Courier New" pitchFamily="49" charset="0"/>
                <a:cs typeface="Courier New" pitchFamily="49" charset="0"/>
              </a:rPr>
              <a:t>SELECT</a:t>
            </a:r>
            <a:r>
              <a:rPr lang="fr-FR" sz="2100" dirty="0" smtClean="0">
                <a:latin typeface="Courier New" pitchFamily="49" charset="0"/>
                <a:cs typeface="Courier New" pitchFamily="49" charset="0"/>
              </a:rPr>
              <a:t> * </a:t>
            </a:r>
            <a:r>
              <a:rPr lang="fr-FR" sz="2100" b="1" dirty="0" smtClean="0">
                <a:solidFill>
                  <a:srgbClr val="0070C0"/>
                </a:solidFill>
                <a:latin typeface="Courier New" pitchFamily="49" charset="0"/>
                <a:cs typeface="Courier New" pitchFamily="49" charset="0"/>
              </a:rPr>
              <a:t>FROM</a:t>
            </a:r>
            <a:r>
              <a:rPr lang="fr-FR" sz="2100" dirty="0" smtClean="0">
                <a:latin typeface="Courier New" pitchFamily="49" charset="0"/>
                <a:cs typeface="Courier New" pitchFamily="49" charset="0"/>
              </a:rPr>
              <a:t> </a:t>
            </a:r>
            <a:r>
              <a:rPr lang="fr-FR" sz="2100" dirty="0" err="1" smtClean="0">
                <a:latin typeface="Courier New" pitchFamily="49" charset="0"/>
                <a:cs typeface="Courier New" pitchFamily="49" charset="0"/>
              </a:rPr>
              <a:t>employe</a:t>
            </a:r>
            <a:r>
              <a:rPr lang="fr-FR" sz="2100" dirty="0" smtClean="0">
                <a:latin typeface="Courier New" pitchFamily="49" charset="0"/>
                <a:cs typeface="Courier New" pitchFamily="49" charset="0"/>
              </a:rPr>
              <a:t> </a:t>
            </a:r>
            <a:r>
              <a:rPr lang="fr-FR" sz="2100" b="1" dirty="0" smtClean="0">
                <a:solidFill>
                  <a:srgbClr val="0070C0"/>
                </a:solidFill>
                <a:latin typeface="Courier New" pitchFamily="49" charset="0"/>
                <a:cs typeface="Courier New" pitchFamily="49" charset="0"/>
              </a:rPr>
              <a:t>LEFT OUTER JOIN </a:t>
            </a:r>
            <a:r>
              <a:rPr lang="fr-FR" sz="2100" dirty="0" err="1" smtClean="0">
                <a:latin typeface="Courier New" pitchFamily="49" charset="0"/>
                <a:cs typeface="Courier New" pitchFamily="49" charset="0"/>
              </a:rPr>
              <a:t>department</a:t>
            </a:r>
            <a:r>
              <a:rPr lang="fr-FR" sz="2100" dirty="0" smtClean="0">
                <a:latin typeface="Courier New" pitchFamily="49" charset="0"/>
                <a:cs typeface="Courier New" pitchFamily="49" charset="0"/>
              </a:rPr>
              <a:t> </a:t>
            </a:r>
          </a:p>
          <a:p>
            <a:pPr>
              <a:buNone/>
            </a:pPr>
            <a:r>
              <a:rPr lang="fr-FR" sz="2000" b="1" dirty="0" smtClean="0">
                <a:solidFill>
                  <a:srgbClr val="0070C0"/>
                </a:solidFill>
                <a:latin typeface="Courier New" pitchFamily="49" charset="0"/>
                <a:cs typeface="Courier New" pitchFamily="49" charset="0"/>
              </a:rPr>
              <a:t>ON</a:t>
            </a:r>
            <a:r>
              <a:rPr lang="fr-FR" sz="2000" dirty="0" smtClean="0">
                <a:latin typeface="Courier New" pitchFamily="49" charset="0"/>
                <a:cs typeface="Courier New" pitchFamily="49" charset="0"/>
              </a:rPr>
              <a:t> </a:t>
            </a:r>
            <a:r>
              <a:rPr lang="fr-FR" sz="2400" dirty="0" err="1" smtClean="0">
                <a:latin typeface="Courier New" pitchFamily="49" charset="0"/>
                <a:cs typeface="Courier New" pitchFamily="49" charset="0"/>
              </a:rPr>
              <a:t>employe.DepID</a:t>
            </a:r>
            <a:r>
              <a:rPr lang="fr-FR" sz="2400" dirty="0" smtClean="0">
                <a:latin typeface="Courier New" pitchFamily="49" charset="0"/>
                <a:cs typeface="Courier New" pitchFamily="49" charset="0"/>
              </a:rPr>
              <a:t> = </a:t>
            </a:r>
            <a:r>
              <a:rPr lang="fr-FR" sz="2400" dirty="0" err="1" smtClean="0">
                <a:latin typeface="Courier New" pitchFamily="49" charset="0"/>
                <a:cs typeface="Courier New" pitchFamily="49" charset="0"/>
              </a:rPr>
              <a:t>department.DepID</a:t>
            </a:r>
            <a:r>
              <a:rPr lang="fr-FR" sz="2400" dirty="0" smtClean="0">
                <a:latin typeface="Courier New" pitchFamily="49" charset="0"/>
                <a:cs typeface="Courier New" pitchFamily="49" charset="0"/>
              </a:rPr>
              <a:t>;</a:t>
            </a:r>
          </a:p>
          <a:p>
            <a:endParaRPr lang="fr-FR" b="1" dirty="0" smtClean="0">
              <a:solidFill>
                <a:srgbClr val="C00000"/>
              </a:solidFill>
            </a:endParaRPr>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graphicFrame>
        <p:nvGraphicFramePr>
          <p:cNvPr id="7" name="Tableau 6"/>
          <p:cNvGraphicFramePr>
            <a:graphicFrameLocks noGrp="1"/>
          </p:cNvGraphicFramePr>
          <p:nvPr/>
        </p:nvGraphicFramePr>
        <p:xfrm>
          <a:off x="500032" y="3429000"/>
          <a:ext cx="8286812" cy="2428890"/>
        </p:xfrm>
        <a:graphic>
          <a:graphicData uri="http://schemas.openxmlformats.org/drawingml/2006/table">
            <a:tbl>
              <a:tblPr firstRow="1" bandRow="1">
                <a:tableStyleId>{5C22544A-7EE6-4342-B048-85BDC9FD1C3A}</a:tableStyleId>
              </a:tblPr>
              <a:tblGrid>
                <a:gridCol w="2071703"/>
                <a:gridCol w="2071703"/>
                <a:gridCol w="2071703"/>
                <a:gridCol w="2071703"/>
              </a:tblGrid>
              <a:tr h="485778">
                <a:tc>
                  <a:txBody>
                    <a:bodyPr/>
                    <a:lstStyle/>
                    <a:p>
                      <a:pPr algn="l">
                        <a:lnSpc>
                          <a:spcPct val="115000"/>
                        </a:lnSpc>
                        <a:spcAft>
                          <a:spcPts val="0"/>
                        </a:spcAft>
                      </a:pPr>
                      <a:r>
                        <a:rPr lang="fr-FR" sz="1600" b="1" dirty="0" err="1">
                          <a:solidFill>
                            <a:schemeClr val="tx1"/>
                          </a:solidFill>
                          <a:latin typeface="Times New Roman"/>
                          <a:ea typeface="Times New Roman"/>
                          <a:cs typeface="Arial"/>
                        </a:rPr>
                        <a:t>Employe.NomEmp</a:t>
                      </a:r>
                      <a:endParaRPr lang="fr-FR" sz="1600" b="1" dirty="0">
                        <a:solidFill>
                          <a:schemeClr val="tx1"/>
                        </a:solidFill>
                        <a:latin typeface="Arial"/>
                        <a:ea typeface="Times New Roman"/>
                        <a:cs typeface="Arial"/>
                      </a:endParaRPr>
                    </a:p>
                  </a:txBody>
                  <a:tcPr marL="68580" marR="68580" marT="0" marB="0" anchor="ctr"/>
                </a:tc>
                <a:tc>
                  <a:txBody>
                    <a:bodyPr/>
                    <a:lstStyle/>
                    <a:p>
                      <a:pPr algn="l">
                        <a:lnSpc>
                          <a:spcPct val="115000"/>
                        </a:lnSpc>
                        <a:spcAft>
                          <a:spcPts val="0"/>
                        </a:spcAft>
                      </a:pPr>
                      <a:r>
                        <a:rPr lang="fr-FR" sz="1600" b="1" dirty="0" err="1">
                          <a:solidFill>
                            <a:schemeClr val="tx1"/>
                          </a:solidFill>
                          <a:latin typeface="Times New Roman"/>
                          <a:ea typeface="Times New Roman"/>
                          <a:cs typeface="Arial"/>
                        </a:rPr>
                        <a:t>Employe.DepID</a:t>
                      </a:r>
                      <a:endParaRPr lang="fr-FR" sz="1600" b="1" dirty="0">
                        <a:solidFill>
                          <a:schemeClr val="tx1"/>
                        </a:solidFill>
                        <a:latin typeface="Arial"/>
                        <a:ea typeface="Times New Roman"/>
                        <a:cs typeface="Arial"/>
                      </a:endParaRPr>
                    </a:p>
                  </a:txBody>
                  <a:tcPr marL="68580" marR="68580" marT="0" marB="0" anchor="ctr"/>
                </a:tc>
                <a:tc>
                  <a:txBody>
                    <a:bodyPr/>
                    <a:lstStyle/>
                    <a:p>
                      <a:pPr algn="l">
                        <a:lnSpc>
                          <a:spcPct val="115000"/>
                        </a:lnSpc>
                        <a:spcAft>
                          <a:spcPts val="0"/>
                        </a:spcAft>
                      </a:pPr>
                      <a:r>
                        <a:rPr lang="fr-FR" sz="1600" b="1" dirty="0" err="1">
                          <a:solidFill>
                            <a:schemeClr val="tx1"/>
                          </a:solidFill>
                          <a:latin typeface="Times New Roman"/>
                          <a:ea typeface="Times New Roman"/>
                          <a:cs typeface="Arial"/>
                        </a:rPr>
                        <a:t>Department.NomDep</a:t>
                      </a:r>
                      <a:endParaRPr lang="fr-FR" sz="1600" b="1" dirty="0">
                        <a:solidFill>
                          <a:schemeClr val="tx1"/>
                        </a:solidFill>
                        <a:latin typeface="Arial"/>
                        <a:ea typeface="Times New Roman"/>
                        <a:cs typeface="Arial"/>
                      </a:endParaRPr>
                    </a:p>
                  </a:txBody>
                  <a:tcPr marL="68580" marR="68580" marT="0" marB="0" anchor="ctr"/>
                </a:tc>
                <a:tc>
                  <a:txBody>
                    <a:bodyPr/>
                    <a:lstStyle/>
                    <a:p>
                      <a:pPr algn="l">
                        <a:lnSpc>
                          <a:spcPct val="115000"/>
                        </a:lnSpc>
                        <a:spcAft>
                          <a:spcPts val="0"/>
                        </a:spcAft>
                      </a:pPr>
                      <a:r>
                        <a:rPr lang="fr-FR" sz="1600" b="1" dirty="0" err="1">
                          <a:solidFill>
                            <a:schemeClr val="tx1"/>
                          </a:solidFill>
                          <a:latin typeface="Times New Roman"/>
                          <a:ea typeface="Times New Roman"/>
                          <a:cs typeface="Arial"/>
                        </a:rPr>
                        <a:t>Department.DepID</a:t>
                      </a:r>
                      <a:endParaRPr lang="fr-FR" sz="1600" b="1" dirty="0">
                        <a:solidFill>
                          <a:schemeClr val="tx1"/>
                        </a:solidFill>
                        <a:latin typeface="Arial"/>
                        <a:ea typeface="Times New Roman"/>
                        <a:cs typeface="Arial"/>
                      </a:endParaRPr>
                    </a:p>
                  </a:txBody>
                  <a:tcPr marL="68580" marR="68580" marT="0" marB="0" anchor="ctr"/>
                </a:tc>
              </a:tr>
              <a:tr h="485778">
                <a:tc>
                  <a:txBody>
                    <a:bodyPr/>
                    <a:lstStyle/>
                    <a:p>
                      <a:pPr algn="l">
                        <a:lnSpc>
                          <a:spcPct val="115000"/>
                        </a:lnSpc>
                        <a:spcAft>
                          <a:spcPts val="0"/>
                        </a:spcAft>
                      </a:pPr>
                      <a:r>
                        <a:rPr lang="fr-FR" sz="2400" b="0" dirty="0" smtClean="0">
                          <a:latin typeface="Times New Roman"/>
                          <a:ea typeface="Times New Roman"/>
                          <a:cs typeface="Arial"/>
                        </a:rPr>
                        <a:t>Ali</a:t>
                      </a:r>
                      <a:endParaRPr lang="fr-FR" sz="2400" b="0" dirty="0">
                        <a:latin typeface="Arial"/>
                        <a:ea typeface="Times New Roman"/>
                        <a:cs typeface="Arial"/>
                      </a:endParaRPr>
                    </a:p>
                  </a:txBody>
                  <a:tcPr marL="68580" marR="68580" marT="0" marB="0" anchor="ctr"/>
                </a:tc>
                <a:tc>
                  <a:txBody>
                    <a:bodyPr/>
                    <a:lstStyle/>
                    <a:p>
                      <a:pPr algn="l">
                        <a:lnSpc>
                          <a:spcPct val="115000"/>
                        </a:lnSpc>
                        <a:spcAft>
                          <a:spcPts val="0"/>
                        </a:spcAft>
                      </a:pPr>
                      <a:r>
                        <a:rPr lang="fr-FR" sz="2400" b="0" dirty="0">
                          <a:latin typeface="Times New Roman"/>
                          <a:ea typeface="Times New Roman"/>
                          <a:cs typeface="Arial"/>
                        </a:rPr>
                        <a:t>33</a:t>
                      </a:r>
                      <a:endParaRPr lang="fr-FR" sz="2400" b="0" dirty="0">
                        <a:latin typeface="Arial"/>
                        <a:ea typeface="Times New Roman"/>
                        <a:cs typeface="Arial"/>
                      </a:endParaRPr>
                    </a:p>
                  </a:txBody>
                  <a:tcPr marL="68580" marR="68580" marT="0" marB="0" anchor="ctr"/>
                </a:tc>
                <a:tc>
                  <a:txBody>
                    <a:bodyPr/>
                    <a:lstStyle/>
                    <a:p>
                      <a:pPr algn="l">
                        <a:lnSpc>
                          <a:spcPct val="115000"/>
                        </a:lnSpc>
                        <a:spcAft>
                          <a:spcPts val="0"/>
                        </a:spcAft>
                      </a:pPr>
                      <a:r>
                        <a:rPr lang="fr-FR" sz="2400" b="0" dirty="0">
                          <a:latin typeface="Times New Roman"/>
                          <a:ea typeface="Times New Roman"/>
                          <a:cs typeface="Arial"/>
                        </a:rPr>
                        <a:t>IT</a:t>
                      </a:r>
                      <a:endParaRPr lang="fr-FR" sz="2400" b="0" dirty="0">
                        <a:latin typeface="Arial"/>
                        <a:ea typeface="Times New Roman"/>
                        <a:cs typeface="Arial"/>
                      </a:endParaRPr>
                    </a:p>
                  </a:txBody>
                  <a:tcPr marL="68580" marR="68580" marT="0" marB="0" anchor="ctr"/>
                </a:tc>
                <a:tc>
                  <a:txBody>
                    <a:bodyPr/>
                    <a:lstStyle/>
                    <a:p>
                      <a:pPr algn="l">
                        <a:lnSpc>
                          <a:spcPct val="115000"/>
                        </a:lnSpc>
                        <a:spcAft>
                          <a:spcPts val="0"/>
                        </a:spcAft>
                      </a:pPr>
                      <a:r>
                        <a:rPr lang="fr-FR" sz="2400" b="0">
                          <a:latin typeface="Times New Roman"/>
                          <a:ea typeface="Times New Roman"/>
                          <a:cs typeface="Arial"/>
                        </a:rPr>
                        <a:t>33</a:t>
                      </a:r>
                      <a:endParaRPr lang="fr-FR" sz="2400" b="0">
                        <a:latin typeface="Arial"/>
                        <a:ea typeface="Times New Roman"/>
                        <a:cs typeface="Arial"/>
                      </a:endParaRPr>
                    </a:p>
                  </a:txBody>
                  <a:tcPr marL="68580" marR="68580" marT="0" marB="0" anchor="ctr"/>
                </a:tc>
              </a:tr>
              <a:tr h="485778">
                <a:tc>
                  <a:txBody>
                    <a:bodyPr/>
                    <a:lstStyle/>
                    <a:p>
                      <a:pPr algn="l">
                        <a:lnSpc>
                          <a:spcPct val="115000"/>
                        </a:lnSpc>
                        <a:spcAft>
                          <a:spcPts val="0"/>
                        </a:spcAft>
                      </a:pPr>
                      <a:r>
                        <a:rPr lang="fr-FR" sz="2400" b="0" dirty="0" smtClean="0">
                          <a:latin typeface="Times New Roman"/>
                          <a:ea typeface="Times New Roman"/>
                          <a:cs typeface="Arial"/>
                        </a:rPr>
                        <a:t>Ahmed</a:t>
                      </a:r>
                      <a:endParaRPr lang="fr-FR" sz="2400" b="0" dirty="0">
                        <a:latin typeface="Arial"/>
                        <a:ea typeface="Times New Roman"/>
                        <a:cs typeface="Arial"/>
                      </a:endParaRPr>
                    </a:p>
                  </a:txBody>
                  <a:tcPr marL="68580" marR="68580" marT="0" marB="0" anchor="ctr"/>
                </a:tc>
                <a:tc>
                  <a:txBody>
                    <a:bodyPr/>
                    <a:lstStyle/>
                    <a:p>
                      <a:pPr algn="l">
                        <a:lnSpc>
                          <a:spcPct val="115000"/>
                        </a:lnSpc>
                        <a:spcAft>
                          <a:spcPts val="0"/>
                        </a:spcAft>
                      </a:pPr>
                      <a:r>
                        <a:rPr lang="fr-FR" sz="2400" b="0" dirty="0">
                          <a:latin typeface="Times New Roman"/>
                          <a:ea typeface="Times New Roman"/>
                          <a:cs typeface="Arial"/>
                        </a:rPr>
                        <a:t>31</a:t>
                      </a:r>
                      <a:endParaRPr lang="fr-FR" sz="2400" b="0" dirty="0">
                        <a:latin typeface="Arial"/>
                        <a:ea typeface="Times New Roman"/>
                        <a:cs typeface="Arial"/>
                      </a:endParaRPr>
                    </a:p>
                  </a:txBody>
                  <a:tcPr marL="68580" marR="68580" marT="0" marB="0" anchor="ctr"/>
                </a:tc>
                <a:tc>
                  <a:txBody>
                    <a:bodyPr/>
                    <a:lstStyle/>
                    <a:p>
                      <a:pPr algn="l">
                        <a:lnSpc>
                          <a:spcPct val="115000"/>
                        </a:lnSpc>
                        <a:spcAft>
                          <a:spcPts val="0"/>
                        </a:spcAft>
                      </a:pPr>
                      <a:r>
                        <a:rPr lang="fr-FR" sz="2400" b="0" dirty="0">
                          <a:latin typeface="Times New Roman"/>
                          <a:ea typeface="Times New Roman"/>
                          <a:cs typeface="Arial"/>
                        </a:rPr>
                        <a:t>Vente</a:t>
                      </a:r>
                      <a:endParaRPr lang="fr-FR" sz="2400" b="0" dirty="0">
                        <a:latin typeface="Arial"/>
                        <a:ea typeface="Times New Roman"/>
                        <a:cs typeface="Arial"/>
                      </a:endParaRPr>
                    </a:p>
                  </a:txBody>
                  <a:tcPr marL="68580" marR="68580" marT="0" marB="0" anchor="ctr"/>
                </a:tc>
                <a:tc>
                  <a:txBody>
                    <a:bodyPr/>
                    <a:lstStyle/>
                    <a:p>
                      <a:pPr algn="l">
                        <a:lnSpc>
                          <a:spcPct val="115000"/>
                        </a:lnSpc>
                        <a:spcAft>
                          <a:spcPts val="0"/>
                        </a:spcAft>
                      </a:pPr>
                      <a:r>
                        <a:rPr lang="fr-FR" sz="2400" b="0">
                          <a:latin typeface="Times New Roman"/>
                          <a:ea typeface="Times New Roman"/>
                          <a:cs typeface="Arial"/>
                        </a:rPr>
                        <a:t>31</a:t>
                      </a:r>
                      <a:endParaRPr lang="fr-FR" sz="2400" b="0">
                        <a:latin typeface="Arial"/>
                        <a:ea typeface="Times New Roman"/>
                        <a:cs typeface="Arial"/>
                      </a:endParaRPr>
                    </a:p>
                  </a:txBody>
                  <a:tcPr marL="68580" marR="68580" marT="0" marB="0" anchor="ctr"/>
                </a:tc>
              </a:tr>
              <a:tr h="485778">
                <a:tc>
                  <a:txBody>
                    <a:bodyPr/>
                    <a:lstStyle/>
                    <a:p>
                      <a:pPr algn="l">
                        <a:lnSpc>
                          <a:spcPct val="115000"/>
                        </a:lnSpc>
                        <a:spcAft>
                          <a:spcPts val="0"/>
                        </a:spcAft>
                      </a:pPr>
                      <a:r>
                        <a:rPr lang="fr-FR" sz="2400" b="0" dirty="0" smtClean="0">
                          <a:latin typeface="Times New Roman"/>
                          <a:ea typeface="Times New Roman"/>
                          <a:cs typeface="Arial"/>
                        </a:rPr>
                        <a:t>Karim</a:t>
                      </a:r>
                      <a:endParaRPr lang="fr-FR" sz="2400" b="0" dirty="0">
                        <a:latin typeface="Arial"/>
                        <a:ea typeface="Times New Roman"/>
                        <a:cs typeface="Arial"/>
                      </a:endParaRPr>
                    </a:p>
                  </a:txBody>
                  <a:tcPr marL="68580" marR="68580" marT="0" marB="0" anchor="ctr"/>
                </a:tc>
                <a:tc>
                  <a:txBody>
                    <a:bodyPr/>
                    <a:lstStyle/>
                    <a:p>
                      <a:pPr algn="l">
                        <a:lnSpc>
                          <a:spcPct val="115000"/>
                        </a:lnSpc>
                        <a:spcAft>
                          <a:spcPts val="0"/>
                        </a:spcAft>
                      </a:pPr>
                      <a:r>
                        <a:rPr lang="fr-FR" sz="2400" b="0" dirty="0">
                          <a:latin typeface="Times New Roman"/>
                          <a:ea typeface="Times New Roman"/>
                          <a:cs typeface="Arial"/>
                        </a:rPr>
                        <a:t>34</a:t>
                      </a:r>
                      <a:endParaRPr lang="fr-FR" sz="2400" b="0" dirty="0">
                        <a:latin typeface="Arial"/>
                        <a:ea typeface="Times New Roman"/>
                        <a:cs typeface="Arial"/>
                      </a:endParaRPr>
                    </a:p>
                  </a:txBody>
                  <a:tcPr marL="68580" marR="68580" marT="0" marB="0" anchor="ctr"/>
                </a:tc>
                <a:tc>
                  <a:txBody>
                    <a:bodyPr/>
                    <a:lstStyle/>
                    <a:p>
                      <a:pPr algn="l">
                        <a:lnSpc>
                          <a:spcPct val="115000"/>
                        </a:lnSpc>
                        <a:spcAft>
                          <a:spcPts val="0"/>
                        </a:spcAft>
                      </a:pPr>
                      <a:r>
                        <a:rPr lang="fr-FR" sz="2400" b="0" dirty="0">
                          <a:latin typeface="Times New Roman"/>
                          <a:ea typeface="Times New Roman"/>
                          <a:cs typeface="Arial"/>
                        </a:rPr>
                        <a:t>RH</a:t>
                      </a:r>
                      <a:endParaRPr lang="fr-FR" sz="2400" b="0" dirty="0">
                        <a:latin typeface="Arial"/>
                        <a:ea typeface="Times New Roman"/>
                        <a:cs typeface="Arial"/>
                      </a:endParaRPr>
                    </a:p>
                  </a:txBody>
                  <a:tcPr marL="68580" marR="68580" marT="0" marB="0" anchor="ctr"/>
                </a:tc>
                <a:tc>
                  <a:txBody>
                    <a:bodyPr/>
                    <a:lstStyle/>
                    <a:p>
                      <a:pPr algn="l">
                        <a:lnSpc>
                          <a:spcPct val="115000"/>
                        </a:lnSpc>
                        <a:spcAft>
                          <a:spcPts val="0"/>
                        </a:spcAft>
                      </a:pPr>
                      <a:r>
                        <a:rPr lang="fr-FR" sz="2400" b="0">
                          <a:latin typeface="Times New Roman"/>
                          <a:ea typeface="Times New Roman"/>
                          <a:cs typeface="Arial"/>
                        </a:rPr>
                        <a:t>34</a:t>
                      </a:r>
                      <a:endParaRPr lang="fr-FR" sz="2400" b="0">
                        <a:latin typeface="Arial"/>
                        <a:ea typeface="Times New Roman"/>
                        <a:cs typeface="Arial"/>
                      </a:endParaRPr>
                    </a:p>
                  </a:txBody>
                  <a:tcPr marL="68580" marR="68580" marT="0" marB="0" anchor="ctr"/>
                </a:tc>
              </a:tr>
              <a:tr h="485778">
                <a:tc>
                  <a:txBody>
                    <a:bodyPr/>
                    <a:lstStyle/>
                    <a:p>
                      <a:pPr algn="l">
                        <a:lnSpc>
                          <a:spcPct val="115000"/>
                        </a:lnSpc>
                        <a:spcAft>
                          <a:spcPts val="0"/>
                        </a:spcAft>
                      </a:pPr>
                      <a:r>
                        <a:rPr lang="fr-FR" sz="2400" b="1" i="1" dirty="0" smtClean="0">
                          <a:solidFill>
                            <a:srgbClr val="C00000"/>
                          </a:solidFill>
                          <a:latin typeface="Times New Roman"/>
                          <a:ea typeface="Times New Roman"/>
                          <a:cs typeface="Arial"/>
                        </a:rPr>
                        <a:t>Amine</a:t>
                      </a:r>
                      <a:endParaRPr lang="fr-FR" sz="2400" b="1" dirty="0">
                        <a:solidFill>
                          <a:srgbClr val="C00000"/>
                        </a:solidFill>
                        <a:latin typeface="Arial"/>
                        <a:ea typeface="Times New Roman"/>
                        <a:cs typeface="Arial"/>
                      </a:endParaRPr>
                    </a:p>
                  </a:txBody>
                  <a:tcPr marL="68580" marR="68580" marT="0" marB="0" anchor="ctr">
                    <a:solidFill>
                      <a:srgbClr val="FFC000"/>
                    </a:solidFill>
                  </a:tcPr>
                </a:tc>
                <a:tc>
                  <a:txBody>
                    <a:bodyPr/>
                    <a:lstStyle/>
                    <a:p>
                      <a:pPr algn="l">
                        <a:lnSpc>
                          <a:spcPct val="115000"/>
                        </a:lnSpc>
                        <a:spcAft>
                          <a:spcPts val="0"/>
                        </a:spcAft>
                      </a:pPr>
                      <a:r>
                        <a:rPr lang="fr-FR" sz="2400" b="1" dirty="0">
                          <a:solidFill>
                            <a:srgbClr val="C00000"/>
                          </a:solidFill>
                          <a:latin typeface="Courier New"/>
                          <a:ea typeface="Times New Roman"/>
                          <a:cs typeface="Arial"/>
                        </a:rPr>
                        <a:t>NULL</a:t>
                      </a:r>
                      <a:endParaRPr lang="fr-FR" sz="2400" b="1" dirty="0">
                        <a:solidFill>
                          <a:srgbClr val="C00000"/>
                        </a:solidFill>
                        <a:latin typeface="Arial"/>
                        <a:ea typeface="Times New Roman"/>
                        <a:cs typeface="Arial"/>
                      </a:endParaRPr>
                    </a:p>
                  </a:txBody>
                  <a:tcPr marL="68580" marR="68580" marT="0" marB="0" anchor="ctr">
                    <a:solidFill>
                      <a:srgbClr val="FFC000"/>
                    </a:solidFill>
                  </a:tcPr>
                </a:tc>
                <a:tc>
                  <a:txBody>
                    <a:bodyPr/>
                    <a:lstStyle/>
                    <a:p>
                      <a:pPr algn="l">
                        <a:lnSpc>
                          <a:spcPct val="115000"/>
                        </a:lnSpc>
                        <a:spcAft>
                          <a:spcPts val="0"/>
                        </a:spcAft>
                      </a:pPr>
                      <a:r>
                        <a:rPr lang="fr-FR" sz="2400" b="1" dirty="0">
                          <a:solidFill>
                            <a:srgbClr val="C00000"/>
                          </a:solidFill>
                          <a:latin typeface="Courier New"/>
                          <a:ea typeface="Times New Roman"/>
                          <a:cs typeface="Arial"/>
                        </a:rPr>
                        <a:t>NULL</a:t>
                      </a:r>
                      <a:endParaRPr lang="fr-FR" sz="2400" b="1" dirty="0">
                        <a:solidFill>
                          <a:srgbClr val="C00000"/>
                        </a:solidFill>
                        <a:latin typeface="Arial"/>
                        <a:ea typeface="Times New Roman"/>
                        <a:cs typeface="Arial"/>
                      </a:endParaRPr>
                    </a:p>
                  </a:txBody>
                  <a:tcPr marL="68580" marR="68580" marT="0" marB="0" anchor="ctr">
                    <a:solidFill>
                      <a:srgbClr val="FFC000"/>
                    </a:solidFill>
                  </a:tcPr>
                </a:tc>
                <a:tc>
                  <a:txBody>
                    <a:bodyPr/>
                    <a:lstStyle/>
                    <a:p>
                      <a:pPr algn="l">
                        <a:lnSpc>
                          <a:spcPct val="115000"/>
                        </a:lnSpc>
                        <a:spcAft>
                          <a:spcPts val="0"/>
                        </a:spcAft>
                      </a:pPr>
                      <a:r>
                        <a:rPr lang="fr-FR" sz="2400" b="1" dirty="0">
                          <a:solidFill>
                            <a:srgbClr val="C00000"/>
                          </a:solidFill>
                          <a:latin typeface="Courier New"/>
                          <a:ea typeface="Times New Roman"/>
                          <a:cs typeface="Arial"/>
                        </a:rPr>
                        <a:t>NULL</a:t>
                      </a:r>
                      <a:endParaRPr lang="fr-FR" sz="2400" b="1" dirty="0">
                        <a:solidFill>
                          <a:srgbClr val="C00000"/>
                        </a:solidFill>
                        <a:latin typeface="Arial"/>
                        <a:ea typeface="Times New Roman"/>
                        <a:cs typeface="Arial"/>
                      </a:endParaRPr>
                    </a:p>
                  </a:txBody>
                  <a:tcPr marL="68580" marR="68580" marT="0" marB="0" anchor="ctr">
                    <a:solidFill>
                      <a:srgbClr val="FFC000"/>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C00000"/>
                </a:solidFill>
              </a:rPr>
              <a:t>Requêtes sur plusieurs tables</a:t>
            </a:r>
            <a:br>
              <a:rPr lang="fr-FR" b="1" dirty="0" smtClean="0">
                <a:solidFill>
                  <a:srgbClr val="C00000"/>
                </a:solidFill>
              </a:rPr>
            </a:br>
            <a:r>
              <a:rPr lang="fr-FR" b="1" dirty="0" smtClean="0"/>
              <a:t>Jointure externe - </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33</a:t>
            </a:fld>
            <a:endParaRPr lang="en-US"/>
          </a:p>
        </p:txBody>
      </p:sp>
      <p:sp>
        <p:nvSpPr>
          <p:cNvPr id="5" name="Espace réservé du contenu 4"/>
          <p:cNvSpPr>
            <a:spLocks noGrp="1"/>
          </p:cNvSpPr>
          <p:nvPr>
            <p:ph sz="quarter" idx="1"/>
          </p:nvPr>
        </p:nvSpPr>
        <p:spPr/>
        <p:txBody>
          <a:bodyPr>
            <a:normAutofit/>
          </a:bodyPr>
          <a:lstStyle/>
          <a:p>
            <a:r>
              <a:rPr lang="fr-FR" sz="2400" b="1" dirty="0" smtClean="0">
                <a:solidFill>
                  <a:srgbClr val="C00000"/>
                </a:solidFill>
                <a:latin typeface="Courier New" pitchFamily="49" charset="0"/>
                <a:cs typeface="Courier New" pitchFamily="49" charset="0"/>
              </a:rPr>
              <a:t>Exemple 2 : </a:t>
            </a:r>
            <a:r>
              <a:rPr lang="fr-FR" sz="2400" b="1" dirty="0" smtClean="0">
                <a:solidFill>
                  <a:srgbClr val="0070C0"/>
                </a:solidFill>
                <a:latin typeface="Courier New" pitchFamily="49" charset="0"/>
                <a:cs typeface="Courier New" pitchFamily="49" charset="0"/>
              </a:rPr>
              <a:t>RIGHT OUTER JOIN</a:t>
            </a:r>
          </a:p>
          <a:p>
            <a:pPr marL="0" indent="0">
              <a:buNone/>
            </a:pPr>
            <a:r>
              <a:rPr lang="fr-FR" sz="2000" b="1" dirty="0" smtClean="0">
                <a:solidFill>
                  <a:srgbClr val="0070C0"/>
                </a:solidFill>
                <a:latin typeface="Courier New" pitchFamily="49" charset="0"/>
                <a:cs typeface="Courier New" pitchFamily="49" charset="0"/>
              </a:rPr>
              <a:t>SELECT</a:t>
            </a:r>
            <a:r>
              <a:rPr lang="fr-FR" sz="2800" dirty="0" smtClean="0">
                <a:latin typeface="Courier New" pitchFamily="49" charset="0"/>
                <a:cs typeface="Courier New" pitchFamily="49" charset="0"/>
              </a:rPr>
              <a:t> * </a:t>
            </a:r>
            <a:r>
              <a:rPr lang="fr-FR" sz="2000" b="1" dirty="0" smtClean="0">
                <a:solidFill>
                  <a:srgbClr val="0070C0"/>
                </a:solidFill>
                <a:latin typeface="Courier New" pitchFamily="49" charset="0"/>
                <a:cs typeface="Courier New" pitchFamily="49" charset="0"/>
              </a:rPr>
              <a:t>FROM</a:t>
            </a:r>
            <a:r>
              <a:rPr lang="fr-FR" sz="2800" dirty="0" smtClean="0">
                <a:latin typeface="Courier New" pitchFamily="49" charset="0"/>
                <a:cs typeface="Courier New" pitchFamily="49" charset="0"/>
              </a:rPr>
              <a:t> </a:t>
            </a:r>
            <a:r>
              <a:rPr lang="fr-FR" sz="2400" dirty="0" err="1" smtClean="0">
                <a:latin typeface="Courier New" pitchFamily="49" charset="0"/>
                <a:cs typeface="Courier New" pitchFamily="49" charset="0"/>
              </a:rPr>
              <a:t>employe</a:t>
            </a:r>
            <a:r>
              <a:rPr lang="fr-FR" sz="3200" dirty="0" smtClean="0">
                <a:latin typeface="Courier New" pitchFamily="49" charset="0"/>
                <a:cs typeface="Courier New" pitchFamily="49" charset="0"/>
              </a:rPr>
              <a:t> </a:t>
            </a:r>
            <a:r>
              <a:rPr lang="fr-FR" sz="2000" b="1" dirty="0" smtClean="0">
                <a:solidFill>
                  <a:srgbClr val="0070C0"/>
                </a:solidFill>
                <a:latin typeface="Courier New" pitchFamily="49" charset="0"/>
                <a:cs typeface="Courier New" pitchFamily="49" charset="0"/>
              </a:rPr>
              <a:t>RIGHT OUTER JOIN </a:t>
            </a:r>
            <a:r>
              <a:rPr lang="fr-FR" sz="2400" dirty="0" err="1" smtClean="0">
                <a:latin typeface="Courier New" pitchFamily="49" charset="0"/>
                <a:cs typeface="Courier New" pitchFamily="49" charset="0"/>
              </a:rPr>
              <a:t>department</a:t>
            </a:r>
            <a:r>
              <a:rPr lang="fr-FR" sz="2400" dirty="0" smtClean="0">
                <a:latin typeface="Courier New" pitchFamily="49" charset="0"/>
                <a:cs typeface="Courier New" pitchFamily="49" charset="0"/>
              </a:rPr>
              <a:t>  ON </a:t>
            </a:r>
            <a:r>
              <a:rPr lang="fr-FR" sz="2400" dirty="0" err="1" smtClean="0">
                <a:latin typeface="Courier New" pitchFamily="49" charset="0"/>
                <a:cs typeface="Courier New" pitchFamily="49" charset="0"/>
              </a:rPr>
              <a:t>employe.DepID</a:t>
            </a:r>
            <a:r>
              <a:rPr lang="fr-FR" sz="2400" dirty="0" smtClean="0">
                <a:latin typeface="Courier New" pitchFamily="49" charset="0"/>
                <a:cs typeface="Courier New" pitchFamily="49" charset="0"/>
              </a:rPr>
              <a:t> = </a:t>
            </a:r>
            <a:r>
              <a:rPr lang="fr-FR" sz="2400" dirty="0" err="1" smtClean="0">
                <a:latin typeface="Courier New" pitchFamily="49" charset="0"/>
                <a:cs typeface="Courier New" pitchFamily="49" charset="0"/>
              </a:rPr>
              <a:t>department.DepID</a:t>
            </a:r>
            <a:r>
              <a:rPr lang="fr-FR" sz="2400" dirty="0" smtClean="0">
                <a:latin typeface="Courier New" pitchFamily="49" charset="0"/>
                <a:cs typeface="Courier New" pitchFamily="49" charset="0"/>
              </a:rPr>
              <a:t>;</a:t>
            </a:r>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graphicFrame>
        <p:nvGraphicFramePr>
          <p:cNvPr id="7" name="Tableau 6"/>
          <p:cNvGraphicFramePr>
            <a:graphicFrameLocks noGrp="1"/>
          </p:cNvGraphicFramePr>
          <p:nvPr/>
        </p:nvGraphicFramePr>
        <p:xfrm>
          <a:off x="500032" y="3571878"/>
          <a:ext cx="8286812" cy="2428890"/>
        </p:xfrm>
        <a:graphic>
          <a:graphicData uri="http://schemas.openxmlformats.org/drawingml/2006/table">
            <a:tbl>
              <a:tblPr firstRow="1" bandRow="1">
                <a:tableStyleId>{5C22544A-7EE6-4342-B048-85BDC9FD1C3A}</a:tableStyleId>
              </a:tblPr>
              <a:tblGrid>
                <a:gridCol w="2071703"/>
                <a:gridCol w="2071703"/>
                <a:gridCol w="2071703"/>
                <a:gridCol w="2071703"/>
              </a:tblGrid>
              <a:tr h="485778">
                <a:tc>
                  <a:txBody>
                    <a:bodyPr/>
                    <a:lstStyle/>
                    <a:p>
                      <a:pPr algn="l">
                        <a:lnSpc>
                          <a:spcPct val="115000"/>
                        </a:lnSpc>
                        <a:spcAft>
                          <a:spcPts val="0"/>
                        </a:spcAft>
                      </a:pPr>
                      <a:r>
                        <a:rPr lang="fr-FR" sz="1600" b="1" dirty="0" err="1">
                          <a:solidFill>
                            <a:schemeClr val="tx1"/>
                          </a:solidFill>
                          <a:latin typeface="Times New Roman"/>
                          <a:ea typeface="Times New Roman"/>
                          <a:cs typeface="Arial"/>
                        </a:rPr>
                        <a:t>Employe.NomEmp</a:t>
                      </a:r>
                      <a:endParaRPr lang="fr-FR" sz="1600" b="1" dirty="0">
                        <a:solidFill>
                          <a:schemeClr val="tx1"/>
                        </a:solidFill>
                        <a:latin typeface="Arial"/>
                        <a:ea typeface="Times New Roman"/>
                        <a:cs typeface="Arial"/>
                      </a:endParaRPr>
                    </a:p>
                  </a:txBody>
                  <a:tcPr marL="68580" marR="68580" marT="0" marB="0" anchor="ctr"/>
                </a:tc>
                <a:tc>
                  <a:txBody>
                    <a:bodyPr/>
                    <a:lstStyle/>
                    <a:p>
                      <a:pPr algn="l">
                        <a:lnSpc>
                          <a:spcPct val="115000"/>
                        </a:lnSpc>
                        <a:spcAft>
                          <a:spcPts val="0"/>
                        </a:spcAft>
                      </a:pPr>
                      <a:r>
                        <a:rPr lang="fr-FR" sz="1600" b="1" dirty="0" err="1">
                          <a:solidFill>
                            <a:schemeClr val="tx1"/>
                          </a:solidFill>
                          <a:latin typeface="Times New Roman"/>
                          <a:ea typeface="Times New Roman"/>
                          <a:cs typeface="Arial"/>
                        </a:rPr>
                        <a:t>Employe.DepID</a:t>
                      </a:r>
                      <a:endParaRPr lang="fr-FR" sz="1600" b="1" dirty="0">
                        <a:solidFill>
                          <a:schemeClr val="tx1"/>
                        </a:solidFill>
                        <a:latin typeface="Arial"/>
                        <a:ea typeface="Times New Roman"/>
                        <a:cs typeface="Arial"/>
                      </a:endParaRPr>
                    </a:p>
                  </a:txBody>
                  <a:tcPr marL="68580" marR="68580" marT="0" marB="0" anchor="ctr"/>
                </a:tc>
                <a:tc>
                  <a:txBody>
                    <a:bodyPr/>
                    <a:lstStyle/>
                    <a:p>
                      <a:pPr algn="l">
                        <a:lnSpc>
                          <a:spcPct val="115000"/>
                        </a:lnSpc>
                        <a:spcAft>
                          <a:spcPts val="0"/>
                        </a:spcAft>
                      </a:pPr>
                      <a:r>
                        <a:rPr lang="fr-FR" sz="1600" b="1" dirty="0" err="1">
                          <a:solidFill>
                            <a:schemeClr val="tx1"/>
                          </a:solidFill>
                          <a:latin typeface="Times New Roman"/>
                          <a:ea typeface="Times New Roman"/>
                          <a:cs typeface="Arial"/>
                        </a:rPr>
                        <a:t>Department.NomDep</a:t>
                      </a:r>
                      <a:endParaRPr lang="fr-FR" sz="1600" b="1" dirty="0">
                        <a:solidFill>
                          <a:schemeClr val="tx1"/>
                        </a:solidFill>
                        <a:latin typeface="Arial"/>
                        <a:ea typeface="Times New Roman"/>
                        <a:cs typeface="Arial"/>
                      </a:endParaRPr>
                    </a:p>
                  </a:txBody>
                  <a:tcPr marL="68580" marR="68580" marT="0" marB="0" anchor="ctr"/>
                </a:tc>
                <a:tc>
                  <a:txBody>
                    <a:bodyPr/>
                    <a:lstStyle/>
                    <a:p>
                      <a:pPr algn="l">
                        <a:lnSpc>
                          <a:spcPct val="115000"/>
                        </a:lnSpc>
                        <a:spcAft>
                          <a:spcPts val="0"/>
                        </a:spcAft>
                      </a:pPr>
                      <a:r>
                        <a:rPr lang="fr-FR" sz="1600" b="1" dirty="0" err="1">
                          <a:solidFill>
                            <a:schemeClr val="tx1"/>
                          </a:solidFill>
                          <a:latin typeface="Times New Roman"/>
                          <a:ea typeface="Times New Roman"/>
                          <a:cs typeface="Arial"/>
                        </a:rPr>
                        <a:t>Department.DepID</a:t>
                      </a:r>
                      <a:endParaRPr lang="fr-FR" sz="1600" b="1" dirty="0">
                        <a:solidFill>
                          <a:schemeClr val="tx1"/>
                        </a:solidFill>
                        <a:latin typeface="Arial"/>
                        <a:ea typeface="Times New Roman"/>
                        <a:cs typeface="Arial"/>
                      </a:endParaRPr>
                    </a:p>
                  </a:txBody>
                  <a:tcPr marL="68580" marR="68580" marT="0" marB="0" anchor="ctr"/>
                </a:tc>
              </a:tr>
              <a:tr h="485778">
                <a:tc>
                  <a:txBody>
                    <a:bodyPr/>
                    <a:lstStyle/>
                    <a:p>
                      <a:pPr algn="l">
                        <a:lnSpc>
                          <a:spcPct val="115000"/>
                        </a:lnSpc>
                        <a:spcAft>
                          <a:spcPts val="0"/>
                        </a:spcAft>
                      </a:pPr>
                      <a:r>
                        <a:rPr lang="fr-FR" sz="2400" b="0" dirty="0" smtClean="0">
                          <a:latin typeface="Times New Roman"/>
                          <a:ea typeface="Times New Roman"/>
                          <a:cs typeface="Arial"/>
                        </a:rPr>
                        <a:t>Ali</a:t>
                      </a:r>
                      <a:endParaRPr lang="fr-FR" sz="2400" b="0" dirty="0">
                        <a:latin typeface="Arial"/>
                        <a:ea typeface="Times New Roman"/>
                        <a:cs typeface="Arial"/>
                      </a:endParaRPr>
                    </a:p>
                  </a:txBody>
                  <a:tcPr marL="68580" marR="68580" marT="0" marB="0" anchor="ctr"/>
                </a:tc>
                <a:tc>
                  <a:txBody>
                    <a:bodyPr/>
                    <a:lstStyle/>
                    <a:p>
                      <a:pPr algn="l">
                        <a:lnSpc>
                          <a:spcPct val="115000"/>
                        </a:lnSpc>
                        <a:spcAft>
                          <a:spcPts val="0"/>
                        </a:spcAft>
                      </a:pPr>
                      <a:r>
                        <a:rPr lang="fr-FR" sz="2400" b="0" dirty="0">
                          <a:latin typeface="Times New Roman"/>
                          <a:ea typeface="Times New Roman"/>
                          <a:cs typeface="Arial"/>
                        </a:rPr>
                        <a:t>33</a:t>
                      </a:r>
                      <a:endParaRPr lang="fr-FR" sz="2400" b="0" dirty="0">
                        <a:latin typeface="Arial"/>
                        <a:ea typeface="Times New Roman"/>
                        <a:cs typeface="Arial"/>
                      </a:endParaRPr>
                    </a:p>
                  </a:txBody>
                  <a:tcPr marL="68580" marR="68580" marT="0" marB="0" anchor="ctr"/>
                </a:tc>
                <a:tc>
                  <a:txBody>
                    <a:bodyPr/>
                    <a:lstStyle/>
                    <a:p>
                      <a:pPr algn="l">
                        <a:lnSpc>
                          <a:spcPct val="115000"/>
                        </a:lnSpc>
                        <a:spcAft>
                          <a:spcPts val="0"/>
                        </a:spcAft>
                      </a:pPr>
                      <a:r>
                        <a:rPr lang="fr-FR" sz="2400" b="0" dirty="0">
                          <a:latin typeface="Times New Roman"/>
                          <a:ea typeface="Times New Roman"/>
                          <a:cs typeface="Arial"/>
                        </a:rPr>
                        <a:t>IT</a:t>
                      </a:r>
                      <a:endParaRPr lang="fr-FR" sz="2400" b="0" dirty="0">
                        <a:latin typeface="Arial"/>
                        <a:ea typeface="Times New Roman"/>
                        <a:cs typeface="Arial"/>
                      </a:endParaRPr>
                    </a:p>
                  </a:txBody>
                  <a:tcPr marL="68580" marR="68580" marT="0" marB="0" anchor="ctr"/>
                </a:tc>
                <a:tc>
                  <a:txBody>
                    <a:bodyPr/>
                    <a:lstStyle/>
                    <a:p>
                      <a:pPr algn="l">
                        <a:lnSpc>
                          <a:spcPct val="115000"/>
                        </a:lnSpc>
                        <a:spcAft>
                          <a:spcPts val="0"/>
                        </a:spcAft>
                      </a:pPr>
                      <a:r>
                        <a:rPr lang="fr-FR" sz="2400" b="0">
                          <a:latin typeface="Times New Roman"/>
                          <a:ea typeface="Times New Roman"/>
                          <a:cs typeface="Arial"/>
                        </a:rPr>
                        <a:t>33</a:t>
                      </a:r>
                      <a:endParaRPr lang="fr-FR" sz="2400" b="0">
                        <a:latin typeface="Arial"/>
                        <a:ea typeface="Times New Roman"/>
                        <a:cs typeface="Arial"/>
                      </a:endParaRPr>
                    </a:p>
                  </a:txBody>
                  <a:tcPr marL="68580" marR="68580" marT="0" marB="0" anchor="ctr"/>
                </a:tc>
              </a:tr>
              <a:tr h="485778">
                <a:tc>
                  <a:txBody>
                    <a:bodyPr/>
                    <a:lstStyle/>
                    <a:p>
                      <a:pPr algn="l">
                        <a:lnSpc>
                          <a:spcPct val="115000"/>
                        </a:lnSpc>
                        <a:spcAft>
                          <a:spcPts val="0"/>
                        </a:spcAft>
                      </a:pPr>
                      <a:r>
                        <a:rPr lang="fr-FR" sz="2400" b="0" dirty="0" smtClean="0">
                          <a:latin typeface="Times New Roman"/>
                          <a:ea typeface="Times New Roman"/>
                          <a:cs typeface="Arial"/>
                        </a:rPr>
                        <a:t>Ahmed</a:t>
                      </a:r>
                      <a:endParaRPr lang="fr-FR" sz="2400" b="0" dirty="0">
                        <a:latin typeface="Arial"/>
                        <a:ea typeface="Times New Roman"/>
                        <a:cs typeface="Arial"/>
                      </a:endParaRPr>
                    </a:p>
                  </a:txBody>
                  <a:tcPr marL="68580" marR="68580" marT="0" marB="0" anchor="ctr"/>
                </a:tc>
                <a:tc>
                  <a:txBody>
                    <a:bodyPr/>
                    <a:lstStyle/>
                    <a:p>
                      <a:pPr algn="l">
                        <a:lnSpc>
                          <a:spcPct val="115000"/>
                        </a:lnSpc>
                        <a:spcAft>
                          <a:spcPts val="0"/>
                        </a:spcAft>
                      </a:pPr>
                      <a:r>
                        <a:rPr lang="fr-FR" sz="2400" b="0" dirty="0">
                          <a:latin typeface="Times New Roman"/>
                          <a:ea typeface="Times New Roman"/>
                          <a:cs typeface="Arial"/>
                        </a:rPr>
                        <a:t>31</a:t>
                      </a:r>
                      <a:endParaRPr lang="fr-FR" sz="2400" b="0" dirty="0">
                        <a:latin typeface="Arial"/>
                        <a:ea typeface="Times New Roman"/>
                        <a:cs typeface="Arial"/>
                      </a:endParaRPr>
                    </a:p>
                  </a:txBody>
                  <a:tcPr marL="68580" marR="68580" marT="0" marB="0" anchor="ctr"/>
                </a:tc>
                <a:tc>
                  <a:txBody>
                    <a:bodyPr/>
                    <a:lstStyle/>
                    <a:p>
                      <a:pPr algn="l">
                        <a:lnSpc>
                          <a:spcPct val="115000"/>
                        </a:lnSpc>
                        <a:spcAft>
                          <a:spcPts val="0"/>
                        </a:spcAft>
                      </a:pPr>
                      <a:r>
                        <a:rPr lang="fr-FR" sz="2400" b="0" dirty="0">
                          <a:latin typeface="Times New Roman"/>
                          <a:ea typeface="Times New Roman"/>
                          <a:cs typeface="Arial"/>
                        </a:rPr>
                        <a:t>Vente</a:t>
                      </a:r>
                      <a:endParaRPr lang="fr-FR" sz="2400" b="0" dirty="0">
                        <a:latin typeface="Arial"/>
                        <a:ea typeface="Times New Roman"/>
                        <a:cs typeface="Arial"/>
                      </a:endParaRPr>
                    </a:p>
                  </a:txBody>
                  <a:tcPr marL="68580" marR="68580" marT="0" marB="0" anchor="ctr"/>
                </a:tc>
                <a:tc>
                  <a:txBody>
                    <a:bodyPr/>
                    <a:lstStyle/>
                    <a:p>
                      <a:pPr algn="l">
                        <a:lnSpc>
                          <a:spcPct val="115000"/>
                        </a:lnSpc>
                        <a:spcAft>
                          <a:spcPts val="0"/>
                        </a:spcAft>
                      </a:pPr>
                      <a:r>
                        <a:rPr lang="fr-FR" sz="2400" b="0">
                          <a:latin typeface="Times New Roman"/>
                          <a:ea typeface="Times New Roman"/>
                          <a:cs typeface="Arial"/>
                        </a:rPr>
                        <a:t>31</a:t>
                      </a:r>
                      <a:endParaRPr lang="fr-FR" sz="2400" b="0">
                        <a:latin typeface="Arial"/>
                        <a:ea typeface="Times New Roman"/>
                        <a:cs typeface="Arial"/>
                      </a:endParaRPr>
                    </a:p>
                  </a:txBody>
                  <a:tcPr marL="68580" marR="68580" marT="0" marB="0" anchor="ctr"/>
                </a:tc>
              </a:tr>
              <a:tr h="485778">
                <a:tc>
                  <a:txBody>
                    <a:bodyPr/>
                    <a:lstStyle/>
                    <a:p>
                      <a:pPr algn="l">
                        <a:lnSpc>
                          <a:spcPct val="115000"/>
                        </a:lnSpc>
                        <a:spcAft>
                          <a:spcPts val="0"/>
                        </a:spcAft>
                      </a:pPr>
                      <a:r>
                        <a:rPr lang="fr-FR" sz="2400" b="0" dirty="0" smtClean="0">
                          <a:latin typeface="Times New Roman"/>
                          <a:ea typeface="Times New Roman"/>
                          <a:cs typeface="Arial"/>
                        </a:rPr>
                        <a:t>Karim</a:t>
                      </a:r>
                      <a:endParaRPr lang="fr-FR" sz="2400" b="0" dirty="0">
                        <a:latin typeface="Arial"/>
                        <a:ea typeface="Times New Roman"/>
                        <a:cs typeface="Arial"/>
                      </a:endParaRPr>
                    </a:p>
                  </a:txBody>
                  <a:tcPr marL="68580" marR="68580" marT="0" marB="0" anchor="ctr"/>
                </a:tc>
                <a:tc>
                  <a:txBody>
                    <a:bodyPr/>
                    <a:lstStyle/>
                    <a:p>
                      <a:pPr algn="l">
                        <a:lnSpc>
                          <a:spcPct val="115000"/>
                        </a:lnSpc>
                        <a:spcAft>
                          <a:spcPts val="0"/>
                        </a:spcAft>
                      </a:pPr>
                      <a:r>
                        <a:rPr lang="fr-FR" sz="2400" b="0" dirty="0">
                          <a:latin typeface="Times New Roman"/>
                          <a:ea typeface="Times New Roman"/>
                          <a:cs typeface="Arial"/>
                        </a:rPr>
                        <a:t>34</a:t>
                      </a:r>
                      <a:endParaRPr lang="fr-FR" sz="2400" b="0" dirty="0">
                        <a:latin typeface="Arial"/>
                        <a:ea typeface="Times New Roman"/>
                        <a:cs typeface="Arial"/>
                      </a:endParaRPr>
                    </a:p>
                  </a:txBody>
                  <a:tcPr marL="68580" marR="68580" marT="0" marB="0" anchor="ctr"/>
                </a:tc>
                <a:tc>
                  <a:txBody>
                    <a:bodyPr/>
                    <a:lstStyle/>
                    <a:p>
                      <a:pPr algn="l">
                        <a:lnSpc>
                          <a:spcPct val="115000"/>
                        </a:lnSpc>
                        <a:spcAft>
                          <a:spcPts val="0"/>
                        </a:spcAft>
                      </a:pPr>
                      <a:r>
                        <a:rPr lang="fr-FR" sz="2400" b="0" dirty="0">
                          <a:latin typeface="Times New Roman"/>
                          <a:ea typeface="Times New Roman"/>
                          <a:cs typeface="Arial"/>
                        </a:rPr>
                        <a:t>RH</a:t>
                      </a:r>
                      <a:endParaRPr lang="fr-FR" sz="2400" b="0" dirty="0">
                        <a:latin typeface="Arial"/>
                        <a:ea typeface="Times New Roman"/>
                        <a:cs typeface="Arial"/>
                      </a:endParaRPr>
                    </a:p>
                  </a:txBody>
                  <a:tcPr marL="68580" marR="68580" marT="0" marB="0" anchor="ctr"/>
                </a:tc>
                <a:tc>
                  <a:txBody>
                    <a:bodyPr/>
                    <a:lstStyle/>
                    <a:p>
                      <a:pPr algn="l">
                        <a:lnSpc>
                          <a:spcPct val="115000"/>
                        </a:lnSpc>
                        <a:spcAft>
                          <a:spcPts val="0"/>
                        </a:spcAft>
                      </a:pPr>
                      <a:r>
                        <a:rPr lang="fr-FR" sz="2400" b="0">
                          <a:latin typeface="Times New Roman"/>
                          <a:ea typeface="Times New Roman"/>
                          <a:cs typeface="Arial"/>
                        </a:rPr>
                        <a:t>34</a:t>
                      </a:r>
                      <a:endParaRPr lang="fr-FR" sz="2400" b="0">
                        <a:latin typeface="Arial"/>
                        <a:ea typeface="Times New Roman"/>
                        <a:cs typeface="Arial"/>
                      </a:endParaRPr>
                    </a:p>
                  </a:txBody>
                  <a:tcPr marL="68580" marR="68580" marT="0" marB="0" anchor="ctr"/>
                </a:tc>
              </a:tr>
              <a:tr h="485778">
                <a:tc>
                  <a:txBody>
                    <a:bodyPr/>
                    <a:lstStyle/>
                    <a:p>
                      <a:pPr algn="l">
                        <a:lnSpc>
                          <a:spcPct val="115000"/>
                        </a:lnSpc>
                        <a:spcAft>
                          <a:spcPts val="0"/>
                        </a:spcAft>
                      </a:pPr>
                      <a:r>
                        <a:rPr kumimoji="0" lang="fr-FR" sz="2400" b="0" kern="1200" dirty="0" smtClean="0">
                          <a:solidFill>
                            <a:schemeClr val="dk1"/>
                          </a:solidFill>
                          <a:latin typeface="Courier New"/>
                          <a:ea typeface="Times New Roman"/>
                          <a:cs typeface="Arial"/>
                        </a:rPr>
                        <a:t>NULL</a:t>
                      </a:r>
                      <a:endParaRPr kumimoji="0" lang="fr-FR" sz="2400" b="0" kern="1200" dirty="0">
                        <a:solidFill>
                          <a:schemeClr val="dk1"/>
                        </a:solidFill>
                        <a:latin typeface="Courier New"/>
                        <a:ea typeface="Times New Roman"/>
                        <a:cs typeface="Arial"/>
                      </a:endParaRPr>
                    </a:p>
                  </a:txBody>
                  <a:tcPr marL="68580" marR="68580" marT="0" marB="0" anchor="ctr">
                    <a:solidFill>
                      <a:srgbClr val="FFC000"/>
                    </a:solidFill>
                  </a:tcPr>
                </a:tc>
                <a:tc>
                  <a:txBody>
                    <a:bodyPr/>
                    <a:lstStyle/>
                    <a:p>
                      <a:pPr algn="l">
                        <a:lnSpc>
                          <a:spcPct val="115000"/>
                        </a:lnSpc>
                        <a:spcAft>
                          <a:spcPts val="0"/>
                        </a:spcAft>
                      </a:pPr>
                      <a:r>
                        <a:rPr lang="fr-FR" sz="2400" b="0" dirty="0">
                          <a:latin typeface="Courier New"/>
                          <a:ea typeface="Times New Roman"/>
                          <a:cs typeface="Arial"/>
                        </a:rPr>
                        <a:t>NULL</a:t>
                      </a:r>
                      <a:endParaRPr lang="fr-FR" sz="2400" b="0" dirty="0">
                        <a:latin typeface="Arial"/>
                        <a:ea typeface="Times New Roman"/>
                        <a:cs typeface="Arial"/>
                      </a:endParaRPr>
                    </a:p>
                  </a:txBody>
                  <a:tcPr marL="68580" marR="68580" marT="0" marB="0" anchor="ctr">
                    <a:solidFill>
                      <a:srgbClr val="FFC000"/>
                    </a:solidFill>
                  </a:tcPr>
                </a:tc>
                <a:tc>
                  <a:txBody>
                    <a:bodyPr/>
                    <a:lstStyle/>
                    <a:p>
                      <a:pPr algn="l">
                        <a:lnSpc>
                          <a:spcPct val="115000"/>
                        </a:lnSpc>
                        <a:spcAft>
                          <a:spcPts val="0"/>
                        </a:spcAft>
                      </a:pPr>
                      <a:r>
                        <a:rPr lang="fr-FR" sz="2400" b="0" dirty="0" smtClean="0">
                          <a:latin typeface="Courier New"/>
                          <a:ea typeface="Times New Roman"/>
                          <a:cs typeface="Arial"/>
                        </a:rPr>
                        <a:t>Marketing</a:t>
                      </a:r>
                      <a:endParaRPr lang="fr-FR" sz="2400" b="0" dirty="0">
                        <a:latin typeface="Arial"/>
                        <a:ea typeface="Times New Roman"/>
                        <a:cs typeface="Arial"/>
                      </a:endParaRPr>
                    </a:p>
                  </a:txBody>
                  <a:tcPr marL="68580" marR="68580" marT="0" marB="0" anchor="ctr">
                    <a:solidFill>
                      <a:srgbClr val="FFC000"/>
                    </a:solidFill>
                  </a:tcPr>
                </a:tc>
                <a:tc>
                  <a:txBody>
                    <a:bodyPr/>
                    <a:lstStyle/>
                    <a:p>
                      <a:pPr algn="l">
                        <a:lnSpc>
                          <a:spcPct val="115000"/>
                        </a:lnSpc>
                        <a:spcAft>
                          <a:spcPts val="0"/>
                        </a:spcAft>
                      </a:pPr>
                      <a:r>
                        <a:rPr lang="fr-FR" sz="2400" b="0" dirty="0" smtClean="0">
                          <a:latin typeface="Courier New"/>
                          <a:ea typeface="Times New Roman"/>
                          <a:cs typeface="Arial"/>
                        </a:rPr>
                        <a:t>35</a:t>
                      </a:r>
                      <a:endParaRPr lang="fr-FR" sz="2400" b="0" dirty="0">
                        <a:latin typeface="Arial"/>
                        <a:ea typeface="Times New Roman"/>
                        <a:cs typeface="Arial"/>
                      </a:endParaRPr>
                    </a:p>
                  </a:txBody>
                  <a:tcPr marL="68580" marR="68580" marT="0" marB="0" anchor="ctr">
                    <a:solidFill>
                      <a:srgbClr val="FFC000"/>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C00000"/>
                </a:solidFill>
              </a:rPr>
              <a:t>Requêtes sur plusieurs tables</a:t>
            </a:r>
            <a:br>
              <a:rPr lang="fr-FR" b="1" dirty="0" smtClean="0">
                <a:solidFill>
                  <a:srgbClr val="C00000"/>
                </a:solidFill>
              </a:rPr>
            </a:br>
            <a:r>
              <a:rPr lang="fr-FR" b="1" dirty="0" smtClean="0"/>
              <a:t>Jointure externe</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34</a:t>
            </a:fld>
            <a:endParaRPr lang="en-US"/>
          </a:p>
        </p:txBody>
      </p:sp>
      <p:sp>
        <p:nvSpPr>
          <p:cNvPr id="5" name="Espace réservé du contenu 4"/>
          <p:cNvSpPr>
            <a:spLocks noGrp="1"/>
          </p:cNvSpPr>
          <p:nvPr>
            <p:ph sz="quarter" idx="1"/>
          </p:nvPr>
        </p:nvSpPr>
        <p:spPr/>
        <p:txBody>
          <a:bodyPr>
            <a:normAutofit/>
          </a:bodyPr>
          <a:lstStyle/>
          <a:p>
            <a:r>
              <a:rPr lang="fr-FR" sz="2400" b="1" dirty="0" smtClean="0">
                <a:solidFill>
                  <a:srgbClr val="C00000"/>
                </a:solidFill>
                <a:latin typeface="Courier New" pitchFamily="49" charset="0"/>
                <a:cs typeface="Courier New" pitchFamily="49" charset="0"/>
              </a:rPr>
              <a:t>Exemple 3 : </a:t>
            </a:r>
            <a:r>
              <a:rPr lang="fr-FR" sz="2400" b="1" dirty="0" smtClean="0">
                <a:solidFill>
                  <a:srgbClr val="0070C0"/>
                </a:solidFill>
                <a:latin typeface="Courier New" pitchFamily="49" charset="0"/>
                <a:cs typeface="Courier New" pitchFamily="49" charset="0"/>
              </a:rPr>
              <a:t>FULL OUTER JOIN</a:t>
            </a:r>
          </a:p>
          <a:p>
            <a:endParaRPr lang="fr-FR" sz="1600" b="1" dirty="0" smtClean="0">
              <a:solidFill>
                <a:srgbClr val="0070C0"/>
              </a:solidFill>
              <a:latin typeface="Courier New" pitchFamily="49" charset="0"/>
              <a:cs typeface="Courier New" pitchFamily="49" charset="0"/>
            </a:endParaRPr>
          </a:p>
          <a:p>
            <a:pPr>
              <a:buNone/>
            </a:pPr>
            <a:r>
              <a:rPr lang="fr-FR" sz="2000" b="1" dirty="0" smtClean="0">
                <a:solidFill>
                  <a:srgbClr val="0070C0"/>
                </a:solidFill>
                <a:latin typeface="Courier New" pitchFamily="49" charset="0"/>
                <a:cs typeface="Courier New" pitchFamily="49" charset="0"/>
              </a:rPr>
              <a:t>SELECT</a:t>
            </a:r>
            <a:r>
              <a:rPr lang="fr-FR" sz="2000" dirty="0" smtClean="0">
                <a:latin typeface="Courier New" pitchFamily="49" charset="0"/>
                <a:cs typeface="Courier New" pitchFamily="49" charset="0"/>
              </a:rPr>
              <a:t> * </a:t>
            </a:r>
            <a:r>
              <a:rPr lang="fr-FR" sz="2000" b="1" dirty="0" smtClean="0">
                <a:solidFill>
                  <a:srgbClr val="0070C0"/>
                </a:solidFill>
                <a:latin typeface="Courier New" pitchFamily="49" charset="0"/>
                <a:cs typeface="Courier New" pitchFamily="49" charset="0"/>
              </a:rPr>
              <a:t>FROM</a:t>
            </a:r>
            <a:r>
              <a:rPr lang="fr-FR" sz="2000" dirty="0" smtClean="0">
                <a:latin typeface="Courier New" pitchFamily="49" charset="0"/>
                <a:cs typeface="Courier New" pitchFamily="49" charset="0"/>
              </a:rPr>
              <a:t> </a:t>
            </a:r>
            <a:r>
              <a:rPr lang="fr-FR" sz="2000" dirty="0" err="1" smtClean="0">
                <a:latin typeface="Courier New" pitchFamily="49" charset="0"/>
                <a:cs typeface="Courier New" pitchFamily="49" charset="0"/>
              </a:rPr>
              <a:t>employe</a:t>
            </a:r>
            <a:r>
              <a:rPr lang="fr-FR" sz="2000" dirty="0" smtClean="0">
                <a:latin typeface="Courier New" pitchFamily="49" charset="0"/>
                <a:cs typeface="Courier New" pitchFamily="49" charset="0"/>
              </a:rPr>
              <a:t> </a:t>
            </a:r>
            <a:r>
              <a:rPr lang="fr-FR" sz="2000" b="1" dirty="0" smtClean="0">
                <a:solidFill>
                  <a:srgbClr val="0070C0"/>
                </a:solidFill>
                <a:latin typeface="Courier New" pitchFamily="49" charset="0"/>
                <a:cs typeface="Courier New" pitchFamily="49" charset="0"/>
              </a:rPr>
              <a:t>FULL OUTER JOIN </a:t>
            </a:r>
            <a:r>
              <a:rPr lang="fr-FR" sz="2000" dirty="0" err="1" smtClean="0">
                <a:latin typeface="Courier New" pitchFamily="49" charset="0"/>
                <a:cs typeface="Courier New" pitchFamily="49" charset="0"/>
              </a:rPr>
              <a:t>department</a:t>
            </a:r>
            <a:r>
              <a:rPr lang="fr-FR" sz="2000" dirty="0" smtClean="0">
                <a:latin typeface="Courier New" pitchFamily="49" charset="0"/>
                <a:cs typeface="Courier New" pitchFamily="49" charset="0"/>
              </a:rPr>
              <a:t> </a:t>
            </a:r>
          </a:p>
          <a:p>
            <a:pPr>
              <a:buNone/>
            </a:pPr>
            <a:r>
              <a:rPr lang="fr-FR" sz="2000" b="1" dirty="0" smtClean="0">
                <a:solidFill>
                  <a:srgbClr val="0070C0"/>
                </a:solidFill>
                <a:latin typeface="Courier New" pitchFamily="49" charset="0"/>
                <a:cs typeface="Courier New" pitchFamily="49" charset="0"/>
              </a:rPr>
              <a:t>ON</a:t>
            </a:r>
            <a:r>
              <a:rPr lang="fr-FR" sz="2000" dirty="0" smtClean="0">
                <a:latin typeface="Courier New" pitchFamily="49" charset="0"/>
                <a:cs typeface="Courier New" pitchFamily="49" charset="0"/>
              </a:rPr>
              <a:t> </a:t>
            </a:r>
            <a:r>
              <a:rPr lang="fr-FR" sz="2400" dirty="0" err="1" smtClean="0">
                <a:latin typeface="Courier New" pitchFamily="49" charset="0"/>
                <a:cs typeface="Courier New" pitchFamily="49" charset="0"/>
              </a:rPr>
              <a:t>employe.DepID</a:t>
            </a:r>
            <a:r>
              <a:rPr lang="fr-FR" sz="2400" dirty="0" smtClean="0">
                <a:latin typeface="Courier New" pitchFamily="49" charset="0"/>
                <a:cs typeface="Courier New" pitchFamily="49" charset="0"/>
              </a:rPr>
              <a:t> = </a:t>
            </a:r>
            <a:r>
              <a:rPr lang="fr-FR" sz="2400" dirty="0" err="1" smtClean="0">
                <a:latin typeface="Courier New" pitchFamily="49" charset="0"/>
                <a:cs typeface="Courier New" pitchFamily="49" charset="0"/>
              </a:rPr>
              <a:t>department.DepID</a:t>
            </a:r>
            <a:r>
              <a:rPr lang="fr-FR" sz="2400" dirty="0" smtClean="0">
                <a:latin typeface="Courier New" pitchFamily="49" charset="0"/>
                <a:cs typeface="Courier New" pitchFamily="49" charset="0"/>
              </a:rPr>
              <a:t>;</a:t>
            </a:r>
          </a:p>
          <a:p>
            <a:endParaRPr lang="fr-FR" b="1" dirty="0" smtClean="0">
              <a:solidFill>
                <a:srgbClr val="C00000"/>
              </a:solidFill>
            </a:endParaRPr>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graphicFrame>
        <p:nvGraphicFramePr>
          <p:cNvPr id="7" name="Tableau 6"/>
          <p:cNvGraphicFramePr>
            <a:graphicFrameLocks noGrp="1"/>
          </p:cNvGraphicFramePr>
          <p:nvPr/>
        </p:nvGraphicFramePr>
        <p:xfrm>
          <a:off x="500032" y="3500440"/>
          <a:ext cx="8286812" cy="2914668"/>
        </p:xfrm>
        <a:graphic>
          <a:graphicData uri="http://schemas.openxmlformats.org/drawingml/2006/table">
            <a:tbl>
              <a:tblPr firstRow="1" bandRow="1">
                <a:tableStyleId>{5C22544A-7EE6-4342-B048-85BDC9FD1C3A}</a:tableStyleId>
              </a:tblPr>
              <a:tblGrid>
                <a:gridCol w="2071703"/>
                <a:gridCol w="2071703"/>
                <a:gridCol w="2071703"/>
                <a:gridCol w="2071703"/>
              </a:tblGrid>
              <a:tr h="485778">
                <a:tc>
                  <a:txBody>
                    <a:bodyPr/>
                    <a:lstStyle/>
                    <a:p>
                      <a:pPr algn="l">
                        <a:lnSpc>
                          <a:spcPct val="115000"/>
                        </a:lnSpc>
                        <a:spcAft>
                          <a:spcPts val="0"/>
                        </a:spcAft>
                      </a:pPr>
                      <a:r>
                        <a:rPr lang="fr-FR" sz="1800" b="1" dirty="0" err="1">
                          <a:solidFill>
                            <a:schemeClr val="tx1"/>
                          </a:solidFill>
                          <a:latin typeface="Times New Roman"/>
                          <a:ea typeface="Times New Roman"/>
                          <a:cs typeface="Arial"/>
                        </a:rPr>
                        <a:t>Employe.NomEmp</a:t>
                      </a:r>
                      <a:endParaRPr lang="fr-FR" sz="1800" dirty="0">
                        <a:solidFill>
                          <a:schemeClr val="tx1"/>
                        </a:solidFill>
                        <a:latin typeface="Arial"/>
                        <a:ea typeface="Times New Roman"/>
                        <a:cs typeface="Arial"/>
                      </a:endParaRPr>
                    </a:p>
                  </a:txBody>
                  <a:tcPr marL="68580" marR="68580" marT="0" marB="0" anchor="ctr"/>
                </a:tc>
                <a:tc>
                  <a:txBody>
                    <a:bodyPr/>
                    <a:lstStyle/>
                    <a:p>
                      <a:pPr algn="l">
                        <a:lnSpc>
                          <a:spcPct val="115000"/>
                        </a:lnSpc>
                        <a:spcAft>
                          <a:spcPts val="0"/>
                        </a:spcAft>
                      </a:pPr>
                      <a:r>
                        <a:rPr lang="fr-FR" sz="1800" b="1" dirty="0" err="1">
                          <a:solidFill>
                            <a:schemeClr val="tx1"/>
                          </a:solidFill>
                          <a:latin typeface="Times New Roman"/>
                          <a:ea typeface="Times New Roman"/>
                          <a:cs typeface="Arial"/>
                        </a:rPr>
                        <a:t>Employe.DepID</a:t>
                      </a:r>
                      <a:endParaRPr lang="fr-FR" sz="1800" dirty="0">
                        <a:solidFill>
                          <a:schemeClr val="tx1"/>
                        </a:solidFill>
                        <a:latin typeface="Arial"/>
                        <a:ea typeface="Times New Roman"/>
                        <a:cs typeface="Arial"/>
                      </a:endParaRPr>
                    </a:p>
                  </a:txBody>
                  <a:tcPr marL="68580" marR="68580" marT="0" marB="0" anchor="ctr"/>
                </a:tc>
                <a:tc>
                  <a:txBody>
                    <a:bodyPr/>
                    <a:lstStyle/>
                    <a:p>
                      <a:pPr algn="l">
                        <a:lnSpc>
                          <a:spcPct val="115000"/>
                        </a:lnSpc>
                        <a:spcAft>
                          <a:spcPts val="0"/>
                        </a:spcAft>
                      </a:pPr>
                      <a:r>
                        <a:rPr lang="fr-FR" sz="1600" b="1" dirty="0" err="1">
                          <a:solidFill>
                            <a:schemeClr val="tx1"/>
                          </a:solidFill>
                          <a:latin typeface="Times New Roman"/>
                          <a:ea typeface="Times New Roman"/>
                          <a:cs typeface="Arial"/>
                        </a:rPr>
                        <a:t>Department.NomDep</a:t>
                      </a:r>
                      <a:endParaRPr lang="fr-FR" sz="1600" dirty="0">
                        <a:solidFill>
                          <a:schemeClr val="tx1"/>
                        </a:solidFill>
                        <a:latin typeface="Arial"/>
                        <a:ea typeface="Times New Roman"/>
                        <a:cs typeface="Arial"/>
                      </a:endParaRPr>
                    </a:p>
                  </a:txBody>
                  <a:tcPr marL="68580" marR="68580" marT="0" marB="0" anchor="ctr"/>
                </a:tc>
                <a:tc>
                  <a:txBody>
                    <a:bodyPr/>
                    <a:lstStyle/>
                    <a:p>
                      <a:pPr algn="l">
                        <a:lnSpc>
                          <a:spcPct val="115000"/>
                        </a:lnSpc>
                        <a:spcAft>
                          <a:spcPts val="0"/>
                        </a:spcAft>
                      </a:pPr>
                      <a:r>
                        <a:rPr lang="fr-FR" sz="1800" b="1" dirty="0" err="1">
                          <a:solidFill>
                            <a:schemeClr val="tx1"/>
                          </a:solidFill>
                          <a:latin typeface="Times New Roman"/>
                          <a:ea typeface="Times New Roman"/>
                          <a:cs typeface="Arial"/>
                        </a:rPr>
                        <a:t>Department.DepID</a:t>
                      </a:r>
                      <a:endParaRPr lang="fr-FR" sz="1800" dirty="0">
                        <a:solidFill>
                          <a:schemeClr val="tx1"/>
                        </a:solidFill>
                        <a:latin typeface="Arial"/>
                        <a:ea typeface="Times New Roman"/>
                        <a:cs typeface="Arial"/>
                      </a:endParaRPr>
                    </a:p>
                  </a:txBody>
                  <a:tcPr marL="68580" marR="68580" marT="0" marB="0" anchor="ctr"/>
                </a:tc>
              </a:tr>
              <a:tr h="485778">
                <a:tc>
                  <a:txBody>
                    <a:bodyPr/>
                    <a:lstStyle/>
                    <a:p>
                      <a:pPr algn="l">
                        <a:lnSpc>
                          <a:spcPct val="115000"/>
                        </a:lnSpc>
                        <a:spcAft>
                          <a:spcPts val="0"/>
                        </a:spcAft>
                      </a:pPr>
                      <a:r>
                        <a:rPr lang="fr-FR" sz="2400" b="0" dirty="0" smtClean="0">
                          <a:latin typeface="Times New Roman"/>
                          <a:ea typeface="Times New Roman"/>
                          <a:cs typeface="Arial"/>
                        </a:rPr>
                        <a:t>Karim</a:t>
                      </a:r>
                      <a:endParaRPr lang="fr-FR" sz="2400" b="0" dirty="0">
                        <a:latin typeface="Arial"/>
                        <a:ea typeface="Times New Roman"/>
                        <a:cs typeface="Arial"/>
                      </a:endParaRPr>
                    </a:p>
                  </a:txBody>
                  <a:tcPr marL="68580" marR="68580" marT="0" marB="0" anchor="ctr"/>
                </a:tc>
                <a:tc>
                  <a:txBody>
                    <a:bodyPr/>
                    <a:lstStyle/>
                    <a:p>
                      <a:pPr algn="l">
                        <a:lnSpc>
                          <a:spcPct val="115000"/>
                        </a:lnSpc>
                        <a:spcAft>
                          <a:spcPts val="0"/>
                        </a:spcAft>
                      </a:pPr>
                      <a:r>
                        <a:rPr lang="fr-FR" sz="2400" b="0" dirty="0">
                          <a:latin typeface="Times New Roman"/>
                          <a:ea typeface="Times New Roman"/>
                          <a:cs typeface="Arial"/>
                        </a:rPr>
                        <a:t>34</a:t>
                      </a:r>
                      <a:endParaRPr lang="fr-FR" sz="2400" b="0" dirty="0">
                        <a:latin typeface="Arial"/>
                        <a:ea typeface="Times New Roman"/>
                        <a:cs typeface="Arial"/>
                      </a:endParaRPr>
                    </a:p>
                  </a:txBody>
                  <a:tcPr marL="68580" marR="68580" marT="0" marB="0" anchor="ctr"/>
                </a:tc>
                <a:tc>
                  <a:txBody>
                    <a:bodyPr/>
                    <a:lstStyle/>
                    <a:p>
                      <a:pPr algn="l">
                        <a:lnSpc>
                          <a:spcPct val="115000"/>
                        </a:lnSpc>
                        <a:spcAft>
                          <a:spcPts val="0"/>
                        </a:spcAft>
                      </a:pPr>
                      <a:r>
                        <a:rPr lang="fr-FR" sz="2400" b="0">
                          <a:latin typeface="Times New Roman"/>
                          <a:ea typeface="Times New Roman"/>
                          <a:cs typeface="Arial"/>
                        </a:rPr>
                        <a:t>RH</a:t>
                      </a:r>
                      <a:endParaRPr lang="fr-FR" sz="2400" b="0">
                        <a:latin typeface="Arial"/>
                        <a:ea typeface="Times New Roman"/>
                        <a:cs typeface="Arial"/>
                      </a:endParaRPr>
                    </a:p>
                  </a:txBody>
                  <a:tcPr marL="68580" marR="68580" marT="0" marB="0" anchor="ctr"/>
                </a:tc>
                <a:tc>
                  <a:txBody>
                    <a:bodyPr/>
                    <a:lstStyle/>
                    <a:p>
                      <a:pPr algn="l">
                        <a:lnSpc>
                          <a:spcPct val="115000"/>
                        </a:lnSpc>
                        <a:spcAft>
                          <a:spcPts val="0"/>
                        </a:spcAft>
                      </a:pPr>
                      <a:r>
                        <a:rPr lang="fr-FR" sz="2400" b="0">
                          <a:latin typeface="Times New Roman"/>
                          <a:ea typeface="Times New Roman"/>
                          <a:cs typeface="Arial"/>
                        </a:rPr>
                        <a:t>34</a:t>
                      </a:r>
                      <a:endParaRPr lang="fr-FR" sz="2400" b="0">
                        <a:latin typeface="Arial"/>
                        <a:ea typeface="Times New Roman"/>
                        <a:cs typeface="Arial"/>
                      </a:endParaRPr>
                    </a:p>
                  </a:txBody>
                  <a:tcPr marL="68580" marR="68580" marT="0" marB="0" anchor="ctr"/>
                </a:tc>
              </a:tr>
              <a:tr h="485778">
                <a:tc>
                  <a:txBody>
                    <a:bodyPr/>
                    <a:lstStyle/>
                    <a:p>
                      <a:pPr algn="l">
                        <a:lnSpc>
                          <a:spcPct val="115000"/>
                        </a:lnSpc>
                        <a:spcAft>
                          <a:spcPts val="0"/>
                        </a:spcAft>
                      </a:pPr>
                      <a:r>
                        <a:rPr lang="fr-FR" sz="2400" b="0" dirty="0" smtClean="0">
                          <a:latin typeface="Times New Roman"/>
                          <a:ea typeface="Times New Roman"/>
                          <a:cs typeface="Arial"/>
                        </a:rPr>
                        <a:t>Ali</a:t>
                      </a:r>
                      <a:endParaRPr lang="fr-FR" sz="2400" b="0" dirty="0">
                        <a:latin typeface="Arial"/>
                        <a:ea typeface="Times New Roman"/>
                        <a:cs typeface="Arial"/>
                      </a:endParaRPr>
                    </a:p>
                  </a:txBody>
                  <a:tcPr marL="68580" marR="68580" marT="0" marB="0" anchor="ctr"/>
                </a:tc>
                <a:tc>
                  <a:txBody>
                    <a:bodyPr/>
                    <a:lstStyle/>
                    <a:p>
                      <a:pPr algn="l">
                        <a:lnSpc>
                          <a:spcPct val="115000"/>
                        </a:lnSpc>
                        <a:spcAft>
                          <a:spcPts val="0"/>
                        </a:spcAft>
                      </a:pPr>
                      <a:r>
                        <a:rPr lang="fr-FR" sz="2400" b="0" dirty="0">
                          <a:latin typeface="Times New Roman"/>
                          <a:ea typeface="Times New Roman"/>
                          <a:cs typeface="Arial"/>
                        </a:rPr>
                        <a:t>33</a:t>
                      </a:r>
                      <a:endParaRPr lang="fr-FR" sz="2400" b="0" dirty="0">
                        <a:latin typeface="Arial"/>
                        <a:ea typeface="Times New Roman"/>
                        <a:cs typeface="Arial"/>
                      </a:endParaRPr>
                    </a:p>
                  </a:txBody>
                  <a:tcPr marL="68580" marR="68580" marT="0" marB="0" anchor="ctr"/>
                </a:tc>
                <a:tc>
                  <a:txBody>
                    <a:bodyPr/>
                    <a:lstStyle/>
                    <a:p>
                      <a:pPr algn="l">
                        <a:lnSpc>
                          <a:spcPct val="115000"/>
                        </a:lnSpc>
                        <a:spcAft>
                          <a:spcPts val="0"/>
                        </a:spcAft>
                      </a:pPr>
                      <a:r>
                        <a:rPr lang="fr-FR" sz="2400" b="0">
                          <a:latin typeface="Times New Roman"/>
                          <a:ea typeface="Times New Roman"/>
                          <a:cs typeface="Arial"/>
                        </a:rPr>
                        <a:t>IT</a:t>
                      </a:r>
                      <a:endParaRPr lang="fr-FR" sz="2400" b="0">
                        <a:latin typeface="Arial"/>
                        <a:ea typeface="Times New Roman"/>
                        <a:cs typeface="Arial"/>
                      </a:endParaRPr>
                    </a:p>
                  </a:txBody>
                  <a:tcPr marL="68580" marR="68580" marT="0" marB="0" anchor="ctr"/>
                </a:tc>
                <a:tc>
                  <a:txBody>
                    <a:bodyPr/>
                    <a:lstStyle/>
                    <a:p>
                      <a:pPr algn="l">
                        <a:lnSpc>
                          <a:spcPct val="115000"/>
                        </a:lnSpc>
                        <a:spcAft>
                          <a:spcPts val="0"/>
                        </a:spcAft>
                      </a:pPr>
                      <a:r>
                        <a:rPr lang="fr-FR" sz="2400" b="0">
                          <a:latin typeface="Times New Roman"/>
                          <a:ea typeface="Times New Roman"/>
                          <a:cs typeface="Arial"/>
                        </a:rPr>
                        <a:t>33</a:t>
                      </a:r>
                      <a:endParaRPr lang="fr-FR" sz="2400" b="0">
                        <a:latin typeface="Arial"/>
                        <a:ea typeface="Times New Roman"/>
                        <a:cs typeface="Arial"/>
                      </a:endParaRPr>
                    </a:p>
                  </a:txBody>
                  <a:tcPr marL="68580" marR="68580" marT="0" marB="0" anchor="ctr"/>
                </a:tc>
              </a:tr>
              <a:tr h="485778">
                <a:tc>
                  <a:txBody>
                    <a:bodyPr/>
                    <a:lstStyle/>
                    <a:p>
                      <a:pPr algn="l">
                        <a:lnSpc>
                          <a:spcPct val="115000"/>
                        </a:lnSpc>
                        <a:spcAft>
                          <a:spcPts val="0"/>
                        </a:spcAft>
                      </a:pPr>
                      <a:r>
                        <a:rPr kumimoji="0" lang="fr-FR" sz="2400" b="1" kern="1200" dirty="0" smtClean="0">
                          <a:solidFill>
                            <a:srgbClr val="C00000"/>
                          </a:solidFill>
                          <a:latin typeface="Courier New"/>
                          <a:ea typeface="Times New Roman"/>
                          <a:cs typeface="Arial"/>
                        </a:rPr>
                        <a:t>Amine</a:t>
                      </a:r>
                      <a:endParaRPr kumimoji="0" lang="fr-FR" sz="2400" b="1" kern="1200" dirty="0">
                        <a:solidFill>
                          <a:srgbClr val="C00000"/>
                        </a:solidFill>
                        <a:latin typeface="Courier New"/>
                        <a:ea typeface="Times New Roman"/>
                        <a:cs typeface="Arial"/>
                      </a:endParaRPr>
                    </a:p>
                  </a:txBody>
                  <a:tcPr marL="68580" marR="68580" marT="0" marB="0" anchor="ctr">
                    <a:solidFill>
                      <a:srgbClr val="FFC000"/>
                    </a:solidFill>
                  </a:tcPr>
                </a:tc>
                <a:tc>
                  <a:txBody>
                    <a:bodyPr/>
                    <a:lstStyle/>
                    <a:p>
                      <a:pPr algn="l">
                        <a:lnSpc>
                          <a:spcPct val="115000"/>
                        </a:lnSpc>
                        <a:spcAft>
                          <a:spcPts val="0"/>
                        </a:spcAft>
                      </a:pPr>
                      <a:r>
                        <a:rPr kumimoji="0" lang="fr-FR" sz="2400" b="1" kern="1200" dirty="0">
                          <a:solidFill>
                            <a:srgbClr val="C00000"/>
                          </a:solidFill>
                          <a:latin typeface="Courier New"/>
                          <a:ea typeface="Times New Roman"/>
                          <a:cs typeface="Arial"/>
                        </a:rPr>
                        <a:t>NULL</a:t>
                      </a:r>
                    </a:p>
                  </a:txBody>
                  <a:tcPr marL="68580" marR="68580" marT="0" marB="0" anchor="ctr">
                    <a:solidFill>
                      <a:srgbClr val="FFC000"/>
                    </a:solidFill>
                  </a:tcPr>
                </a:tc>
                <a:tc>
                  <a:txBody>
                    <a:bodyPr/>
                    <a:lstStyle/>
                    <a:p>
                      <a:pPr algn="l">
                        <a:lnSpc>
                          <a:spcPct val="115000"/>
                        </a:lnSpc>
                        <a:spcAft>
                          <a:spcPts val="0"/>
                        </a:spcAft>
                      </a:pPr>
                      <a:r>
                        <a:rPr kumimoji="0" lang="fr-FR" sz="2400" b="1" kern="1200" dirty="0">
                          <a:solidFill>
                            <a:srgbClr val="C00000"/>
                          </a:solidFill>
                          <a:latin typeface="Courier New"/>
                          <a:ea typeface="Times New Roman"/>
                          <a:cs typeface="Arial"/>
                        </a:rPr>
                        <a:t>NULL</a:t>
                      </a:r>
                    </a:p>
                  </a:txBody>
                  <a:tcPr marL="68580" marR="68580" marT="0" marB="0" anchor="ctr">
                    <a:solidFill>
                      <a:srgbClr val="FFC000"/>
                    </a:solidFill>
                  </a:tcPr>
                </a:tc>
                <a:tc>
                  <a:txBody>
                    <a:bodyPr/>
                    <a:lstStyle/>
                    <a:p>
                      <a:pPr algn="l">
                        <a:lnSpc>
                          <a:spcPct val="115000"/>
                        </a:lnSpc>
                        <a:spcAft>
                          <a:spcPts val="0"/>
                        </a:spcAft>
                      </a:pPr>
                      <a:r>
                        <a:rPr kumimoji="0" lang="fr-FR" sz="2400" b="1" kern="1200" dirty="0">
                          <a:solidFill>
                            <a:srgbClr val="C00000"/>
                          </a:solidFill>
                          <a:latin typeface="Courier New"/>
                          <a:ea typeface="Times New Roman"/>
                          <a:cs typeface="Arial"/>
                        </a:rPr>
                        <a:t>NULL</a:t>
                      </a:r>
                    </a:p>
                  </a:txBody>
                  <a:tcPr marL="68580" marR="68580" marT="0" marB="0" anchor="ctr">
                    <a:solidFill>
                      <a:srgbClr val="FFC000"/>
                    </a:solidFill>
                  </a:tcPr>
                </a:tc>
              </a:tr>
              <a:tr h="485778">
                <a:tc>
                  <a:txBody>
                    <a:bodyPr/>
                    <a:lstStyle/>
                    <a:p>
                      <a:pPr algn="l">
                        <a:lnSpc>
                          <a:spcPct val="115000"/>
                        </a:lnSpc>
                        <a:spcAft>
                          <a:spcPts val="0"/>
                        </a:spcAft>
                      </a:pPr>
                      <a:r>
                        <a:rPr lang="fr-FR" sz="2400" b="0" dirty="0" smtClean="0">
                          <a:latin typeface="Times New Roman"/>
                          <a:ea typeface="Times New Roman"/>
                          <a:cs typeface="Arial"/>
                        </a:rPr>
                        <a:t>Ahmed</a:t>
                      </a:r>
                      <a:endParaRPr lang="fr-FR" sz="2400" b="0" dirty="0">
                        <a:latin typeface="Arial"/>
                        <a:ea typeface="Times New Roman"/>
                        <a:cs typeface="Arial"/>
                      </a:endParaRPr>
                    </a:p>
                  </a:txBody>
                  <a:tcPr marL="68580" marR="68580" marT="0" marB="0" anchor="ctr"/>
                </a:tc>
                <a:tc>
                  <a:txBody>
                    <a:bodyPr/>
                    <a:lstStyle/>
                    <a:p>
                      <a:pPr algn="l">
                        <a:lnSpc>
                          <a:spcPct val="115000"/>
                        </a:lnSpc>
                        <a:spcAft>
                          <a:spcPts val="0"/>
                        </a:spcAft>
                      </a:pPr>
                      <a:r>
                        <a:rPr lang="fr-FR" sz="2400" b="0" dirty="0">
                          <a:latin typeface="Times New Roman"/>
                          <a:ea typeface="Times New Roman"/>
                          <a:cs typeface="Arial"/>
                        </a:rPr>
                        <a:t>31</a:t>
                      </a:r>
                      <a:endParaRPr lang="fr-FR" sz="2400" b="0" dirty="0">
                        <a:latin typeface="Arial"/>
                        <a:ea typeface="Times New Roman"/>
                        <a:cs typeface="Arial"/>
                      </a:endParaRPr>
                    </a:p>
                  </a:txBody>
                  <a:tcPr marL="68580" marR="68580" marT="0" marB="0" anchor="ctr"/>
                </a:tc>
                <a:tc>
                  <a:txBody>
                    <a:bodyPr/>
                    <a:lstStyle/>
                    <a:p>
                      <a:pPr algn="l">
                        <a:lnSpc>
                          <a:spcPct val="115000"/>
                        </a:lnSpc>
                        <a:spcAft>
                          <a:spcPts val="0"/>
                        </a:spcAft>
                      </a:pPr>
                      <a:r>
                        <a:rPr lang="fr-FR" sz="2400" b="0" dirty="0">
                          <a:latin typeface="Times New Roman"/>
                          <a:ea typeface="Times New Roman"/>
                          <a:cs typeface="Arial"/>
                        </a:rPr>
                        <a:t>Vente</a:t>
                      </a:r>
                      <a:endParaRPr lang="fr-FR" sz="2400" b="0" dirty="0">
                        <a:latin typeface="Arial"/>
                        <a:ea typeface="Times New Roman"/>
                        <a:cs typeface="Arial"/>
                      </a:endParaRPr>
                    </a:p>
                  </a:txBody>
                  <a:tcPr marL="68580" marR="68580" marT="0" marB="0" anchor="ctr"/>
                </a:tc>
                <a:tc>
                  <a:txBody>
                    <a:bodyPr/>
                    <a:lstStyle/>
                    <a:p>
                      <a:pPr algn="l">
                        <a:lnSpc>
                          <a:spcPct val="115000"/>
                        </a:lnSpc>
                        <a:spcAft>
                          <a:spcPts val="0"/>
                        </a:spcAft>
                      </a:pPr>
                      <a:r>
                        <a:rPr lang="fr-FR" sz="2400" b="0" dirty="0">
                          <a:latin typeface="Times New Roman"/>
                          <a:ea typeface="Times New Roman"/>
                          <a:cs typeface="Arial"/>
                        </a:rPr>
                        <a:t>31</a:t>
                      </a:r>
                      <a:endParaRPr lang="fr-FR" sz="2400" b="0" dirty="0">
                        <a:latin typeface="Arial"/>
                        <a:ea typeface="Times New Roman"/>
                        <a:cs typeface="Arial"/>
                      </a:endParaRPr>
                    </a:p>
                  </a:txBody>
                  <a:tcPr marL="68580" marR="68580" marT="0" marB="0" anchor="ctr"/>
                </a:tc>
              </a:tr>
              <a:tr h="485778">
                <a:tc>
                  <a:txBody>
                    <a:bodyPr/>
                    <a:lstStyle/>
                    <a:p>
                      <a:pPr algn="l">
                        <a:lnSpc>
                          <a:spcPct val="115000"/>
                        </a:lnSpc>
                        <a:spcAft>
                          <a:spcPts val="0"/>
                        </a:spcAft>
                      </a:pPr>
                      <a:r>
                        <a:rPr kumimoji="0" lang="fr-FR" sz="2400" b="1" kern="1200" dirty="0" smtClean="0">
                          <a:solidFill>
                            <a:srgbClr val="C00000"/>
                          </a:solidFill>
                          <a:latin typeface="Courier New"/>
                          <a:ea typeface="Times New Roman"/>
                          <a:cs typeface="Arial"/>
                        </a:rPr>
                        <a:t>NULL</a:t>
                      </a:r>
                      <a:endParaRPr kumimoji="0" lang="fr-FR" sz="2400" b="1" kern="1200" dirty="0">
                        <a:solidFill>
                          <a:srgbClr val="C00000"/>
                        </a:solidFill>
                        <a:latin typeface="Courier New"/>
                        <a:ea typeface="Times New Roman"/>
                        <a:cs typeface="Arial"/>
                      </a:endParaRPr>
                    </a:p>
                  </a:txBody>
                  <a:tcPr marL="68580" marR="68580" marT="0" marB="0" anchor="ctr">
                    <a:solidFill>
                      <a:srgbClr val="FFC000"/>
                    </a:solidFill>
                  </a:tcPr>
                </a:tc>
                <a:tc>
                  <a:txBody>
                    <a:bodyPr/>
                    <a:lstStyle/>
                    <a:p>
                      <a:pPr algn="l">
                        <a:lnSpc>
                          <a:spcPct val="115000"/>
                        </a:lnSpc>
                        <a:spcAft>
                          <a:spcPts val="0"/>
                        </a:spcAft>
                      </a:pPr>
                      <a:r>
                        <a:rPr lang="fr-FR" sz="2400" b="1" dirty="0">
                          <a:solidFill>
                            <a:srgbClr val="C00000"/>
                          </a:solidFill>
                          <a:latin typeface="Courier New"/>
                          <a:ea typeface="Times New Roman"/>
                          <a:cs typeface="Arial"/>
                        </a:rPr>
                        <a:t>NULL</a:t>
                      </a:r>
                      <a:endParaRPr lang="fr-FR" sz="2400" b="1" dirty="0">
                        <a:solidFill>
                          <a:srgbClr val="C00000"/>
                        </a:solidFill>
                        <a:latin typeface="Arial"/>
                        <a:ea typeface="Times New Roman"/>
                        <a:cs typeface="Arial"/>
                      </a:endParaRPr>
                    </a:p>
                  </a:txBody>
                  <a:tcPr marL="68580" marR="68580" marT="0" marB="0" anchor="ctr">
                    <a:solidFill>
                      <a:srgbClr val="FFC000"/>
                    </a:solidFill>
                  </a:tcPr>
                </a:tc>
                <a:tc>
                  <a:txBody>
                    <a:bodyPr/>
                    <a:lstStyle/>
                    <a:p>
                      <a:pPr algn="l">
                        <a:lnSpc>
                          <a:spcPct val="115000"/>
                        </a:lnSpc>
                        <a:spcAft>
                          <a:spcPts val="0"/>
                        </a:spcAft>
                      </a:pPr>
                      <a:r>
                        <a:rPr lang="fr-FR" sz="2400" b="1" dirty="0" smtClean="0">
                          <a:solidFill>
                            <a:srgbClr val="C00000"/>
                          </a:solidFill>
                          <a:latin typeface="Courier New"/>
                          <a:ea typeface="Times New Roman"/>
                          <a:cs typeface="Arial"/>
                        </a:rPr>
                        <a:t>Marketing</a:t>
                      </a:r>
                      <a:endParaRPr lang="fr-FR" sz="2400" b="1" dirty="0">
                        <a:solidFill>
                          <a:srgbClr val="C00000"/>
                        </a:solidFill>
                        <a:latin typeface="Arial"/>
                        <a:ea typeface="Times New Roman"/>
                        <a:cs typeface="Arial"/>
                      </a:endParaRPr>
                    </a:p>
                  </a:txBody>
                  <a:tcPr marL="68580" marR="68580" marT="0" marB="0" anchor="ctr">
                    <a:solidFill>
                      <a:srgbClr val="FFC000"/>
                    </a:solidFill>
                  </a:tcPr>
                </a:tc>
                <a:tc>
                  <a:txBody>
                    <a:bodyPr/>
                    <a:lstStyle/>
                    <a:p>
                      <a:pPr algn="l">
                        <a:lnSpc>
                          <a:spcPct val="115000"/>
                        </a:lnSpc>
                        <a:spcAft>
                          <a:spcPts val="0"/>
                        </a:spcAft>
                      </a:pPr>
                      <a:r>
                        <a:rPr lang="fr-FR" sz="2400" b="1" dirty="0" smtClean="0">
                          <a:solidFill>
                            <a:srgbClr val="C00000"/>
                          </a:solidFill>
                          <a:latin typeface="Courier New"/>
                          <a:ea typeface="Times New Roman"/>
                          <a:cs typeface="Arial"/>
                        </a:rPr>
                        <a:t>35</a:t>
                      </a:r>
                      <a:endParaRPr lang="fr-FR" sz="2400" b="1" dirty="0">
                        <a:solidFill>
                          <a:srgbClr val="C00000"/>
                        </a:solidFill>
                        <a:latin typeface="Arial"/>
                        <a:ea typeface="Times New Roman"/>
                        <a:cs typeface="Arial"/>
                      </a:endParaRPr>
                    </a:p>
                  </a:txBody>
                  <a:tcPr marL="68580" marR="68580" marT="0" marB="0" anchor="ctr">
                    <a:solidFill>
                      <a:srgbClr val="FFC000"/>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C00000"/>
                </a:solidFill>
              </a:rPr>
              <a:t>Requêtes sur plusieurs tables</a:t>
            </a:r>
            <a:br>
              <a:rPr lang="fr-FR" b="1" dirty="0" smtClean="0">
                <a:solidFill>
                  <a:srgbClr val="C00000"/>
                </a:solidFill>
              </a:rPr>
            </a:br>
            <a:r>
              <a:rPr lang="fr-FR" b="1" dirty="0" smtClean="0"/>
              <a:t>Union, intersection et différence</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35</a:t>
            </a:fld>
            <a:endParaRPr lang="en-US"/>
          </a:p>
        </p:txBody>
      </p:sp>
      <p:sp>
        <p:nvSpPr>
          <p:cNvPr id="5" name="Espace réservé du contenu 4"/>
          <p:cNvSpPr>
            <a:spLocks noGrp="1"/>
          </p:cNvSpPr>
          <p:nvPr>
            <p:ph sz="quarter" idx="1"/>
          </p:nvPr>
        </p:nvSpPr>
        <p:spPr/>
        <p:txBody>
          <a:bodyPr/>
          <a:lstStyle/>
          <a:p>
            <a:pPr>
              <a:buNone/>
            </a:pPr>
            <a:r>
              <a:rPr lang="fr-FR" b="1" dirty="0" smtClean="0">
                <a:solidFill>
                  <a:srgbClr val="0070C0"/>
                </a:solidFill>
                <a:latin typeface="Courier New" pitchFamily="49" charset="0"/>
                <a:cs typeface="Courier New" pitchFamily="49" charset="0"/>
              </a:rPr>
              <a:t>Requete1</a:t>
            </a:r>
            <a:r>
              <a:rPr lang="fr-FR" dirty="0" smtClean="0">
                <a:latin typeface="Courier New" pitchFamily="49" charset="0"/>
                <a:cs typeface="Courier New" pitchFamily="49" charset="0"/>
              </a:rPr>
              <a:t> </a:t>
            </a:r>
            <a:r>
              <a:rPr lang="fr-FR" b="1" dirty="0" smtClean="0">
                <a:solidFill>
                  <a:srgbClr val="C00000"/>
                </a:solidFill>
                <a:latin typeface="Courier New" pitchFamily="49" charset="0"/>
                <a:cs typeface="Courier New" pitchFamily="49" charset="0"/>
              </a:rPr>
              <a:t>opérateur</a:t>
            </a:r>
            <a:r>
              <a:rPr lang="fr-FR" dirty="0" smtClean="0">
                <a:latin typeface="Courier New" pitchFamily="49" charset="0"/>
                <a:cs typeface="Courier New" pitchFamily="49" charset="0"/>
              </a:rPr>
              <a:t> </a:t>
            </a:r>
            <a:r>
              <a:rPr lang="fr-FR" b="1" dirty="0" smtClean="0">
                <a:solidFill>
                  <a:srgbClr val="0070C0"/>
                </a:solidFill>
                <a:latin typeface="Courier New" pitchFamily="49" charset="0"/>
                <a:cs typeface="Courier New" pitchFamily="49" charset="0"/>
              </a:rPr>
              <a:t>requete2</a:t>
            </a:r>
          </a:p>
          <a:p>
            <a:pPr>
              <a:buNone/>
            </a:pPr>
            <a:endParaRPr lang="fr-FR" b="1" dirty="0" smtClean="0">
              <a:solidFill>
                <a:srgbClr val="0070C0"/>
              </a:solidFill>
              <a:latin typeface="Courier New" pitchFamily="49" charset="0"/>
              <a:cs typeface="Courier New" pitchFamily="49" charset="0"/>
            </a:endParaRPr>
          </a:p>
          <a:p>
            <a:pPr>
              <a:buNone/>
            </a:pPr>
            <a:r>
              <a:rPr lang="fr-FR" b="1" dirty="0" smtClean="0">
                <a:solidFill>
                  <a:srgbClr val="C00000"/>
                </a:solidFill>
                <a:latin typeface="Courier New" pitchFamily="49" charset="0"/>
                <a:cs typeface="Courier New" pitchFamily="49" charset="0"/>
              </a:rPr>
              <a:t>Opérateur</a:t>
            </a:r>
            <a:r>
              <a:rPr lang="fr-FR" b="1" dirty="0" smtClean="0">
                <a:solidFill>
                  <a:srgbClr val="0070C0"/>
                </a:solidFill>
                <a:latin typeface="Courier New" pitchFamily="49" charset="0"/>
                <a:cs typeface="Courier New" pitchFamily="49" charset="0"/>
              </a:rPr>
              <a:t> :</a:t>
            </a:r>
          </a:p>
          <a:p>
            <a:r>
              <a:rPr lang="fr-FR" b="1" dirty="0" smtClean="0">
                <a:solidFill>
                  <a:srgbClr val="0070C0"/>
                </a:solidFill>
                <a:latin typeface="Courier New" pitchFamily="49" charset="0"/>
                <a:cs typeface="Courier New" pitchFamily="49" charset="0"/>
              </a:rPr>
              <a:t>UNION</a:t>
            </a:r>
          </a:p>
          <a:p>
            <a:r>
              <a:rPr lang="fr-FR" b="1" dirty="0" smtClean="0">
                <a:solidFill>
                  <a:srgbClr val="0070C0"/>
                </a:solidFill>
                <a:latin typeface="Courier New" pitchFamily="49" charset="0"/>
                <a:cs typeface="Courier New" pitchFamily="49" charset="0"/>
              </a:rPr>
              <a:t>INTERSECT</a:t>
            </a:r>
          </a:p>
          <a:p>
            <a:r>
              <a:rPr lang="fr-FR" b="1" dirty="0" smtClean="0">
                <a:solidFill>
                  <a:srgbClr val="0070C0"/>
                </a:solidFill>
                <a:latin typeface="Courier New" pitchFamily="49" charset="0"/>
                <a:cs typeface="Courier New" pitchFamily="49" charset="0"/>
              </a:rPr>
              <a:t>EXCEPT</a:t>
            </a:r>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C00000"/>
                </a:solidFill>
              </a:rPr>
              <a:t>Requêtes sur plusieurs tables</a:t>
            </a:r>
            <a:br>
              <a:rPr lang="fr-FR" b="1" dirty="0" smtClean="0">
                <a:solidFill>
                  <a:srgbClr val="C00000"/>
                </a:solidFill>
              </a:rPr>
            </a:br>
            <a:r>
              <a:rPr lang="fr-FR" b="1" dirty="0" smtClean="0"/>
              <a:t>Union</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36</a:t>
            </a:fld>
            <a:endParaRPr lang="en-US"/>
          </a:p>
        </p:txBody>
      </p:sp>
      <p:sp>
        <p:nvSpPr>
          <p:cNvPr id="5" name="Espace réservé du contenu 4"/>
          <p:cNvSpPr>
            <a:spLocks noGrp="1"/>
          </p:cNvSpPr>
          <p:nvPr>
            <p:ph sz="quarter" idx="1"/>
          </p:nvPr>
        </p:nvSpPr>
        <p:spPr/>
        <p:txBody>
          <a:bodyPr/>
          <a:lstStyle/>
          <a:p>
            <a:pPr marL="266700" indent="-266700"/>
            <a:r>
              <a:rPr lang="fr-FR" b="1" dirty="0" smtClean="0">
                <a:solidFill>
                  <a:srgbClr val="C00000"/>
                </a:solidFill>
              </a:rPr>
              <a:t>Exemple</a:t>
            </a:r>
            <a:r>
              <a:rPr lang="fr-FR" dirty="0" smtClean="0">
                <a:solidFill>
                  <a:srgbClr val="C00000"/>
                </a:solidFill>
              </a:rPr>
              <a:t> </a:t>
            </a:r>
            <a:r>
              <a:rPr lang="fr-FR" b="1" dirty="0" smtClean="0">
                <a:solidFill>
                  <a:srgbClr val="C00000"/>
                </a:solidFill>
              </a:rPr>
              <a:t>1:</a:t>
            </a:r>
            <a:r>
              <a:rPr lang="fr-FR" dirty="0" smtClean="0">
                <a:solidFill>
                  <a:srgbClr val="C00000"/>
                </a:solidFill>
              </a:rPr>
              <a:t> </a:t>
            </a:r>
            <a:r>
              <a:rPr lang="fr-FR" dirty="0" smtClean="0"/>
              <a:t>donner touts les noms de villes existantes dans la base de données</a:t>
            </a:r>
          </a:p>
          <a:p>
            <a:pPr marL="0" indent="0">
              <a:buNone/>
            </a:pPr>
            <a:endParaRPr lang="fr-FR" dirty="0" smtClean="0"/>
          </a:p>
          <a:p>
            <a:pPr>
              <a:buNone/>
            </a:pPr>
            <a:r>
              <a:rPr lang="fr-FR" dirty="0" smtClean="0">
                <a:solidFill>
                  <a:srgbClr val="0070C0"/>
                </a:solidFill>
                <a:latin typeface="Courier New" pitchFamily="49" charset="0"/>
                <a:cs typeface="Courier New" pitchFamily="49" charset="0"/>
              </a:rPr>
              <a:t>SELECT </a:t>
            </a:r>
            <a:r>
              <a:rPr lang="fr-FR" dirty="0" err="1" smtClean="0">
                <a:latin typeface="Courier New" pitchFamily="49" charset="0"/>
                <a:cs typeface="Courier New" pitchFamily="49" charset="0"/>
              </a:rPr>
              <a:t>VilleU</a:t>
            </a:r>
            <a:r>
              <a:rPr lang="fr-FR" dirty="0" smtClean="0">
                <a:latin typeface="Courier New" pitchFamily="49" charset="0"/>
                <a:cs typeface="Courier New" pitchFamily="49" charset="0"/>
              </a:rPr>
              <a:t> as ville</a:t>
            </a:r>
          </a:p>
          <a:p>
            <a:pPr>
              <a:buNone/>
            </a:pPr>
            <a:r>
              <a:rPr lang="fr-FR" dirty="0" smtClean="0">
                <a:solidFill>
                  <a:srgbClr val="0070C0"/>
                </a:solidFill>
                <a:latin typeface="Courier New" pitchFamily="49" charset="0"/>
                <a:cs typeface="Courier New" pitchFamily="49" charset="0"/>
              </a:rPr>
              <a:t>FROM </a:t>
            </a:r>
            <a:r>
              <a:rPr lang="fr-FR" dirty="0" smtClean="0">
                <a:latin typeface="Courier New" pitchFamily="49" charset="0"/>
                <a:cs typeface="Courier New" pitchFamily="49" charset="0"/>
              </a:rPr>
              <a:t>Usine</a:t>
            </a:r>
          </a:p>
          <a:p>
            <a:pPr>
              <a:buNone/>
            </a:pPr>
            <a:r>
              <a:rPr lang="fr-FR" b="1" dirty="0" smtClean="0">
                <a:solidFill>
                  <a:srgbClr val="0070C0"/>
                </a:solidFill>
                <a:latin typeface="Courier New" pitchFamily="49" charset="0"/>
                <a:cs typeface="Courier New" pitchFamily="49" charset="0"/>
              </a:rPr>
              <a:t>UNION</a:t>
            </a:r>
            <a:endParaRPr lang="fr-FR" dirty="0" smtClean="0">
              <a:solidFill>
                <a:srgbClr val="0070C0"/>
              </a:solidFill>
              <a:latin typeface="Courier New" pitchFamily="49" charset="0"/>
              <a:cs typeface="Courier New" pitchFamily="49" charset="0"/>
            </a:endParaRPr>
          </a:p>
          <a:p>
            <a:pPr>
              <a:buNone/>
            </a:pPr>
            <a:r>
              <a:rPr lang="fr-FR" dirty="0" smtClean="0">
                <a:solidFill>
                  <a:srgbClr val="0070C0"/>
                </a:solidFill>
                <a:latin typeface="Courier New" pitchFamily="49" charset="0"/>
                <a:cs typeface="Courier New" pitchFamily="49" charset="0"/>
              </a:rPr>
              <a:t>SELECT </a:t>
            </a:r>
            <a:r>
              <a:rPr lang="fr-FR" dirty="0" err="1" smtClean="0">
                <a:latin typeface="Courier New" pitchFamily="49" charset="0"/>
                <a:cs typeface="Courier New" pitchFamily="49" charset="0"/>
              </a:rPr>
              <a:t>VilleF</a:t>
            </a:r>
            <a:r>
              <a:rPr lang="fr-FR" dirty="0" smtClean="0">
                <a:latin typeface="Courier New" pitchFamily="49" charset="0"/>
                <a:cs typeface="Courier New" pitchFamily="49" charset="0"/>
              </a:rPr>
              <a:t> as ville</a:t>
            </a:r>
          </a:p>
          <a:p>
            <a:pPr>
              <a:buNone/>
            </a:pPr>
            <a:r>
              <a:rPr lang="fr-FR" dirty="0" smtClean="0">
                <a:solidFill>
                  <a:srgbClr val="0070C0"/>
                </a:solidFill>
                <a:latin typeface="Courier New" pitchFamily="49" charset="0"/>
                <a:cs typeface="Courier New" pitchFamily="49" charset="0"/>
              </a:rPr>
              <a:t>FROM </a:t>
            </a:r>
            <a:r>
              <a:rPr lang="fr-FR" dirty="0" smtClean="0">
                <a:latin typeface="Courier New" pitchFamily="49" charset="0"/>
                <a:cs typeface="Courier New" pitchFamily="49" charset="0"/>
              </a:rPr>
              <a:t>Fournisseur ;</a:t>
            </a:r>
          </a:p>
          <a:p>
            <a:endParaRPr lang="fr-FR" dirty="0"/>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C00000"/>
                </a:solidFill>
              </a:rPr>
              <a:t>Requêtes sur plusieurs tables</a:t>
            </a:r>
            <a:br>
              <a:rPr lang="fr-FR" b="1" dirty="0" smtClean="0">
                <a:solidFill>
                  <a:srgbClr val="C00000"/>
                </a:solidFill>
              </a:rPr>
            </a:br>
            <a:r>
              <a:rPr lang="fr-FR" b="1" dirty="0" smtClean="0"/>
              <a:t>intersection </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37</a:t>
            </a:fld>
            <a:endParaRPr lang="en-US"/>
          </a:p>
        </p:txBody>
      </p:sp>
      <p:sp>
        <p:nvSpPr>
          <p:cNvPr id="5" name="Espace réservé du contenu 4"/>
          <p:cNvSpPr>
            <a:spLocks noGrp="1"/>
          </p:cNvSpPr>
          <p:nvPr>
            <p:ph sz="quarter" idx="1"/>
          </p:nvPr>
        </p:nvSpPr>
        <p:spPr/>
        <p:txBody>
          <a:bodyPr/>
          <a:lstStyle/>
          <a:p>
            <a:r>
              <a:rPr lang="fr-FR" b="1" dirty="0" smtClean="0">
                <a:solidFill>
                  <a:srgbClr val="C00000"/>
                </a:solidFill>
              </a:rPr>
              <a:t>Exemple 2 : </a:t>
            </a:r>
            <a:r>
              <a:rPr lang="fr-FR" dirty="0" smtClean="0"/>
              <a:t>Donner les villes où l’on trouve des usines et des fournisseurs</a:t>
            </a:r>
          </a:p>
          <a:p>
            <a:endParaRPr lang="fr-FR" dirty="0" smtClean="0"/>
          </a:p>
          <a:p>
            <a:pPr>
              <a:buNone/>
            </a:pPr>
            <a:r>
              <a:rPr lang="fr-FR" dirty="0" smtClean="0">
                <a:solidFill>
                  <a:srgbClr val="0070C0"/>
                </a:solidFill>
                <a:latin typeface="Courier New" pitchFamily="49" charset="0"/>
                <a:cs typeface="Courier New" pitchFamily="49" charset="0"/>
              </a:rPr>
              <a:t>SELECT </a:t>
            </a:r>
            <a:r>
              <a:rPr lang="fr-FR" dirty="0" err="1" smtClean="0">
                <a:latin typeface="Courier New" pitchFamily="49" charset="0"/>
                <a:cs typeface="Courier New" pitchFamily="49" charset="0"/>
              </a:rPr>
              <a:t>VilleP</a:t>
            </a:r>
            <a:r>
              <a:rPr lang="fr-FR" dirty="0" smtClean="0">
                <a:latin typeface="Courier New" pitchFamily="49" charset="0"/>
                <a:cs typeface="Courier New" pitchFamily="49" charset="0"/>
              </a:rPr>
              <a:t> as ville</a:t>
            </a:r>
          </a:p>
          <a:p>
            <a:pPr>
              <a:buNone/>
            </a:pPr>
            <a:r>
              <a:rPr lang="fr-FR" dirty="0" smtClean="0">
                <a:solidFill>
                  <a:srgbClr val="0070C0"/>
                </a:solidFill>
                <a:latin typeface="Courier New" pitchFamily="49" charset="0"/>
                <a:cs typeface="Courier New" pitchFamily="49" charset="0"/>
              </a:rPr>
              <a:t>FROM </a:t>
            </a:r>
            <a:r>
              <a:rPr lang="fr-FR" dirty="0" smtClean="0">
                <a:latin typeface="Courier New" pitchFamily="49" charset="0"/>
                <a:cs typeface="Courier New" pitchFamily="49" charset="0"/>
              </a:rPr>
              <a:t>Usine</a:t>
            </a:r>
          </a:p>
          <a:p>
            <a:pPr>
              <a:buNone/>
            </a:pPr>
            <a:r>
              <a:rPr lang="fr-FR" b="1" dirty="0" smtClean="0">
                <a:solidFill>
                  <a:srgbClr val="0070C0"/>
                </a:solidFill>
                <a:latin typeface="Courier New" pitchFamily="49" charset="0"/>
                <a:cs typeface="Courier New" pitchFamily="49" charset="0"/>
              </a:rPr>
              <a:t>INTERSECT</a:t>
            </a:r>
            <a:endParaRPr lang="fr-FR" dirty="0" smtClean="0">
              <a:solidFill>
                <a:srgbClr val="0070C0"/>
              </a:solidFill>
              <a:latin typeface="Courier New" pitchFamily="49" charset="0"/>
              <a:cs typeface="Courier New" pitchFamily="49" charset="0"/>
            </a:endParaRPr>
          </a:p>
          <a:p>
            <a:pPr>
              <a:buNone/>
            </a:pPr>
            <a:r>
              <a:rPr lang="fr-FR" dirty="0" smtClean="0">
                <a:solidFill>
                  <a:srgbClr val="0070C0"/>
                </a:solidFill>
                <a:latin typeface="Courier New" pitchFamily="49" charset="0"/>
                <a:cs typeface="Courier New" pitchFamily="49" charset="0"/>
              </a:rPr>
              <a:t>SELECT </a:t>
            </a:r>
            <a:r>
              <a:rPr lang="fr-FR" dirty="0" err="1" smtClean="0">
                <a:latin typeface="Courier New" pitchFamily="49" charset="0"/>
                <a:cs typeface="Courier New" pitchFamily="49" charset="0"/>
              </a:rPr>
              <a:t>VilleF</a:t>
            </a:r>
            <a:r>
              <a:rPr lang="fr-FR" dirty="0" smtClean="0">
                <a:latin typeface="Courier New" pitchFamily="49" charset="0"/>
                <a:cs typeface="Courier New" pitchFamily="49" charset="0"/>
              </a:rPr>
              <a:t> as ville</a:t>
            </a:r>
          </a:p>
          <a:p>
            <a:pPr>
              <a:buNone/>
            </a:pPr>
            <a:r>
              <a:rPr lang="fr-FR" dirty="0" smtClean="0">
                <a:solidFill>
                  <a:srgbClr val="0070C0"/>
                </a:solidFill>
                <a:latin typeface="Courier New" pitchFamily="49" charset="0"/>
                <a:cs typeface="Courier New" pitchFamily="49" charset="0"/>
              </a:rPr>
              <a:t>FROM </a:t>
            </a:r>
            <a:r>
              <a:rPr lang="fr-FR" dirty="0" smtClean="0">
                <a:latin typeface="Courier New" pitchFamily="49" charset="0"/>
                <a:cs typeface="Courier New" pitchFamily="49" charset="0"/>
              </a:rPr>
              <a:t>Fournisseur ;</a:t>
            </a:r>
          </a:p>
          <a:p>
            <a:endParaRPr lang="fr-FR" dirty="0"/>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C00000"/>
                </a:solidFill>
              </a:rPr>
              <a:t>Requêtes sur plusieurs tables</a:t>
            </a:r>
            <a:br>
              <a:rPr lang="fr-FR" b="1" dirty="0" smtClean="0">
                <a:solidFill>
                  <a:srgbClr val="C00000"/>
                </a:solidFill>
              </a:rPr>
            </a:br>
            <a:r>
              <a:rPr lang="fr-FR" b="1" dirty="0" smtClean="0"/>
              <a:t>La</a:t>
            </a:r>
            <a:r>
              <a:rPr lang="fr-FR" b="1" dirty="0" smtClean="0">
                <a:solidFill>
                  <a:srgbClr val="C00000"/>
                </a:solidFill>
              </a:rPr>
              <a:t> </a:t>
            </a:r>
            <a:r>
              <a:rPr lang="fr-FR" b="1" dirty="0" smtClean="0"/>
              <a:t>différence</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38</a:t>
            </a:fld>
            <a:endParaRPr lang="en-US"/>
          </a:p>
        </p:txBody>
      </p:sp>
      <p:sp>
        <p:nvSpPr>
          <p:cNvPr id="5" name="Espace réservé du contenu 4"/>
          <p:cNvSpPr>
            <a:spLocks noGrp="1"/>
          </p:cNvSpPr>
          <p:nvPr>
            <p:ph sz="quarter" idx="1"/>
          </p:nvPr>
        </p:nvSpPr>
        <p:spPr/>
        <p:txBody>
          <a:bodyPr/>
          <a:lstStyle/>
          <a:p>
            <a:r>
              <a:rPr lang="fr-FR" b="1" dirty="0" smtClean="0">
                <a:solidFill>
                  <a:srgbClr val="C00000"/>
                </a:solidFill>
              </a:rPr>
              <a:t>Exemple 3 :</a:t>
            </a:r>
            <a:r>
              <a:rPr lang="fr-FR" dirty="0" smtClean="0"/>
              <a:t> Afficher les villes où l’on trouve des usines mais pas de fournisseurs</a:t>
            </a:r>
          </a:p>
          <a:p>
            <a:endParaRPr lang="fr-FR" dirty="0" smtClean="0"/>
          </a:p>
          <a:p>
            <a:pPr>
              <a:buNone/>
            </a:pPr>
            <a:r>
              <a:rPr lang="fr-FR" dirty="0" smtClean="0">
                <a:solidFill>
                  <a:srgbClr val="0070C0"/>
                </a:solidFill>
                <a:latin typeface="Courier New" pitchFamily="49" charset="0"/>
                <a:cs typeface="Courier New" pitchFamily="49" charset="0"/>
              </a:rPr>
              <a:t>SELECT </a:t>
            </a:r>
            <a:r>
              <a:rPr lang="fr-FR" dirty="0" err="1" smtClean="0">
                <a:solidFill>
                  <a:srgbClr val="0070C0"/>
                </a:solidFill>
                <a:latin typeface="Courier New" pitchFamily="49" charset="0"/>
                <a:cs typeface="Courier New" pitchFamily="49" charset="0"/>
              </a:rPr>
              <a:t>VilleP</a:t>
            </a:r>
            <a:r>
              <a:rPr lang="fr-FR" dirty="0" smtClean="0">
                <a:solidFill>
                  <a:srgbClr val="0070C0"/>
                </a:solidFill>
                <a:latin typeface="Courier New" pitchFamily="49" charset="0"/>
                <a:cs typeface="Courier New" pitchFamily="49" charset="0"/>
              </a:rPr>
              <a:t> as ville</a:t>
            </a:r>
          </a:p>
          <a:p>
            <a:pPr>
              <a:buNone/>
            </a:pPr>
            <a:r>
              <a:rPr lang="fr-FR" dirty="0" smtClean="0">
                <a:solidFill>
                  <a:srgbClr val="0070C0"/>
                </a:solidFill>
                <a:latin typeface="Courier New" pitchFamily="49" charset="0"/>
                <a:cs typeface="Courier New" pitchFamily="49" charset="0"/>
              </a:rPr>
              <a:t>FROM Usine</a:t>
            </a:r>
          </a:p>
          <a:p>
            <a:pPr>
              <a:buNone/>
            </a:pPr>
            <a:r>
              <a:rPr lang="fr-FR" b="1" dirty="0" smtClean="0">
                <a:solidFill>
                  <a:srgbClr val="0070C0"/>
                </a:solidFill>
                <a:latin typeface="Courier New" pitchFamily="49" charset="0"/>
                <a:cs typeface="Courier New" pitchFamily="49" charset="0"/>
              </a:rPr>
              <a:t>EXCEPT</a:t>
            </a:r>
            <a:endParaRPr lang="fr-FR" dirty="0" smtClean="0">
              <a:solidFill>
                <a:srgbClr val="0070C0"/>
              </a:solidFill>
              <a:latin typeface="Courier New" pitchFamily="49" charset="0"/>
              <a:cs typeface="Courier New" pitchFamily="49" charset="0"/>
            </a:endParaRPr>
          </a:p>
          <a:p>
            <a:pPr>
              <a:buNone/>
            </a:pPr>
            <a:r>
              <a:rPr lang="fr-FR" dirty="0" smtClean="0">
                <a:solidFill>
                  <a:srgbClr val="0070C0"/>
                </a:solidFill>
                <a:latin typeface="Courier New" pitchFamily="49" charset="0"/>
                <a:cs typeface="Courier New" pitchFamily="49" charset="0"/>
              </a:rPr>
              <a:t>SELECT </a:t>
            </a:r>
            <a:r>
              <a:rPr lang="fr-FR" dirty="0" err="1" smtClean="0">
                <a:solidFill>
                  <a:srgbClr val="0070C0"/>
                </a:solidFill>
                <a:latin typeface="Courier New" pitchFamily="49" charset="0"/>
                <a:cs typeface="Courier New" pitchFamily="49" charset="0"/>
              </a:rPr>
              <a:t>VilleF</a:t>
            </a:r>
            <a:r>
              <a:rPr lang="fr-FR" dirty="0" smtClean="0">
                <a:solidFill>
                  <a:srgbClr val="0070C0"/>
                </a:solidFill>
                <a:latin typeface="Courier New" pitchFamily="49" charset="0"/>
                <a:cs typeface="Courier New" pitchFamily="49" charset="0"/>
              </a:rPr>
              <a:t> as ville</a:t>
            </a:r>
          </a:p>
          <a:p>
            <a:pPr>
              <a:buNone/>
            </a:pPr>
            <a:r>
              <a:rPr lang="fr-FR" dirty="0" smtClean="0">
                <a:solidFill>
                  <a:srgbClr val="0070C0"/>
                </a:solidFill>
                <a:latin typeface="Courier New" pitchFamily="49" charset="0"/>
                <a:cs typeface="Courier New" pitchFamily="49" charset="0"/>
              </a:rPr>
              <a:t>FROM Fournisseur ;</a:t>
            </a:r>
          </a:p>
          <a:p>
            <a:endParaRPr lang="fr-FR" dirty="0"/>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C00000"/>
                </a:solidFill>
              </a:rPr>
              <a:t>Requêtes sur plusieurs tables</a:t>
            </a:r>
            <a:br>
              <a:rPr lang="fr-FR" b="1" dirty="0" smtClean="0">
                <a:solidFill>
                  <a:srgbClr val="C00000"/>
                </a:solidFill>
              </a:rPr>
            </a:br>
            <a:r>
              <a:rPr lang="fr-FR" sz="4000" b="1" dirty="0" smtClean="0"/>
              <a:t>Requêtes imbriquées ou sous requêtes</a:t>
            </a:r>
            <a:endParaRPr lang="fr-FR" b="1" dirty="0" smtClean="0"/>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39</a:t>
            </a:fld>
            <a:endParaRPr lang="en-US"/>
          </a:p>
        </p:txBody>
      </p:sp>
      <p:sp>
        <p:nvSpPr>
          <p:cNvPr id="5" name="Espace réservé du contenu 4"/>
          <p:cNvSpPr>
            <a:spLocks noGrp="1"/>
          </p:cNvSpPr>
          <p:nvPr>
            <p:ph sz="quarter" idx="1"/>
          </p:nvPr>
        </p:nvSpPr>
        <p:spPr/>
        <p:txBody>
          <a:bodyPr/>
          <a:lstStyle/>
          <a:p>
            <a:pPr marL="0" indent="0">
              <a:buNone/>
            </a:pPr>
            <a:endParaRPr lang="fr-FR" dirty="0" smtClean="0"/>
          </a:p>
          <a:p>
            <a:pPr marL="0" indent="0">
              <a:buNone/>
            </a:pPr>
            <a:r>
              <a:rPr lang="fr-FR" sz="3200" b="1" dirty="0" smtClean="0">
                <a:solidFill>
                  <a:srgbClr val="C00000"/>
                </a:solidFill>
              </a:rPr>
              <a:t>Définition</a:t>
            </a:r>
            <a:endParaRPr lang="fr-FR" b="1" dirty="0" smtClean="0">
              <a:solidFill>
                <a:srgbClr val="C00000"/>
              </a:solidFill>
            </a:endParaRPr>
          </a:p>
          <a:p>
            <a:pPr marL="0" indent="0">
              <a:buNone/>
            </a:pPr>
            <a:r>
              <a:rPr lang="fr-FR" sz="3200" dirty="0" smtClean="0"/>
              <a:t>Une requête qui fait partie d’une autre requête est appelée sous requête ou requête imbriquée</a:t>
            </a:r>
          </a:p>
          <a:p>
            <a:pPr marL="0" indent="0">
              <a:buNone/>
            </a:pPr>
            <a:r>
              <a:rPr lang="fr-FR" sz="3200" dirty="0" smtClean="0"/>
              <a:t>l’imbrication peut avoir plusieurs niveaux.</a:t>
            </a:r>
          </a:p>
          <a:p>
            <a:endParaRPr lang="fr-FR" dirty="0"/>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smtClean="0">
                <a:solidFill>
                  <a:srgbClr val="C00000"/>
                </a:solidFill>
              </a:rPr>
              <a:t>Requêtes simples</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4</a:t>
            </a:fld>
            <a:endParaRPr lang="en-US"/>
          </a:p>
        </p:txBody>
      </p:sp>
      <p:sp>
        <p:nvSpPr>
          <p:cNvPr id="5" name="Espace réservé du contenu 4"/>
          <p:cNvSpPr>
            <a:spLocks noGrp="1"/>
          </p:cNvSpPr>
          <p:nvPr>
            <p:ph sz="quarter" idx="1"/>
          </p:nvPr>
        </p:nvSpPr>
        <p:spPr/>
        <p:txBody>
          <a:bodyPr/>
          <a:lstStyle/>
          <a:p>
            <a:r>
              <a:rPr lang="fr-FR" b="1" dirty="0" smtClean="0">
                <a:solidFill>
                  <a:srgbClr val="C00000"/>
                </a:solidFill>
              </a:rPr>
              <a:t>Expression de projection</a:t>
            </a:r>
          </a:p>
          <a:p>
            <a:endParaRPr lang="fr-FR" b="1" dirty="0" smtClean="0"/>
          </a:p>
          <a:p>
            <a:pPr>
              <a:buNone/>
            </a:pPr>
            <a:r>
              <a:rPr lang="fr-FR" dirty="0" smtClean="0">
                <a:solidFill>
                  <a:srgbClr val="0070C0"/>
                </a:solidFill>
              </a:rPr>
              <a:t>SELECT</a:t>
            </a:r>
            <a:r>
              <a:rPr lang="fr-FR" dirty="0" smtClean="0"/>
              <a:t>  &lt;Liste d’attributs&gt;</a:t>
            </a:r>
          </a:p>
          <a:p>
            <a:pPr>
              <a:buNone/>
            </a:pPr>
            <a:r>
              <a:rPr lang="fr-FR" dirty="0" smtClean="0">
                <a:solidFill>
                  <a:srgbClr val="0070C0"/>
                </a:solidFill>
              </a:rPr>
              <a:t>FROM</a:t>
            </a:r>
            <a:r>
              <a:rPr lang="fr-FR" dirty="0" smtClean="0"/>
              <a:t> &lt;Nom de la table&gt; ;</a:t>
            </a:r>
          </a:p>
          <a:p>
            <a:pPr>
              <a:buNone/>
            </a:pPr>
            <a:endParaRPr lang="fr-FR" dirty="0" smtClean="0"/>
          </a:p>
          <a:p>
            <a:pPr>
              <a:buNone/>
            </a:pPr>
            <a:r>
              <a:rPr lang="fr-FR" b="1" dirty="0" smtClean="0">
                <a:solidFill>
                  <a:srgbClr val="C00000"/>
                </a:solidFill>
              </a:rPr>
              <a:t>Exemple</a:t>
            </a:r>
            <a:r>
              <a:rPr lang="fr-FR" b="1" dirty="0" smtClean="0"/>
              <a:t> : </a:t>
            </a:r>
            <a:r>
              <a:rPr lang="fr-FR" dirty="0" smtClean="0"/>
              <a:t>liste des fournisseurs et leurs villes</a:t>
            </a:r>
          </a:p>
          <a:p>
            <a:pPr>
              <a:buNone/>
            </a:pPr>
            <a:r>
              <a:rPr lang="fr-FR" dirty="0" smtClean="0">
                <a:solidFill>
                  <a:srgbClr val="0070C0"/>
                </a:solidFill>
              </a:rPr>
              <a:t>SELECT </a:t>
            </a:r>
            <a:r>
              <a:rPr lang="fr-FR" dirty="0" err="1" smtClean="0"/>
              <a:t>nomF</a:t>
            </a:r>
            <a:r>
              <a:rPr lang="fr-FR" dirty="0" smtClean="0"/>
              <a:t>, </a:t>
            </a:r>
            <a:r>
              <a:rPr lang="fr-FR" dirty="0" err="1" smtClean="0"/>
              <a:t>VilleF</a:t>
            </a:r>
            <a:r>
              <a:rPr lang="fr-FR" dirty="0" smtClean="0"/>
              <a:t> </a:t>
            </a:r>
          </a:p>
          <a:p>
            <a:pPr>
              <a:buNone/>
            </a:pPr>
            <a:r>
              <a:rPr lang="fr-FR" dirty="0" smtClean="0">
                <a:solidFill>
                  <a:srgbClr val="0070C0"/>
                </a:solidFill>
              </a:rPr>
              <a:t>FROM</a:t>
            </a:r>
            <a:r>
              <a:rPr lang="fr-FR" dirty="0" smtClean="0"/>
              <a:t> Fournisseur ;</a:t>
            </a:r>
            <a:endParaRPr lang="fr-FR" dirty="0"/>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C00000"/>
                </a:solidFill>
              </a:rPr>
              <a:t>Requêtes sur plusieurs tables</a:t>
            </a:r>
            <a:br>
              <a:rPr lang="fr-FR" b="1" dirty="0" smtClean="0">
                <a:solidFill>
                  <a:srgbClr val="C00000"/>
                </a:solidFill>
              </a:rPr>
            </a:br>
            <a:r>
              <a:rPr lang="fr-FR" sz="4000" b="1" dirty="0" smtClean="0"/>
              <a:t> Requêtes imbriquées ou sous requêtes</a:t>
            </a:r>
            <a:endParaRPr lang="fr-FR" sz="4000" b="1" dirty="0"/>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40</a:t>
            </a:fld>
            <a:endParaRPr lang="en-US"/>
          </a:p>
        </p:txBody>
      </p:sp>
      <p:sp>
        <p:nvSpPr>
          <p:cNvPr id="5" name="Espace réservé du contenu 4"/>
          <p:cNvSpPr>
            <a:spLocks noGrp="1"/>
          </p:cNvSpPr>
          <p:nvPr>
            <p:ph sz="quarter" idx="1"/>
          </p:nvPr>
        </p:nvSpPr>
        <p:spPr/>
        <p:txBody>
          <a:bodyPr/>
          <a:lstStyle/>
          <a:p>
            <a:r>
              <a:rPr lang="fr-FR" b="1" dirty="0" smtClean="0">
                <a:solidFill>
                  <a:srgbClr val="C00000"/>
                </a:solidFill>
              </a:rPr>
              <a:t>Sous requêtes produisant des valeurs scalaires</a:t>
            </a:r>
          </a:p>
          <a:p>
            <a:pPr marL="0" indent="0">
              <a:buNone/>
            </a:pPr>
            <a:r>
              <a:rPr lang="fr-FR" b="1" dirty="0" smtClean="0"/>
              <a:t>Exemple</a:t>
            </a:r>
            <a:r>
              <a:rPr lang="fr-FR" dirty="0" smtClean="0"/>
              <a:t> : donner les noms, numéros et poids des pièces dont le poids est supérieur au poids de la pièce numéro </a:t>
            </a:r>
            <a:r>
              <a:rPr lang="fr-FR" sz="2800" dirty="0" smtClean="0"/>
              <a:t>10</a:t>
            </a:r>
            <a:endParaRPr lang="fr-FR" dirty="0" smtClean="0"/>
          </a:p>
          <a:p>
            <a:pPr>
              <a:buNone/>
            </a:pPr>
            <a:r>
              <a:rPr lang="fr-FR" b="1" dirty="0" smtClean="0">
                <a:solidFill>
                  <a:srgbClr val="0070C0"/>
                </a:solidFill>
                <a:latin typeface="Courier New" pitchFamily="49" charset="0"/>
                <a:cs typeface="Courier New" pitchFamily="49" charset="0"/>
              </a:rPr>
              <a:t>SELECT</a:t>
            </a:r>
            <a:r>
              <a:rPr lang="fr-FR" dirty="0" smtClean="0">
                <a:solidFill>
                  <a:srgbClr val="0070C0"/>
                </a:solidFill>
                <a:latin typeface="Courier New" pitchFamily="49" charset="0"/>
                <a:cs typeface="Courier New" pitchFamily="49" charset="0"/>
              </a:rPr>
              <a:t> </a:t>
            </a:r>
            <a:r>
              <a:rPr lang="fr-FR" dirty="0" err="1" smtClean="0">
                <a:solidFill>
                  <a:srgbClr val="0070C0"/>
                </a:solidFill>
                <a:latin typeface="Courier New" pitchFamily="49" charset="0"/>
                <a:cs typeface="Courier New" pitchFamily="49" charset="0"/>
              </a:rPr>
              <a:t>NomP</a:t>
            </a:r>
            <a:r>
              <a:rPr lang="fr-FR" dirty="0" smtClean="0">
                <a:solidFill>
                  <a:srgbClr val="0070C0"/>
                </a:solidFill>
                <a:latin typeface="Courier New" pitchFamily="49" charset="0"/>
                <a:cs typeface="Courier New" pitchFamily="49" charset="0"/>
              </a:rPr>
              <a:t>, </a:t>
            </a:r>
            <a:r>
              <a:rPr lang="fr-FR" dirty="0" err="1" smtClean="0">
                <a:solidFill>
                  <a:srgbClr val="0070C0"/>
                </a:solidFill>
                <a:latin typeface="Courier New" pitchFamily="49" charset="0"/>
                <a:cs typeface="Courier New" pitchFamily="49" charset="0"/>
              </a:rPr>
              <a:t>NumP</a:t>
            </a:r>
            <a:r>
              <a:rPr lang="fr-FR" dirty="0" smtClean="0">
                <a:solidFill>
                  <a:srgbClr val="0070C0"/>
                </a:solidFill>
                <a:latin typeface="Courier New" pitchFamily="49" charset="0"/>
                <a:cs typeface="Courier New" pitchFamily="49" charset="0"/>
              </a:rPr>
              <a:t>, Poids</a:t>
            </a:r>
          </a:p>
          <a:p>
            <a:pPr>
              <a:buNone/>
            </a:pPr>
            <a:r>
              <a:rPr lang="fr-FR" b="1" dirty="0" smtClean="0">
                <a:solidFill>
                  <a:srgbClr val="0070C0"/>
                </a:solidFill>
                <a:latin typeface="Courier New" pitchFamily="49" charset="0"/>
                <a:cs typeface="Courier New" pitchFamily="49" charset="0"/>
              </a:rPr>
              <a:t>FROM</a:t>
            </a:r>
            <a:r>
              <a:rPr lang="fr-FR" dirty="0" smtClean="0">
                <a:solidFill>
                  <a:srgbClr val="0070C0"/>
                </a:solidFill>
                <a:latin typeface="Courier New" pitchFamily="49" charset="0"/>
                <a:cs typeface="Courier New" pitchFamily="49" charset="0"/>
              </a:rPr>
              <a:t> </a:t>
            </a:r>
            <a:r>
              <a:rPr lang="fr-FR" dirty="0" err="1" smtClean="0">
                <a:solidFill>
                  <a:srgbClr val="0070C0"/>
                </a:solidFill>
                <a:latin typeface="Courier New" pitchFamily="49" charset="0"/>
                <a:cs typeface="Courier New" pitchFamily="49" charset="0"/>
              </a:rPr>
              <a:t>Piece</a:t>
            </a:r>
            <a:endParaRPr lang="fr-FR" dirty="0" smtClean="0">
              <a:solidFill>
                <a:srgbClr val="0070C0"/>
              </a:solidFill>
              <a:latin typeface="Courier New" pitchFamily="49" charset="0"/>
              <a:cs typeface="Courier New" pitchFamily="49" charset="0"/>
            </a:endParaRPr>
          </a:p>
          <a:p>
            <a:pPr>
              <a:buNone/>
            </a:pPr>
            <a:r>
              <a:rPr lang="fr-FR" b="1" dirty="0" smtClean="0">
                <a:solidFill>
                  <a:srgbClr val="0070C0"/>
                </a:solidFill>
                <a:latin typeface="Courier New" pitchFamily="49" charset="0"/>
                <a:cs typeface="Courier New" pitchFamily="49" charset="0"/>
              </a:rPr>
              <a:t>WHERE</a:t>
            </a:r>
            <a:r>
              <a:rPr lang="fr-FR" dirty="0" smtClean="0">
                <a:solidFill>
                  <a:srgbClr val="0070C0"/>
                </a:solidFill>
                <a:latin typeface="Courier New" pitchFamily="49" charset="0"/>
                <a:cs typeface="Courier New" pitchFamily="49" charset="0"/>
              </a:rPr>
              <a:t>  Poids &gt; </a:t>
            </a:r>
            <a:r>
              <a:rPr lang="fr-FR" b="1" dirty="0" smtClean="0">
                <a:solidFill>
                  <a:schemeClr val="accent2"/>
                </a:solidFill>
                <a:latin typeface="Courier New" pitchFamily="49" charset="0"/>
                <a:cs typeface="Courier New" pitchFamily="49" charset="0"/>
              </a:rPr>
              <a:t>(SELECT  Poids FROM </a:t>
            </a:r>
            <a:r>
              <a:rPr lang="fr-FR" b="1" dirty="0" err="1" smtClean="0">
                <a:solidFill>
                  <a:schemeClr val="accent2"/>
                </a:solidFill>
                <a:latin typeface="Courier New" pitchFamily="49" charset="0"/>
                <a:cs typeface="Courier New" pitchFamily="49" charset="0"/>
              </a:rPr>
              <a:t>Piece</a:t>
            </a:r>
            <a:r>
              <a:rPr lang="fr-FR" b="1" dirty="0" smtClean="0">
                <a:solidFill>
                  <a:schemeClr val="accent2"/>
                </a:solidFill>
                <a:latin typeface="Courier New" pitchFamily="49" charset="0"/>
                <a:cs typeface="Courier New" pitchFamily="49" charset="0"/>
              </a:rPr>
              <a:t> WHERE </a:t>
            </a:r>
            <a:r>
              <a:rPr lang="fr-FR" b="1" dirty="0" err="1" smtClean="0">
                <a:solidFill>
                  <a:schemeClr val="accent2"/>
                </a:solidFill>
                <a:latin typeface="Courier New" pitchFamily="49" charset="0"/>
                <a:cs typeface="Courier New" pitchFamily="49" charset="0"/>
              </a:rPr>
              <a:t>NumP</a:t>
            </a:r>
            <a:r>
              <a:rPr lang="fr-FR" b="1" dirty="0" smtClean="0">
                <a:solidFill>
                  <a:schemeClr val="accent2"/>
                </a:solidFill>
                <a:latin typeface="Courier New" pitchFamily="49" charset="0"/>
                <a:cs typeface="Courier New" pitchFamily="49" charset="0"/>
              </a:rPr>
              <a:t> = 10);</a:t>
            </a:r>
          </a:p>
          <a:p>
            <a:endParaRPr lang="fr-FR" dirty="0"/>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C00000"/>
                </a:solidFill>
              </a:rPr>
              <a:t>Requêtes sur plusieurs tables</a:t>
            </a:r>
            <a:br>
              <a:rPr lang="fr-FR" b="1" dirty="0" smtClean="0">
                <a:solidFill>
                  <a:srgbClr val="C00000"/>
                </a:solidFill>
              </a:rPr>
            </a:br>
            <a:r>
              <a:rPr lang="fr-FR" sz="4000" b="1" dirty="0" smtClean="0"/>
              <a:t>Requêtes imbriquées ou sous requêtes</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41</a:t>
            </a:fld>
            <a:endParaRPr lang="en-US"/>
          </a:p>
        </p:txBody>
      </p:sp>
      <p:sp>
        <p:nvSpPr>
          <p:cNvPr id="5" name="Espace réservé du contenu 4"/>
          <p:cNvSpPr>
            <a:spLocks noGrp="1"/>
          </p:cNvSpPr>
          <p:nvPr>
            <p:ph sz="quarter" idx="1"/>
          </p:nvPr>
        </p:nvSpPr>
        <p:spPr/>
        <p:txBody>
          <a:bodyPr>
            <a:normAutofit/>
          </a:bodyPr>
          <a:lstStyle/>
          <a:p>
            <a:r>
              <a:rPr lang="fr-FR" sz="3200" b="1" dirty="0" smtClean="0">
                <a:solidFill>
                  <a:srgbClr val="C00000"/>
                </a:solidFill>
              </a:rPr>
              <a:t>Sous requêtes produisant plusieurs tuples</a:t>
            </a:r>
          </a:p>
          <a:p>
            <a:pPr lvl="1"/>
            <a:r>
              <a:rPr lang="fr-FR" b="1" dirty="0" smtClean="0">
                <a:solidFill>
                  <a:srgbClr val="C00000"/>
                </a:solidFill>
              </a:rPr>
              <a:t>L'operateur EXISTS ou NOT EXISTS</a:t>
            </a:r>
          </a:p>
          <a:p>
            <a:pPr lvl="1"/>
            <a:endParaRPr lang="fr-FR" b="1" dirty="0" smtClean="0">
              <a:solidFill>
                <a:srgbClr val="C00000"/>
              </a:solidFill>
            </a:endParaRPr>
          </a:p>
          <a:p>
            <a:pPr marL="355600" lvl="1" indent="11113">
              <a:buNone/>
            </a:pPr>
            <a:r>
              <a:rPr lang="fr-FR" b="1" dirty="0" smtClean="0">
                <a:solidFill>
                  <a:srgbClr val="0070C0"/>
                </a:solidFill>
              </a:rPr>
              <a:t>EXISTS ( Requête Select ) </a:t>
            </a:r>
            <a:r>
              <a:rPr lang="fr-FR" dirty="0" smtClean="0"/>
              <a:t>: vrai si la requête renvoie au moins une ligne ,et faux si R est vide.</a:t>
            </a:r>
          </a:p>
          <a:p>
            <a:pPr lvl="1">
              <a:buNone/>
            </a:pPr>
            <a:endParaRPr lang="fr-FR" dirty="0" smtClean="0"/>
          </a:p>
          <a:p>
            <a:pPr marL="355600" lvl="1" indent="11113">
              <a:buNone/>
            </a:pPr>
            <a:r>
              <a:rPr lang="fr-FR" b="1" dirty="0" smtClean="0">
                <a:solidFill>
                  <a:srgbClr val="0070C0"/>
                </a:solidFill>
              </a:rPr>
              <a:t>NOT EXISTS (Requête Select) : </a:t>
            </a:r>
            <a:r>
              <a:rPr lang="fr-FR" dirty="0" smtClean="0"/>
              <a:t>renvoie la valeur vrai si la requête ne renvoie aucune ligne, faux sinon.</a:t>
            </a:r>
            <a:endParaRPr lang="fr-FR" b="1" dirty="0" smtClean="0">
              <a:solidFill>
                <a:srgbClr val="0070C0"/>
              </a:solidFill>
            </a:endParaRPr>
          </a:p>
          <a:p>
            <a:endParaRPr lang="fr-FR" sz="3200" b="1" dirty="0">
              <a:solidFill>
                <a:srgbClr val="C00000"/>
              </a:solidFill>
            </a:endParaRPr>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C00000"/>
                </a:solidFill>
              </a:rPr>
              <a:t>Requêtes sur plusieurs tables</a:t>
            </a:r>
            <a:br>
              <a:rPr lang="fr-FR" b="1" dirty="0" smtClean="0">
                <a:solidFill>
                  <a:srgbClr val="C00000"/>
                </a:solidFill>
              </a:rPr>
            </a:br>
            <a:r>
              <a:rPr lang="fr-FR" sz="4000" b="1" dirty="0" smtClean="0"/>
              <a:t>Requêtes imbriquées ou sous requêtes</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42</a:t>
            </a:fld>
            <a:endParaRPr lang="en-US"/>
          </a:p>
        </p:txBody>
      </p:sp>
      <p:sp>
        <p:nvSpPr>
          <p:cNvPr id="5" name="Espace réservé du contenu 4"/>
          <p:cNvSpPr>
            <a:spLocks noGrp="1"/>
          </p:cNvSpPr>
          <p:nvPr>
            <p:ph sz="quarter" idx="1"/>
          </p:nvPr>
        </p:nvSpPr>
        <p:spPr/>
        <p:txBody>
          <a:bodyPr>
            <a:normAutofit/>
          </a:bodyPr>
          <a:lstStyle/>
          <a:p>
            <a:r>
              <a:rPr lang="fr-FR" sz="3200" b="1" dirty="0" smtClean="0">
                <a:solidFill>
                  <a:srgbClr val="C00000"/>
                </a:solidFill>
              </a:rPr>
              <a:t>Sous requêtes produisant plusieurs tuples</a:t>
            </a:r>
          </a:p>
          <a:p>
            <a:pPr lvl="1"/>
            <a:r>
              <a:rPr lang="fr-FR" b="1" dirty="0" smtClean="0">
                <a:solidFill>
                  <a:srgbClr val="C00000"/>
                </a:solidFill>
              </a:rPr>
              <a:t>L'operateur EXISTS ou NOT EXISTS</a:t>
            </a:r>
          </a:p>
          <a:p>
            <a:pPr marL="355600" lvl="1" indent="11113">
              <a:buNone/>
            </a:pPr>
            <a:r>
              <a:rPr lang="fr-FR" b="1" dirty="0" smtClean="0">
                <a:solidFill>
                  <a:srgbClr val="0070C0"/>
                </a:solidFill>
              </a:rPr>
              <a:t>Exemple : </a:t>
            </a:r>
            <a:r>
              <a:rPr lang="fr-FR" dirty="0" smtClean="0"/>
              <a:t>les noms des fournisseurs qui ont livré au moins un produit.</a:t>
            </a:r>
          </a:p>
          <a:p>
            <a:pPr marL="355600" lvl="1" indent="11113">
              <a:buNone/>
            </a:pPr>
            <a:endParaRPr lang="fr-FR" dirty="0" smtClean="0"/>
          </a:p>
          <a:p>
            <a:pPr marL="355600" lvl="1" indent="11113">
              <a:buNone/>
            </a:pPr>
            <a:r>
              <a:rPr lang="fr-FR" sz="1800" b="1" dirty="0" smtClean="0">
                <a:solidFill>
                  <a:srgbClr val="0070C0"/>
                </a:solidFill>
                <a:latin typeface="Courier New" pitchFamily="49" charset="0"/>
                <a:cs typeface="Courier New" pitchFamily="49" charset="0"/>
              </a:rPr>
              <a:t>SELECT </a:t>
            </a:r>
            <a:r>
              <a:rPr lang="fr-FR" sz="1800" b="1" dirty="0" err="1" smtClean="0">
                <a:solidFill>
                  <a:srgbClr val="0070C0"/>
                </a:solidFill>
                <a:latin typeface="Courier New" pitchFamily="49" charset="0"/>
                <a:cs typeface="Courier New" pitchFamily="49" charset="0"/>
              </a:rPr>
              <a:t>f.nomf</a:t>
            </a:r>
            <a:r>
              <a:rPr lang="fr-FR" sz="1800" b="1" dirty="0" smtClean="0">
                <a:solidFill>
                  <a:srgbClr val="0070C0"/>
                </a:solidFill>
                <a:latin typeface="Courier New" pitchFamily="49" charset="0"/>
                <a:cs typeface="Courier New" pitchFamily="49" charset="0"/>
              </a:rPr>
              <a:t> FROM fournisseur F</a:t>
            </a:r>
          </a:p>
          <a:p>
            <a:pPr marL="355600" lvl="1" indent="11113">
              <a:buNone/>
            </a:pPr>
            <a:r>
              <a:rPr lang="fr-FR" sz="1800" b="1" dirty="0" smtClean="0">
                <a:solidFill>
                  <a:srgbClr val="0070C0"/>
                </a:solidFill>
                <a:latin typeface="Courier New" pitchFamily="49" charset="0"/>
                <a:cs typeface="Courier New" pitchFamily="49" charset="0"/>
              </a:rPr>
              <a:t>WHERE EXISTS (	SELECT * FROM livraison L</a:t>
            </a:r>
          </a:p>
          <a:p>
            <a:pPr marL="355600" lvl="1" indent="11113">
              <a:buNone/>
            </a:pPr>
            <a:r>
              <a:rPr lang="fr-FR" sz="1800" b="1" dirty="0" smtClean="0">
                <a:solidFill>
                  <a:srgbClr val="0070C0"/>
                </a:solidFill>
                <a:latin typeface="Courier New" pitchFamily="49" charset="0"/>
                <a:cs typeface="Courier New" pitchFamily="49" charset="0"/>
              </a:rPr>
              <a:t>			WHERE  </a:t>
            </a:r>
            <a:r>
              <a:rPr lang="fr-FR" sz="1800" b="1" dirty="0" err="1" smtClean="0">
                <a:solidFill>
                  <a:srgbClr val="0070C0"/>
                </a:solidFill>
                <a:latin typeface="Courier New" pitchFamily="49" charset="0"/>
                <a:cs typeface="Courier New" pitchFamily="49" charset="0"/>
              </a:rPr>
              <a:t>F.numf</a:t>
            </a:r>
            <a:r>
              <a:rPr lang="fr-FR" sz="1800" b="1" dirty="0" smtClean="0">
                <a:solidFill>
                  <a:srgbClr val="0070C0"/>
                </a:solidFill>
                <a:latin typeface="Courier New" pitchFamily="49" charset="0"/>
                <a:cs typeface="Courier New" pitchFamily="49" charset="0"/>
              </a:rPr>
              <a:t> = </a:t>
            </a:r>
            <a:r>
              <a:rPr lang="fr-FR" sz="1800" b="1" dirty="0" err="1" smtClean="0">
                <a:solidFill>
                  <a:srgbClr val="0070C0"/>
                </a:solidFill>
                <a:latin typeface="Courier New" pitchFamily="49" charset="0"/>
                <a:cs typeface="Courier New" pitchFamily="49" charset="0"/>
              </a:rPr>
              <a:t>L.numf</a:t>
            </a:r>
            <a:r>
              <a:rPr lang="fr-FR" sz="1800" b="1" dirty="0" smtClean="0">
                <a:solidFill>
                  <a:srgbClr val="0070C0"/>
                </a:solidFill>
                <a:latin typeface="Courier New" pitchFamily="49" charset="0"/>
                <a:cs typeface="Courier New" pitchFamily="49" charset="0"/>
              </a:rPr>
              <a:t>);</a:t>
            </a:r>
            <a:endParaRPr lang="fr-FR" sz="2000" b="1" dirty="0" smtClean="0">
              <a:solidFill>
                <a:srgbClr val="0070C0"/>
              </a:solidFill>
              <a:latin typeface="Courier New" pitchFamily="49" charset="0"/>
              <a:cs typeface="Courier New" pitchFamily="49" charset="0"/>
            </a:endParaRPr>
          </a:p>
          <a:p>
            <a:pPr marL="355600" lvl="1" indent="11113">
              <a:buNone/>
            </a:pPr>
            <a:endParaRPr lang="fr-FR" b="1" dirty="0" smtClean="0">
              <a:solidFill>
                <a:srgbClr val="0070C0"/>
              </a:solidFill>
            </a:endParaRPr>
          </a:p>
          <a:p>
            <a:pPr marL="355600" lvl="1" indent="11113">
              <a:buNone/>
            </a:pPr>
            <a:endParaRPr lang="fr-FR" dirty="0" smtClean="0"/>
          </a:p>
          <a:p>
            <a:endParaRPr lang="fr-FR" sz="3200" b="1" dirty="0">
              <a:solidFill>
                <a:srgbClr val="C00000"/>
              </a:solidFill>
            </a:endParaRPr>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C00000"/>
                </a:solidFill>
              </a:rPr>
              <a:t>Requêtes sur plusieurs tables</a:t>
            </a:r>
            <a:br>
              <a:rPr lang="fr-FR" b="1" dirty="0" smtClean="0">
                <a:solidFill>
                  <a:srgbClr val="C00000"/>
                </a:solidFill>
              </a:rPr>
            </a:br>
            <a:r>
              <a:rPr lang="fr-FR" sz="4000" b="1" dirty="0" smtClean="0"/>
              <a:t>Requêtes imbriquées ou sous requêtes</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43</a:t>
            </a:fld>
            <a:endParaRPr lang="en-US"/>
          </a:p>
        </p:txBody>
      </p:sp>
      <p:sp>
        <p:nvSpPr>
          <p:cNvPr id="5" name="Espace réservé du contenu 4"/>
          <p:cNvSpPr>
            <a:spLocks noGrp="1"/>
          </p:cNvSpPr>
          <p:nvPr>
            <p:ph sz="quarter" idx="1"/>
          </p:nvPr>
        </p:nvSpPr>
        <p:spPr/>
        <p:txBody>
          <a:bodyPr>
            <a:normAutofit/>
          </a:bodyPr>
          <a:lstStyle/>
          <a:p>
            <a:r>
              <a:rPr lang="fr-FR" sz="3200" b="1" dirty="0" smtClean="0">
                <a:solidFill>
                  <a:srgbClr val="C00000"/>
                </a:solidFill>
              </a:rPr>
              <a:t>Sous requêtes produisant plusieurs tuples</a:t>
            </a:r>
            <a:endParaRPr lang="fr-FR" sz="3200" dirty="0" smtClean="0"/>
          </a:p>
          <a:p>
            <a:pPr lvl="1"/>
            <a:r>
              <a:rPr lang="fr-FR" b="1" dirty="0" smtClean="0">
                <a:solidFill>
                  <a:srgbClr val="C00000"/>
                </a:solidFill>
              </a:rPr>
              <a:t>L'operateur IN : </a:t>
            </a:r>
            <a:r>
              <a:rPr lang="fr-FR" dirty="0" smtClean="0"/>
              <a:t>soient R une relation et t un tuple de même schéma que R.</a:t>
            </a:r>
          </a:p>
          <a:p>
            <a:pPr lvl="1"/>
            <a:endParaRPr lang="fr-FR" dirty="0" smtClean="0"/>
          </a:p>
          <a:p>
            <a:pPr lvl="1">
              <a:buNone/>
            </a:pPr>
            <a:r>
              <a:rPr lang="fr-FR" b="1" dirty="0" smtClean="0">
                <a:solidFill>
                  <a:srgbClr val="0070C0"/>
                </a:solidFill>
              </a:rPr>
              <a:t>t IN (R) </a:t>
            </a:r>
            <a:r>
              <a:rPr lang="fr-FR" dirty="0" smtClean="0"/>
              <a:t>: Renvoie vrai si t appartient à R, faux sinon ; </a:t>
            </a:r>
          </a:p>
          <a:p>
            <a:pPr lvl="1">
              <a:buNone/>
            </a:pPr>
            <a:endParaRPr lang="fr-FR" dirty="0" smtClean="0"/>
          </a:p>
          <a:p>
            <a:pPr lvl="1">
              <a:buNone/>
            </a:pPr>
            <a:r>
              <a:rPr lang="fr-FR" b="1" dirty="0" smtClean="0">
                <a:solidFill>
                  <a:srgbClr val="0070C0"/>
                </a:solidFill>
              </a:rPr>
              <a:t>t NOT IN(R)</a:t>
            </a:r>
            <a:r>
              <a:rPr lang="fr-FR" dirty="0" smtClean="0"/>
              <a:t> : Renvoie vrai si </a:t>
            </a:r>
            <a:r>
              <a:rPr lang="fr-FR" dirty="0" smtClean="0">
                <a:solidFill>
                  <a:srgbClr val="0070C0"/>
                </a:solidFill>
              </a:rPr>
              <a:t>t</a:t>
            </a:r>
            <a:r>
              <a:rPr lang="fr-FR" dirty="0" smtClean="0"/>
              <a:t> n'appartient pas à R, faux sinon ; </a:t>
            </a:r>
          </a:p>
          <a:p>
            <a:endParaRPr lang="fr-FR" sz="3200" b="1" dirty="0" smtClean="0">
              <a:solidFill>
                <a:srgbClr val="C00000"/>
              </a:solidFill>
            </a:endParaRPr>
          </a:p>
          <a:p>
            <a:endParaRPr lang="fr-FR" sz="3200" b="1" dirty="0" smtClean="0">
              <a:solidFill>
                <a:srgbClr val="C00000"/>
              </a:solidFill>
            </a:endParaRPr>
          </a:p>
          <a:p>
            <a:endParaRPr lang="fr-FR" sz="3200" b="1" dirty="0" smtClean="0">
              <a:solidFill>
                <a:srgbClr val="C00000"/>
              </a:solidFill>
            </a:endParaRPr>
          </a:p>
          <a:p>
            <a:endParaRPr lang="fr-FR" sz="3200" b="1" dirty="0">
              <a:solidFill>
                <a:srgbClr val="C00000"/>
              </a:solidFill>
            </a:endParaRPr>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C00000"/>
                </a:solidFill>
              </a:rPr>
              <a:t>Requêtes sur plusieurs tables</a:t>
            </a:r>
            <a:br>
              <a:rPr lang="fr-FR" b="1" dirty="0" smtClean="0">
                <a:solidFill>
                  <a:srgbClr val="C00000"/>
                </a:solidFill>
              </a:rPr>
            </a:br>
            <a:r>
              <a:rPr lang="fr-FR" sz="4000" b="1" dirty="0" smtClean="0"/>
              <a:t>Requêtes imbriquées ou sous requêtes</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44</a:t>
            </a:fld>
            <a:endParaRPr lang="en-US"/>
          </a:p>
        </p:txBody>
      </p:sp>
      <p:sp>
        <p:nvSpPr>
          <p:cNvPr id="5" name="Espace réservé du contenu 4"/>
          <p:cNvSpPr>
            <a:spLocks noGrp="1"/>
          </p:cNvSpPr>
          <p:nvPr>
            <p:ph sz="quarter" idx="1"/>
          </p:nvPr>
        </p:nvSpPr>
        <p:spPr/>
        <p:txBody>
          <a:bodyPr>
            <a:normAutofit fontScale="85000" lnSpcReduction="20000"/>
          </a:bodyPr>
          <a:lstStyle/>
          <a:p>
            <a:pPr marL="0" lvl="1" indent="0">
              <a:spcBef>
                <a:spcPts val="700"/>
              </a:spcBef>
              <a:buClr>
                <a:schemeClr val="accent2"/>
              </a:buClr>
              <a:buSzPct val="60000"/>
              <a:buNone/>
            </a:pPr>
            <a:r>
              <a:rPr lang="fr-FR" b="1" dirty="0" smtClean="0">
                <a:solidFill>
                  <a:srgbClr val="C00000"/>
                </a:solidFill>
              </a:rPr>
              <a:t>Exemple : </a:t>
            </a:r>
            <a:r>
              <a:rPr lang="fr-FR" dirty="0" smtClean="0"/>
              <a:t>les noms des fournisseurs qui ont livré au moins un produit.</a:t>
            </a:r>
          </a:p>
          <a:p>
            <a:pPr marL="0" lvl="1" indent="0">
              <a:spcBef>
                <a:spcPts val="700"/>
              </a:spcBef>
              <a:buClr>
                <a:schemeClr val="accent2"/>
              </a:buClr>
              <a:buSzPct val="60000"/>
              <a:buNone/>
            </a:pPr>
            <a:endParaRPr lang="fr-FR" dirty="0" smtClean="0"/>
          </a:p>
          <a:p>
            <a:pPr marL="0" indent="0">
              <a:buNone/>
            </a:pPr>
            <a:r>
              <a:rPr lang="fr-FR" sz="2400" b="1" dirty="0" smtClean="0">
                <a:solidFill>
                  <a:srgbClr val="0070C0"/>
                </a:solidFill>
                <a:latin typeface="Courier New" pitchFamily="49" charset="0"/>
                <a:cs typeface="Courier New" pitchFamily="49" charset="0"/>
              </a:rPr>
              <a:t>SELECT </a:t>
            </a:r>
            <a:r>
              <a:rPr lang="fr-FR" sz="2400" b="1" dirty="0" err="1" smtClean="0">
                <a:solidFill>
                  <a:srgbClr val="0070C0"/>
                </a:solidFill>
                <a:latin typeface="Courier New" pitchFamily="49" charset="0"/>
                <a:cs typeface="Courier New" pitchFamily="49" charset="0"/>
              </a:rPr>
              <a:t>F.nomf</a:t>
            </a:r>
            <a:r>
              <a:rPr lang="fr-FR" sz="2400" b="1" dirty="0" smtClean="0">
                <a:solidFill>
                  <a:srgbClr val="0070C0"/>
                </a:solidFill>
                <a:latin typeface="Courier New" pitchFamily="49" charset="0"/>
                <a:cs typeface="Courier New" pitchFamily="49" charset="0"/>
              </a:rPr>
              <a:t> FROM fournisseur F</a:t>
            </a:r>
          </a:p>
          <a:p>
            <a:pPr marL="0" indent="0">
              <a:buNone/>
            </a:pPr>
            <a:r>
              <a:rPr lang="fr-FR" sz="2400" b="1" dirty="0" smtClean="0">
                <a:solidFill>
                  <a:srgbClr val="0070C0"/>
                </a:solidFill>
                <a:latin typeface="Courier New" pitchFamily="49" charset="0"/>
                <a:cs typeface="Courier New" pitchFamily="49" charset="0"/>
              </a:rPr>
              <a:t>WHERE </a:t>
            </a:r>
            <a:r>
              <a:rPr lang="fr-FR" sz="2400" b="1" dirty="0" err="1" smtClean="0">
                <a:solidFill>
                  <a:srgbClr val="0070C0"/>
                </a:solidFill>
                <a:latin typeface="Courier New" pitchFamily="49" charset="0"/>
                <a:cs typeface="Courier New" pitchFamily="49" charset="0"/>
              </a:rPr>
              <a:t>F.numf</a:t>
            </a:r>
            <a:r>
              <a:rPr lang="fr-FR" sz="2400" b="1" dirty="0" smtClean="0">
                <a:solidFill>
                  <a:srgbClr val="0070C0"/>
                </a:solidFill>
                <a:latin typeface="Courier New" pitchFamily="49" charset="0"/>
                <a:cs typeface="Courier New" pitchFamily="49" charset="0"/>
              </a:rPr>
              <a:t> IN (SELECT </a:t>
            </a:r>
            <a:r>
              <a:rPr lang="fr-FR" sz="2400" b="1" dirty="0" err="1" smtClean="0">
                <a:solidFill>
                  <a:srgbClr val="0070C0"/>
                </a:solidFill>
                <a:latin typeface="Courier New" pitchFamily="49" charset="0"/>
                <a:cs typeface="Courier New" pitchFamily="49" charset="0"/>
              </a:rPr>
              <a:t>numF</a:t>
            </a:r>
            <a:r>
              <a:rPr lang="fr-FR" sz="2400" b="1" dirty="0" smtClean="0">
                <a:solidFill>
                  <a:srgbClr val="0070C0"/>
                </a:solidFill>
                <a:latin typeface="Courier New" pitchFamily="49" charset="0"/>
                <a:cs typeface="Courier New" pitchFamily="49" charset="0"/>
              </a:rPr>
              <a:t> FROM Livraison);</a:t>
            </a:r>
          </a:p>
          <a:p>
            <a:pPr marL="0" indent="0">
              <a:buNone/>
            </a:pPr>
            <a:endParaRPr lang="fr-FR" sz="3200" b="1" dirty="0" smtClean="0">
              <a:solidFill>
                <a:srgbClr val="C00000"/>
              </a:solidFill>
            </a:endParaRPr>
          </a:p>
          <a:p>
            <a:pPr marL="0" indent="0">
              <a:buNone/>
            </a:pPr>
            <a:r>
              <a:rPr lang="fr-FR" sz="2600" b="1" dirty="0" smtClean="0">
                <a:solidFill>
                  <a:srgbClr val="C00000"/>
                </a:solidFill>
              </a:rPr>
              <a:t>Exemple : </a:t>
            </a:r>
            <a:r>
              <a:rPr lang="fr-FR" sz="2400" dirty="0" smtClean="0"/>
              <a:t>Donner les numéros des usines qui s'approvisionnent uniquement chez le fournisseur numéro 3</a:t>
            </a:r>
            <a:endParaRPr lang="fr-FR" sz="3200" b="1" dirty="0" smtClean="0">
              <a:solidFill>
                <a:srgbClr val="C00000"/>
              </a:solidFill>
            </a:endParaRPr>
          </a:p>
          <a:p>
            <a:pPr>
              <a:buNone/>
            </a:pPr>
            <a:endParaRPr lang="fr-FR" sz="3200" b="1" dirty="0" smtClean="0">
              <a:solidFill>
                <a:srgbClr val="C00000"/>
              </a:solidFill>
            </a:endParaRPr>
          </a:p>
          <a:p>
            <a:pPr>
              <a:buNone/>
            </a:pPr>
            <a:r>
              <a:rPr lang="nl-NL" sz="2400" b="1" dirty="0" smtClean="0">
                <a:solidFill>
                  <a:srgbClr val="0070C0"/>
                </a:solidFill>
                <a:latin typeface="Courier New" pitchFamily="49" charset="0"/>
                <a:cs typeface="Courier New" pitchFamily="49" charset="0"/>
              </a:rPr>
              <a:t>SELECT </a:t>
            </a:r>
            <a:r>
              <a:rPr lang="nl-NL" sz="2400" b="1" dirty="0" err="1" smtClean="0">
                <a:solidFill>
                  <a:srgbClr val="0070C0"/>
                </a:solidFill>
                <a:latin typeface="Courier New" pitchFamily="49" charset="0"/>
                <a:cs typeface="Courier New" pitchFamily="49" charset="0"/>
              </a:rPr>
              <a:t>NumU</a:t>
            </a:r>
            <a:endParaRPr lang="fr-FR" sz="2400" b="1" dirty="0" smtClean="0">
              <a:solidFill>
                <a:srgbClr val="0070C0"/>
              </a:solidFill>
              <a:latin typeface="Courier New" pitchFamily="49" charset="0"/>
              <a:cs typeface="Courier New" pitchFamily="49" charset="0"/>
            </a:endParaRPr>
          </a:p>
          <a:p>
            <a:pPr marL="0" indent="0">
              <a:buNone/>
            </a:pPr>
            <a:r>
              <a:rPr lang="nl-NL" sz="2400" b="1" dirty="0" smtClean="0">
                <a:solidFill>
                  <a:srgbClr val="0070C0"/>
                </a:solidFill>
                <a:latin typeface="Courier New" pitchFamily="49" charset="0"/>
                <a:cs typeface="Courier New" pitchFamily="49" charset="0"/>
              </a:rPr>
              <a:t>FROM </a:t>
            </a:r>
            <a:r>
              <a:rPr lang="nl-NL" sz="2400" b="1" dirty="0" err="1" smtClean="0">
                <a:solidFill>
                  <a:srgbClr val="0070C0"/>
                </a:solidFill>
                <a:latin typeface="Courier New" pitchFamily="49" charset="0"/>
                <a:cs typeface="Courier New" pitchFamily="49" charset="0"/>
              </a:rPr>
              <a:t>Usine</a:t>
            </a:r>
            <a:endParaRPr lang="fr-FR" sz="2400" b="1" dirty="0" smtClean="0">
              <a:solidFill>
                <a:srgbClr val="0070C0"/>
              </a:solidFill>
              <a:latin typeface="Courier New" pitchFamily="49" charset="0"/>
              <a:cs typeface="Courier New" pitchFamily="49" charset="0"/>
            </a:endParaRPr>
          </a:p>
          <a:p>
            <a:pPr marL="0" indent="0">
              <a:buNone/>
            </a:pPr>
            <a:r>
              <a:rPr lang="en-GB" sz="2400" b="1" dirty="0" smtClean="0">
                <a:solidFill>
                  <a:srgbClr val="0070C0"/>
                </a:solidFill>
                <a:latin typeface="Courier New" pitchFamily="49" charset="0"/>
                <a:cs typeface="Courier New" pitchFamily="49" charset="0"/>
              </a:rPr>
              <a:t>WHERE </a:t>
            </a:r>
            <a:r>
              <a:rPr lang="en-GB" sz="2400" b="1" dirty="0" err="1" smtClean="0">
                <a:solidFill>
                  <a:srgbClr val="0070C0"/>
                </a:solidFill>
                <a:latin typeface="Courier New" pitchFamily="49" charset="0"/>
                <a:cs typeface="Courier New" pitchFamily="49" charset="0"/>
              </a:rPr>
              <a:t>NumU</a:t>
            </a:r>
            <a:r>
              <a:rPr lang="en-GB" sz="2400" b="1" dirty="0" smtClean="0">
                <a:solidFill>
                  <a:srgbClr val="0070C0"/>
                </a:solidFill>
                <a:latin typeface="Courier New" pitchFamily="49" charset="0"/>
                <a:cs typeface="Courier New" pitchFamily="49" charset="0"/>
              </a:rPr>
              <a:t> NOT IN ( SELECT </a:t>
            </a:r>
            <a:r>
              <a:rPr lang="en-GB" sz="2400" b="1" dirty="0" err="1" smtClean="0">
                <a:solidFill>
                  <a:srgbClr val="0070C0"/>
                </a:solidFill>
                <a:latin typeface="Courier New" pitchFamily="49" charset="0"/>
                <a:cs typeface="Courier New" pitchFamily="49" charset="0"/>
              </a:rPr>
              <a:t>L.NumU</a:t>
            </a:r>
            <a:r>
              <a:rPr lang="en-GB" sz="2400" b="1" dirty="0" smtClean="0">
                <a:solidFill>
                  <a:srgbClr val="0070C0"/>
                </a:solidFill>
                <a:latin typeface="Courier New" pitchFamily="49" charset="0"/>
                <a:cs typeface="Courier New" pitchFamily="49" charset="0"/>
              </a:rPr>
              <a:t> </a:t>
            </a:r>
          </a:p>
          <a:p>
            <a:pPr marL="0" indent="0">
              <a:buNone/>
            </a:pPr>
            <a:r>
              <a:rPr lang="en-GB" sz="2400" b="1" dirty="0" smtClean="0">
                <a:solidFill>
                  <a:srgbClr val="0070C0"/>
                </a:solidFill>
                <a:latin typeface="Courier New" pitchFamily="49" charset="0"/>
                <a:cs typeface="Courier New" pitchFamily="49" charset="0"/>
              </a:rPr>
              <a:t>FROM LIVRAISON L WHERE </a:t>
            </a:r>
            <a:r>
              <a:rPr lang="en-GB" sz="2400" b="1" dirty="0" err="1" smtClean="0">
                <a:solidFill>
                  <a:srgbClr val="0070C0"/>
                </a:solidFill>
                <a:latin typeface="Courier New" pitchFamily="49" charset="0"/>
                <a:cs typeface="Courier New" pitchFamily="49" charset="0"/>
              </a:rPr>
              <a:t>NumF</a:t>
            </a:r>
            <a:r>
              <a:rPr lang="en-GB" sz="2400" b="1" dirty="0" smtClean="0">
                <a:solidFill>
                  <a:srgbClr val="0070C0"/>
                </a:solidFill>
                <a:latin typeface="Courier New" pitchFamily="49" charset="0"/>
                <a:cs typeface="Courier New" pitchFamily="49" charset="0"/>
              </a:rPr>
              <a:t> &lt;&gt; 3);</a:t>
            </a:r>
            <a:endParaRPr lang="fr-FR" sz="2400" b="1" dirty="0" smtClean="0">
              <a:solidFill>
                <a:srgbClr val="0070C0"/>
              </a:solidFill>
              <a:latin typeface="Courier New" pitchFamily="49" charset="0"/>
              <a:cs typeface="Courier New" pitchFamily="49" charset="0"/>
            </a:endParaRPr>
          </a:p>
          <a:p>
            <a:pPr>
              <a:buNone/>
            </a:pPr>
            <a:endParaRPr lang="fr-FR" sz="3200" b="1" dirty="0" smtClean="0">
              <a:solidFill>
                <a:srgbClr val="C00000"/>
              </a:solidFill>
            </a:endParaRPr>
          </a:p>
          <a:p>
            <a:endParaRPr lang="fr-FR" sz="3200" b="1" dirty="0" smtClean="0">
              <a:solidFill>
                <a:srgbClr val="C00000"/>
              </a:solidFill>
            </a:endParaRPr>
          </a:p>
          <a:p>
            <a:endParaRPr lang="fr-FR" sz="3200" b="1" dirty="0" smtClean="0">
              <a:solidFill>
                <a:srgbClr val="C00000"/>
              </a:solidFill>
            </a:endParaRPr>
          </a:p>
          <a:p>
            <a:endParaRPr lang="fr-FR" sz="3200" b="1" dirty="0">
              <a:solidFill>
                <a:srgbClr val="C00000"/>
              </a:solidFill>
            </a:endParaRPr>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C00000"/>
                </a:solidFill>
              </a:rPr>
              <a:t>Requêtes sur plusieurs tables</a:t>
            </a:r>
            <a:br>
              <a:rPr lang="fr-FR" b="1" dirty="0" smtClean="0">
                <a:solidFill>
                  <a:srgbClr val="C00000"/>
                </a:solidFill>
              </a:rPr>
            </a:br>
            <a:r>
              <a:rPr lang="fr-FR" sz="4000" b="1" dirty="0" smtClean="0"/>
              <a:t>Requêtes imbriquées ou sous requêtes</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45</a:t>
            </a:fld>
            <a:endParaRPr lang="en-US"/>
          </a:p>
        </p:txBody>
      </p:sp>
      <p:sp>
        <p:nvSpPr>
          <p:cNvPr id="5" name="Espace réservé du contenu 4"/>
          <p:cNvSpPr>
            <a:spLocks noGrp="1"/>
          </p:cNvSpPr>
          <p:nvPr>
            <p:ph sz="quarter" idx="1"/>
          </p:nvPr>
        </p:nvSpPr>
        <p:spPr/>
        <p:txBody>
          <a:bodyPr>
            <a:normAutofit lnSpcReduction="10000"/>
          </a:bodyPr>
          <a:lstStyle/>
          <a:p>
            <a:r>
              <a:rPr lang="fr-FR" b="1" dirty="0" smtClean="0">
                <a:solidFill>
                  <a:srgbClr val="C00000"/>
                </a:solidFill>
              </a:rPr>
              <a:t>Sous requêtes produisant plusieurs tuples</a:t>
            </a:r>
          </a:p>
          <a:p>
            <a:r>
              <a:rPr lang="fr-FR" b="1" dirty="0" smtClean="0">
                <a:solidFill>
                  <a:srgbClr val="C00000"/>
                </a:solidFill>
              </a:rPr>
              <a:t>Operateur ALL : </a:t>
            </a:r>
          </a:p>
          <a:p>
            <a:pPr lvl="1"/>
            <a:r>
              <a:rPr lang="fr-FR" sz="2500" dirty="0" smtClean="0"/>
              <a:t>soient V un attribut ou une valeur scalaire, R une requête</a:t>
            </a:r>
          </a:p>
          <a:p>
            <a:pPr lvl="1"/>
            <a:r>
              <a:rPr lang="fr-FR" dirty="0" smtClean="0"/>
              <a:t>Op </a:t>
            </a:r>
            <a:r>
              <a:rPr lang="fr-FR" dirty="0" smtClean="0">
                <a:sym typeface="Symbol"/>
              </a:rPr>
              <a:t> {</a:t>
            </a:r>
            <a:r>
              <a:rPr lang="fr-FR" dirty="0" smtClean="0"/>
              <a:t>&gt;, &gt;=, &lt;, &lt;=, =, &lt;&gt;</a:t>
            </a:r>
            <a:r>
              <a:rPr lang="fr-FR" dirty="0" smtClean="0">
                <a:sym typeface="Symbol"/>
              </a:rPr>
              <a:t>}</a:t>
            </a:r>
          </a:p>
          <a:p>
            <a:pPr lvl="1"/>
            <a:r>
              <a:rPr lang="fr-FR" b="1" dirty="0" smtClean="0">
                <a:solidFill>
                  <a:srgbClr val="0070C0"/>
                </a:solidFill>
              </a:rPr>
              <a:t>V op ALL (R) : </a:t>
            </a:r>
            <a:r>
              <a:rPr lang="fr-FR" dirty="0" smtClean="0"/>
              <a:t>est vraie si et seulement si elle est satisfaite pour toutes les valeurs produites par la sous requêtes R</a:t>
            </a:r>
          </a:p>
          <a:p>
            <a:r>
              <a:rPr lang="fr-FR" sz="2800" b="1" dirty="0" smtClean="0">
                <a:solidFill>
                  <a:srgbClr val="C00000"/>
                </a:solidFill>
              </a:rPr>
              <a:t>Exemple :</a:t>
            </a:r>
            <a:endParaRPr lang="fr-FR" sz="3600" dirty="0" smtClean="0">
              <a:solidFill>
                <a:srgbClr val="C00000"/>
              </a:solidFill>
            </a:endParaRPr>
          </a:p>
          <a:p>
            <a:pPr>
              <a:buNone/>
            </a:pPr>
            <a:r>
              <a:rPr lang="fr-FR" sz="2800" dirty="0" smtClean="0"/>
              <a:t>V  &gt;  ALL (R) est vrai si V est supérieure à chaque valeur dans la relation R</a:t>
            </a:r>
            <a:endParaRPr lang="fr-FR" sz="3600" dirty="0" smtClean="0"/>
          </a:p>
          <a:p>
            <a:pPr lvl="1"/>
            <a:endParaRPr lang="fr-FR" dirty="0"/>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C00000"/>
                </a:solidFill>
              </a:rPr>
              <a:t>Requêtes sur plusieurs tables</a:t>
            </a:r>
            <a:br>
              <a:rPr lang="fr-FR" b="1" dirty="0" smtClean="0">
                <a:solidFill>
                  <a:srgbClr val="C00000"/>
                </a:solidFill>
              </a:rPr>
            </a:br>
            <a:r>
              <a:rPr lang="fr-FR" sz="4000" b="1" dirty="0" smtClean="0"/>
              <a:t>Requêtes imbriquées ou sous requêtes</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46</a:t>
            </a:fld>
            <a:endParaRPr lang="en-US"/>
          </a:p>
        </p:txBody>
      </p:sp>
      <p:sp>
        <p:nvSpPr>
          <p:cNvPr id="5" name="Espace réservé du contenu 4"/>
          <p:cNvSpPr>
            <a:spLocks noGrp="1"/>
          </p:cNvSpPr>
          <p:nvPr>
            <p:ph sz="quarter" idx="1"/>
          </p:nvPr>
        </p:nvSpPr>
        <p:spPr/>
        <p:txBody>
          <a:bodyPr>
            <a:normAutofit lnSpcReduction="10000"/>
          </a:bodyPr>
          <a:lstStyle/>
          <a:p>
            <a:r>
              <a:rPr lang="fr-FR" b="1" dirty="0" smtClean="0">
                <a:solidFill>
                  <a:srgbClr val="C00000"/>
                </a:solidFill>
              </a:rPr>
              <a:t>Sous requêtes produisant plusieurs tuples</a:t>
            </a:r>
          </a:p>
          <a:p>
            <a:r>
              <a:rPr lang="fr-FR" b="1" dirty="0" smtClean="0">
                <a:solidFill>
                  <a:srgbClr val="C00000"/>
                </a:solidFill>
              </a:rPr>
              <a:t>Operateur ANY : </a:t>
            </a:r>
          </a:p>
          <a:p>
            <a:pPr lvl="1"/>
            <a:r>
              <a:rPr lang="fr-FR" sz="2500" dirty="0" smtClean="0"/>
              <a:t>soient V un attribut ou une valeur scalaire, R une requête</a:t>
            </a:r>
          </a:p>
          <a:p>
            <a:pPr lvl="1"/>
            <a:r>
              <a:rPr lang="fr-FR" dirty="0" smtClean="0"/>
              <a:t>Op </a:t>
            </a:r>
            <a:r>
              <a:rPr lang="fr-FR" dirty="0" smtClean="0">
                <a:sym typeface="Symbol"/>
              </a:rPr>
              <a:t> {</a:t>
            </a:r>
            <a:r>
              <a:rPr lang="fr-FR" dirty="0" smtClean="0"/>
              <a:t>&gt;, &gt;=, &lt;, &lt;=, =, &lt;&gt;</a:t>
            </a:r>
            <a:r>
              <a:rPr lang="fr-FR" dirty="0" smtClean="0">
                <a:sym typeface="Symbol"/>
              </a:rPr>
              <a:t>}</a:t>
            </a:r>
          </a:p>
          <a:p>
            <a:pPr lvl="1"/>
            <a:r>
              <a:rPr lang="fr-FR" b="1" dirty="0" smtClean="0">
                <a:solidFill>
                  <a:srgbClr val="0070C0"/>
                </a:solidFill>
              </a:rPr>
              <a:t>V op ANY (R) </a:t>
            </a:r>
            <a:r>
              <a:rPr lang="fr-FR" dirty="0" smtClean="0"/>
              <a:t>: est vraie si elle est satisfaite pour une certaine valeur (au moins une valeur) produite par la sous requête R</a:t>
            </a:r>
          </a:p>
          <a:p>
            <a:r>
              <a:rPr lang="fr-FR" sz="2800" b="1" dirty="0" smtClean="0">
                <a:solidFill>
                  <a:srgbClr val="C00000"/>
                </a:solidFill>
              </a:rPr>
              <a:t>Exemple :</a:t>
            </a:r>
            <a:endParaRPr lang="fr-FR" sz="3600" dirty="0" smtClean="0">
              <a:solidFill>
                <a:srgbClr val="C00000"/>
              </a:solidFill>
            </a:endParaRPr>
          </a:p>
          <a:p>
            <a:pPr>
              <a:buNone/>
            </a:pPr>
            <a:r>
              <a:rPr lang="fr-FR" sz="2800" dirty="0" smtClean="0"/>
              <a:t>V  &gt;  ANY (R) est vrai si V est supérieure à une certaine valeur dans la relation R</a:t>
            </a:r>
            <a:endParaRPr lang="fr-FR" sz="3600" dirty="0" smtClean="0"/>
          </a:p>
          <a:p>
            <a:pPr lvl="1"/>
            <a:endParaRPr lang="fr-FR" dirty="0"/>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C00000"/>
                </a:solidFill>
              </a:rPr>
              <a:t>Requêtes sur plusieurs tables</a:t>
            </a:r>
            <a:br>
              <a:rPr lang="fr-FR" b="1" dirty="0" smtClean="0">
                <a:solidFill>
                  <a:srgbClr val="C00000"/>
                </a:solidFill>
              </a:rPr>
            </a:br>
            <a:r>
              <a:rPr lang="fr-FR" sz="4000" b="1" dirty="0" smtClean="0"/>
              <a:t>Requêtes imbriquées ou sous requêtes</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47</a:t>
            </a:fld>
            <a:endParaRPr lang="en-US"/>
          </a:p>
        </p:txBody>
      </p:sp>
      <p:sp>
        <p:nvSpPr>
          <p:cNvPr id="5" name="Espace réservé du contenu 4"/>
          <p:cNvSpPr>
            <a:spLocks noGrp="1"/>
          </p:cNvSpPr>
          <p:nvPr>
            <p:ph sz="quarter" idx="1"/>
          </p:nvPr>
        </p:nvSpPr>
        <p:spPr/>
        <p:txBody>
          <a:bodyPr>
            <a:normAutofit/>
          </a:bodyPr>
          <a:lstStyle/>
          <a:p>
            <a:pPr marL="0" lvl="1" indent="0">
              <a:spcBef>
                <a:spcPts val="700"/>
              </a:spcBef>
              <a:buClr>
                <a:schemeClr val="accent2"/>
              </a:buClr>
              <a:buSzPct val="60000"/>
              <a:buNone/>
            </a:pPr>
            <a:r>
              <a:rPr lang="fr-FR" b="1" dirty="0" smtClean="0">
                <a:solidFill>
                  <a:srgbClr val="C00000"/>
                </a:solidFill>
              </a:rPr>
              <a:t>Exemple : </a:t>
            </a:r>
            <a:r>
              <a:rPr lang="fr-FR" dirty="0" smtClean="0"/>
              <a:t>les noms des fournisseurs qui ont livré au moins un produit.</a:t>
            </a:r>
          </a:p>
          <a:p>
            <a:pPr marL="0" lvl="1" indent="0">
              <a:spcBef>
                <a:spcPts val="700"/>
              </a:spcBef>
              <a:buClr>
                <a:schemeClr val="accent2"/>
              </a:buClr>
              <a:buSzPct val="60000"/>
              <a:buNone/>
            </a:pPr>
            <a:endParaRPr lang="fr-FR" dirty="0" smtClean="0"/>
          </a:p>
          <a:p>
            <a:pPr marL="0" indent="0">
              <a:buNone/>
            </a:pPr>
            <a:r>
              <a:rPr lang="fr-FR" sz="2400" b="1" dirty="0" smtClean="0">
                <a:solidFill>
                  <a:srgbClr val="0070C0"/>
                </a:solidFill>
                <a:latin typeface="Courier New" pitchFamily="49" charset="0"/>
                <a:cs typeface="Courier New" pitchFamily="49" charset="0"/>
              </a:rPr>
              <a:t>SELECT </a:t>
            </a:r>
            <a:r>
              <a:rPr lang="fr-FR" sz="2400" b="1" dirty="0" err="1" smtClean="0">
                <a:solidFill>
                  <a:srgbClr val="0070C0"/>
                </a:solidFill>
                <a:latin typeface="Courier New" pitchFamily="49" charset="0"/>
                <a:cs typeface="Courier New" pitchFamily="49" charset="0"/>
              </a:rPr>
              <a:t>F.nomf</a:t>
            </a:r>
            <a:r>
              <a:rPr lang="fr-FR" sz="2400" b="1" dirty="0" smtClean="0">
                <a:solidFill>
                  <a:srgbClr val="0070C0"/>
                </a:solidFill>
                <a:latin typeface="Courier New" pitchFamily="49" charset="0"/>
                <a:cs typeface="Courier New" pitchFamily="49" charset="0"/>
              </a:rPr>
              <a:t> FROM fournisseur F</a:t>
            </a:r>
          </a:p>
          <a:p>
            <a:pPr marL="0" indent="0">
              <a:buNone/>
            </a:pPr>
            <a:r>
              <a:rPr lang="fr-FR" sz="2400" b="1" dirty="0" smtClean="0">
                <a:solidFill>
                  <a:srgbClr val="0070C0"/>
                </a:solidFill>
                <a:latin typeface="Courier New" pitchFamily="49" charset="0"/>
                <a:cs typeface="Courier New" pitchFamily="49" charset="0"/>
              </a:rPr>
              <a:t>WHERE </a:t>
            </a:r>
            <a:r>
              <a:rPr lang="fr-FR" sz="2400" b="1" dirty="0" err="1" smtClean="0">
                <a:solidFill>
                  <a:srgbClr val="0070C0"/>
                </a:solidFill>
                <a:latin typeface="Courier New" pitchFamily="49" charset="0"/>
                <a:cs typeface="Courier New" pitchFamily="49" charset="0"/>
              </a:rPr>
              <a:t>F.numf</a:t>
            </a:r>
            <a:r>
              <a:rPr lang="fr-FR" sz="2400" b="1" dirty="0" smtClean="0">
                <a:solidFill>
                  <a:srgbClr val="0070C0"/>
                </a:solidFill>
                <a:latin typeface="Courier New" pitchFamily="49" charset="0"/>
                <a:cs typeface="Courier New" pitchFamily="49" charset="0"/>
              </a:rPr>
              <a:t> = </a:t>
            </a:r>
            <a:r>
              <a:rPr lang="fr-FR" sz="2400" b="1" dirty="0" err="1" smtClean="0">
                <a:solidFill>
                  <a:srgbClr val="0070C0"/>
                </a:solidFill>
                <a:latin typeface="Courier New" pitchFamily="49" charset="0"/>
                <a:cs typeface="Courier New" pitchFamily="49" charset="0"/>
              </a:rPr>
              <a:t>Any</a:t>
            </a:r>
            <a:r>
              <a:rPr lang="fr-FR" sz="2400" b="1" dirty="0" smtClean="0">
                <a:solidFill>
                  <a:srgbClr val="0070C0"/>
                </a:solidFill>
                <a:latin typeface="Courier New" pitchFamily="49" charset="0"/>
                <a:cs typeface="Courier New" pitchFamily="49" charset="0"/>
              </a:rPr>
              <a:t>(SELECT </a:t>
            </a:r>
            <a:r>
              <a:rPr lang="fr-FR" sz="2400" b="1" dirty="0" err="1" smtClean="0">
                <a:solidFill>
                  <a:srgbClr val="0070C0"/>
                </a:solidFill>
                <a:latin typeface="Courier New" pitchFamily="49" charset="0"/>
                <a:cs typeface="Courier New" pitchFamily="49" charset="0"/>
              </a:rPr>
              <a:t>numF</a:t>
            </a:r>
            <a:r>
              <a:rPr lang="fr-FR" sz="2400" b="1" dirty="0" smtClean="0">
                <a:solidFill>
                  <a:srgbClr val="0070C0"/>
                </a:solidFill>
                <a:latin typeface="Courier New" pitchFamily="49" charset="0"/>
                <a:cs typeface="Courier New" pitchFamily="49" charset="0"/>
              </a:rPr>
              <a:t> FROM Livraison);</a:t>
            </a:r>
          </a:p>
          <a:p>
            <a:pPr marL="639763" lvl="1" indent="-639763">
              <a:buNone/>
            </a:pPr>
            <a:endParaRPr lang="fr-FR" b="1" dirty="0">
              <a:solidFill>
                <a:srgbClr val="C00000"/>
              </a:solidFill>
            </a:endParaRPr>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C00000"/>
                </a:solidFill>
              </a:rPr>
              <a:t>Requêtes sur plusieurs tables</a:t>
            </a:r>
            <a:br>
              <a:rPr lang="fr-FR" b="1" dirty="0" smtClean="0">
                <a:solidFill>
                  <a:srgbClr val="C00000"/>
                </a:solidFill>
              </a:rPr>
            </a:br>
            <a:r>
              <a:rPr lang="fr-FR" sz="4000" b="1" dirty="0" smtClean="0"/>
              <a:t>Requêtes imbriquées ou sous requêtes</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48</a:t>
            </a:fld>
            <a:endParaRPr lang="en-US"/>
          </a:p>
        </p:txBody>
      </p:sp>
      <p:sp>
        <p:nvSpPr>
          <p:cNvPr id="5" name="Espace réservé du contenu 4"/>
          <p:cNvSpPr>
            <a:spLocks noGrp="1"/>
          </p:cNvSpPr>
          <p:nvPr>
            <p:ph sz="quarter" idx="1"/>
          </p:nvPr>
        </p:nvSpPr>
        <p:spPr/>
        <p:txBody>
          <a:bodyPr>
            <a:normAutofit/>
          </a:bodyPr>
          <a:lstStyle/>
          <a:p>
            <a:pPr marL="0" lvl="1" indent="0">
              <a:buNone/>
            </a:pPr>
            <a:r>
              <a:rPr lang="fr-FR" b="1" dirty="0" smtClean="0">
                <a:solidFill>
                  <a:srgbClr val="C00000"/>
                </a:solidFill>
              </a:rPr>
              <a:t>Exemple : </a:t>
            </a:r>
            <a:r>
              <a:rPr lang="fr-FR" dirty="0" smtClean="0"/>
              <a:t>liste des fournisseur qui ne fournissaient aucun produit.</a:t>
            </a:r>
          </a:p>
          <a:p>
            <a:pPr marL="0" lvl="1" indent="0">
              <a:buNone/>
            </a:pPr>
            <a:endParaRPr lang="fr-FR" dirty="0" smtClean="0"/>
          </a:p>
          <a:p>
            <a:pPr marL="0" indent="0">
              <a:buNone/>
            </a:pPr>
            <a:r>
              <a:rPr lang="fr-FR" sz="2400" b="1" dirty="0" smtClean="0">
                <a:solidFill>
                  <a:srgbClr val="0070C0"/>
                </a:solidFill>
                <a:latin typeface="Courier New" pitchFamily="49" charset="0"/>
                <a:cs typeface="Courier New" pitchFamily="49" charset="0"/>
              </a:rPr>
              <a:t>SELECT </a:t>
            </a:r>
            <a:r>
              <a:rPr lang="fr-FR" sz="2400" b="1" dirty="0" err="1" smtClean="0">
                <a:solidFill>
                  <a:srgbClr val="0070C0"/>
                </a:solidFill>
                <a:latin typeface="Courier New" pitchFamily="49" charset="0"/>
                <a:cs typeface="Courier New" pitchFamily="49" charset="0"/>
              </a:rPr>
              <a:t>F.nomf</a:t>
            </a:r>
            <a:r>
              <a:rPr lang="fr-FR" sz="2400" b="1" dirty="0" smtClean="0">
                <a:solidFill>
                  <a:srgbClr val="0070C0"/>
                </a:solidFill>
                <a:latin typeface="Courier New" pitchFamily="49" charset="0"/>
                <a:cs typeface="Courier New" pitchFamily="49" charset="0"/>
              </a:rPr>
              <a:t> FROM fournisseur F</a:t>
            </a:r>
          </a:p>
          <a:p>
            <a:pPr marL="0" indent="0">
              <a:buNone/>
            </a:pPr>
            <a:r>
              <a:rPr lang="fr-FR" sz="2400" b="1" dirty="0" smtClean="0">
                <a:solidFill>
                  <a:srgbClr val="0070C0"/>
                </a:solidFill>
                <a:latin typeface="Courier New" pitchFamily="49" charset="0"/>
                <a:cs typeface="Courier New" pitchFamily="49" charset="0"/>
              </a:rPr>
              <a:t>WHERE </a:t>
            </a:r>
            <a:r>
              <a:rPr lang="fr-FR" sz="2400" b="1" dirty="0" err="1" smtClean="0">
                <a:solidFill>
                  <a:srgbClr val="0070C0"/>
                </a:solidFill>
                <a:latin typeface="Courier New" pitchFamily="49" charset="0"/>
                <a:cs typeface="Courier New" pitchFamily="49" charset="0"/>
              </a:rPr>
              <a:t>F.numf</a:t>
            </a:r>
            <a:r>
              <a:rPr lang="fr-FR" sz="2400" b="1" dirty="0" smtClean="0">
                <a:solidFill>
                  <a:srgbClr val="0070C0"/>
                </a:solidFill>
                <a:latin typeface="Courier New" pitchFamily="49" charset="0"/>
                <a:cs typeface="Courier New" pitchFamily="49" charset="0"/>
              </a:rPr>
              <a:t> &lt;&gt; ALL(SELECT </a:t>
            </a:r>
            <a:r>
              <a:rPr lang="fr-FR" sz="2400" b="1" dirty="0" err="1" smtClean="0">
                <a:solidFill>
                  <a:srgbClr val="0070C0"/>
                </a:solidFill>
                <a:latin typeface="Courier New" pitchFamily="49" charset="0"/>
                <a:cs typeface="Courier New" pitchFamily="49" charset="0"/>
              </a:rPr>
              <a:t>numF</a:t>
            </a:r>
            <a:r>
              <a:rPr lang="fr-FR" sz="2400" b="1" dirty="0" smtClean="0">
                <a:solidFill>
                  <a:srgbClr val="0070C0"/>
                </a:solidFill>
                <a:latin typeface="Courier New" pitchFamily="49" charset="0"/>
                <a:cs typeface="Courier New" pitchFamily="49" charset="0"/>
              </a:rPr>
              <a:t> FROM Livraison);</a:t>
            </a:r>
          </a:p>
          <a:p>
            <a:pPr marL="0" indent="0">
              <a:buNone/>
            </a:pPr>
            <a:endParaRPr lang="fr-FR" sz="2400" b="1" dirty="0" smtClean="0">
              <a:solidFill>
                <a:srgbClr val="0070C0"/>
              </a:solidFill>
              <a:latin typeface="Courier New" pitchFamily="49" charset="0"/>
              <a:cs typeface="Courier New" pitchFamily="49" charset="0"/>
            </a:endParaRPr>
          </a:p>
          <a:p>
            <a:pPr marL="0" indent="0">
              <a:buNone/>
            </a:pPr>
            <a:endParaRPr lang="fr-FR" sz="2400" b="1" dirty="0" smtClean="0">
              <a:solidFill>
                <a:srgbClr val="0070C0"/>
              </a:solidFill>
              <a:latin typeface="Courier New" pitchFamily="49" charset="0"/>
              <a:cs typeface="Courier New" pitchFamily="49" charset="0"/>
            </a:endParaRPr>
          </a:p>
          <a:p>
            <a:pPr marL="0" lvl="1" indent="0">
              <a:buNone/>
            </a:pPr>
            <a:endParaRPr lang="fr-FR" dirty="0" smtClean="0"/>
          </a:p>
          <a:p>
            <a:pPr marL="0" lvl="1" indent="0">
              <a:buNone/>
            </a:pPr>
            <a:endParaRPr lang="fr-FR" dirty="0" smtClean="0"/>
          </a:p>
          <a:p>
            <a:pPr marL="0" lvl="1" indent="0">
              <a:buNone/>
            </a:pPr>
            <a:endParaRPr lang="fr-FR" dirty="0"/>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C00000"/>
                </a:solidFill>
              </a:rPr>
              <a:t>Requêtes sur plusieurs tables</a:t>
            </a:r>
            <a:br>
              <a:rPr lang="fr-FR" b="1" dirty="0" smtClean="0">
                <a:solidFill>
                  <a:srgbClr val="C00000"/>
                </a:solidFill>
              </a:rPr>
            </a:br>
            <a:r>
              <a:rPr lang="fr-FR" b="1" dirty="0" smtClean="0"/>
              <a:t> </a:t>
            </a:r>
            <a:r>
              <a:rPr lang="fr-FR" b="1" dirty="0" smtClean="0">
                <a:solidFill>
                  <a:srgbClr val="C00000"/>
                </a:solidFill>
              </a:rPr>
              <a:t>Agrégation</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49</a:t>
            </a:fld>
            <a:endParaRPr lang="en-US"/>
          </a:p>
        </p:txBody>
      </p:sp>
      <p:sp>
        <p:nvSpPr>
          <p:cNvPr id="5" name="Espace réservé du contenu 4"/>
          <p:cNvSpPr>
            <a:spLocks noGrp="1"/>
          </p:cNvSpPr>
          <p:nvPr>
            <p:ph sz="quarter" idx="1"/>
          </p:nvPr>
        </p:nvSpPr>
        <p:spPr/>
        <p:txBody>
          <a:bodyPr>
            <a:normAutofit fontScale="85000" lnSpcReduction="20000"/>
          </a:bodyPr>
          <a:lstStyle/>
          <a:p>
            <a:r>
              <a:rPr lang="fr-FR" dirty="0" smtClean="0"/>
              <a:t>Les fonctions d’agrégation (ou fonctions de groupes) permettent d’exprimer des conditions sur des groupes de tuples et de constituer le résultat par agrégation de valeurs au sein de chaque groupe, la syntaxe SQL fournit donc :</a:t>
            </a:r>
          </a:p>
          <a:p>
            <a:r>
              <a:rPr lang="fr-FR" sz="3200" b="1" dirty="0" smtClean="0">
                <a:solidFill>
                  <a:srgbClr val="C00000"/>
                </a:solidFill>
              </a:rPr>
              <a:t>Syntaxe relationnelle</a:t>
            </a:r>
            <a:endParaRPr lang="fr-FR" b="1" dirty="0" smtClean="0">
              <a:solidFill>
                <a:srgbClr val="C00000"/>
              </a:solidFill>
            </a:endParaRPr>
          </a:p>
          <a:p>
            <a:pPr>
              <a:buNone/>
            </a:pPr>
            <a:r>
              <a:rPr lang="fr-FR" b="1" dirty="0" smtClean="0">
                <a:solidFill>
                  <a:srgbClr val="0070C0"/>
                </a:solidFill>
              </a:rPr>
              <a:t>SELECT</a:t>
            </a:r>
            <a:r>
              <a:rPr lang="fr-FR" dirty="0" smtClean="0">
                <a:solidFill>
                  <a:srgbClr val="0070C0"/>
                </a:solidFill>
              </a:rPr>
              <a:t> &lt; att1, att2, …&gt;</a:t>
            </a:r>
          </a:p>
          <a:p>
            <a:pPr>
              <a:buNone/>
            </a:pPr>
            <a:r>
              <a:rPr lang="fr-FR" b="1" dirty="0" smtClean="0">
                <a:solidFill>
                  <a:srgbClr val="0070C0"/>
                </a:solidFill>
              </a:rPr>
              <a:t>FROM</a:t>
            </a:r>
            <a:r>
              <a:rPr lang="fr-FR" dirty="0" smtClean="0">
                <a:solidFill>
                  <a:srgbClr val="0070C0"/>
                </a:solidFill>
              </a:rPr>
              <a:t> &lt; relation1, relation2,…&gt;</a:t>
            </a:r>
          </a:p>
          <a:p>
            <a:pPr>
              <a:buNone/>
            </a:pPr>
            <a:r>
              <a:rPr lang="fr-FR" dirty="0" smtClean="0">
                <a:solidFill>
                  <a:srgbClr val="0070C0"/>
                </a:solidFill>
              </a:rPr>
              <a:t>[</a:t>
            </a:r>
            <a:r>
              <a:rPr lang="fr-FR" b="1" dirty="0" smtClean="0">
                <a:solidFill>
                  <a:srgbClr val="0070C0"/>
                </a:solidFill>
              </a:rPr>
              <a:t>WHERE</a:t>
            </a:r>
            <a:r>
              <a:rPr lang="fr-FR" dirty="0" smtClean="0">
                <a:solidFill>
                  <a:srgbClr val="0070C0"/>
                </a:solidFill>
              </a:rPr>
              <a:t> &lt; Condition &gt;]</a:t>
            </a:r>
          </a:p>
          <a:p>
            <a:pPr>
              <a:buNone/>
            </a:pPr>
            <a:r>
              <a:rPr lang="fr-FR" dirty="0" smtClean="0">
                <a:solidFill>
                  <a:srgbClr val="C00000"/>
                </a:solidFill>
              </a:rPr>
              <a:t>[</a:t>
            </a:r>
            <a:r>
              <a:rPr lang="fr-FR" b="1" dirty="0" smtClean="0">
                <a:solidFill>
                  <a:srgbClr val="C00000"/>
                </a:solidFill>
              </a:rPr>
              <a:t>GROUP BY </a:t>
            </a:r>
            <a:r>
              <a:rPr lang="fr-FR" dirty="0" smtClean="0">
                <a:solidFill>
                  <a:srgbClr val="C00000"/>
                </a:solidFill>
              </a:rPr>
              <a:t>&lt; liste d’attributs &gt;]</a:t>
            </a:r>
          </a:p>
          <a:p>
            <a:pPr>
              <a:buNone/>
            </a:pPr>
            <a:r>
              <a:rPr lang="fr-FR" dirty="0" smtClean="0">
                <a:solidFill>
                  <a:srgbClr val="C00000"/>
                </a:solidFill>
              </a:rPr>
              <a:t>[</a:t>
            </a:r>
            <a:r>
              <a:rPr lang="fr-FR" b="1" dirty="0" smtClean="0">
                <a:solidFill>
                  <a:srgbClr val="C00000"/>
                </a:solidFill>
              </a:rPr>
              <a:t>HAVING</a:t>
            </a:r>
            <a:r>
              <a:rPr lang="fr-FR" dirty="0" smtClean="0">
                <a:solidFill>
                  <a:srgbClr val="C00000"/>
                </a:solidFill>
              </a:rPr>
              <a:t> &lt; Condition &gt;]</a:t>
            </a:r>
          </a:p>
          <a:p>
            <a:pPr>
              <a:buNone/>
            </a:pPr>
            <a:r>
              <a:rPr lang="fr-FR" dirty="0" smtClean="0">
                <a:solidFill>
                  <a:srgbClr val="0070C0"/>
                </a:solidFill>
              </a:rPr>
              <a:t>[</a:t>
            </a:r>
            <a:r>
              <a:rPr lang="fr-FR" b="1" dirty="0" smtClean="0">
                <a:solidFill>
                  <a:srgbClr val="0070C0"/>
                </a:solidFill>
              </a:rPr>
              <a:t>ORDER BY </a:t>
            </a:r>
            <a:r>
              <a:rPr lang="fr-FR" dirty="0" smtClean="0">
                <a:solidFill>
                  <a:srgbClr val="0070C0"/>
                </a:solidFill>
              </a:rPr>
              <a:t>&lt; att1 [DESC], att2 [DESC],…&gt;];</a:t>
            </a:r>
          </a:p>
          <a:p>
            <a:endParaRPr lang="fr-FR" b="1" dirty="0" smtClean="0"/>
          </a:p>
          <a:p>
            <a:endParaRPr lang="fr-FR" dirty="0"/>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smtClean="0">
                <a:solidFill>
                  <a:srgbClr val="C00000"/>
                </a:solidFill>
              </a:rPr>
              <a:t>Requêtes simples</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5</a:t>
            </a:fld>
            <a:endParaRPr lang="en-US"/>
          </a:p>
        </p:txBody>
      </p:sp>
      <p:sp>
        <p:nvSpPr>
          <p:cNvPr id="5" name="Espace réservé du contenu 4"/>
          <p:cNvSpPr>
            <a:spLocks noGrp="1"/>
          </p:cNvSpPr>
          <p:nvPr>
            <p:ph sz="quarter" idx="1"/>
          </p:nvPr>
        </p:nvSpPr>
        <p:spPr/>
        <p:txBody>
          <a:bodyPr>
            <a:normAutofit/>
          </a:bodyPr>
          <a:lstStyle/>
          <a:p>
            <a:pPr lvl="0"/>
            <a:r>
              <a:rPr lang="fr-FR" b="1" dirty="0" smtClean="0"/>
              <a:t>Cas particulier</a:t>
            </a:r>
            <a:r>
              <a:rPr lang="fr-FR" dirty="0" smtClean="0"/>
              <a:t> : afficher touts les attributs de la relation</a:t>
            </a:r>
          </a:p>
          <a:p>
            <a:pPr lvl="0"/>
            <a:endParaRPr lang="fr-FR" b="1" dirty="0" smtClean="0"/>
          </a:p>
          <a:p>
            <a:pPr>
              <a:buNone/>
            </a:pPr>
            <a:r>
              <a:rPr lang="fr-FR" dirty="0" smtClean="0">
                <a:solidFill>
                  <a:srgbClr val="0070C0"/>
                </a:solidFill>
              </a:rPr>
              <a:t>SELECT</a:t>
            </a:r>
            <a:r>
              <a:rPr lang="fr-FR" dirty="0" smtClean="0"/>
              <a:t> </a:t>
            </a:r>
            <a:r>
              <a:rPr lang="fr-FR" dirty="0" smtClean="0">
                <a:solidFill>
                  <a:srgbClr val="C00000"/>
                </a:solidFill>
              </a:rPr>
              <a:t>*</a:t>
            </a:r>
            <a:r>
              <a:rPr lang="fr-FR" dirty="0" smtClean="0"/>
              <a:t> </a:t>
            </a:r>
            <a:r>
              <a:rPr lang="fr-FR" dirty="0" smtClean="0">
                <a:solidFill>
                  <a:srgbClr val="0070C0"/>
                </a:solidFill>
              </a:rPr>
              <a:t>FROM </a:t>
            </a:r>
            <a:r>
              <a:rPr lang="nl-NL" dirty="0" smtClean="0"/>
              <a:t>PIECE</a:t>
            </a:r>
            <a:r>
              <a:rPr lang="fr-FR" dirty="0" smtClean="0"/>
              <a:t>;</a:t>
            </a:r>
          </a:p>
          <a:p>
            <a:pPr>
              <a:buNone/>
            </a:pPr>
            <a:endParaRPr lang="fr-FR" dirty="0" smtClean="0"/>
          </a:p>
          <a:p>
            <a:pPr lvl="0"/>
            <a:r>
              <a:rPr lang="fr-FR" b="1" dirty="0" smtClean="0"/>
              <a:t>Suppression des doublons</a:t>
            </a:r>
            <a:r>
              <a:rPr lang="fr-FR" dirty="0" smtClean="0"/>
              <a:t> : dans le résultat, il peut exister des lignes doublons. Pour supprimer les doublons, on utilise la directive </a:t>
            </a:r>
            <a:r>
              <a:rPr lang="fr-FR" b="1" dirty="0" smtClean="0">
                <a:solidFill>
                  <a:srgbClr val="0070C0"/>
                </a:solidFill>
              </a:rPr>
              <a:t>DISTINCT</a:t>
            </a:r>
            <a:r>
              <a:rPr lang="fr-FR" b="1" dirty="0" smtClean="0"/>
              <a:t>.</a:t>
            </a:r>
            <a:endParaRPr lang="fr-FR" dirty="0" smtClean="0"/>
          </a:p>
          <a:p>
            <a:pPr lvl="0">
              <a:buNone/>
            </a:pPr>
            <a:endParaRPr lang="fr-FR" dirty="0" smtClean="0"/>
          </a:p>
          <a:p>
            <a:pPr lvl="0">
              <a:buNone/>
            </a:pPr>
            <a:endParaRPr lang="fr-FR" dirty="0" smtClean="0"/>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C00000"/>
                </a:solidFill>
              </a:rPr>
              <a:t>Requêtes sur plusieurs tables</a:t>
            </a:r>
            <a:br>
              <a:rPr lang="fr-FR" b="1" dirty="0" smtClean="0">
                <a:solidFill>
                  <a:srgbClr val="C00000"/>
                </a:solidFill>
              </a:rPr>
            </a:br>
            <a:r>
              <a:rPr lang="fr-FR" b="1" dirty="0" smtClean="0"/>
              <a:t> </a:t>
            </a:r>
            <a:r>
              <a:rPr lang="fr-FR" b="1" dirty="0" smtClean="0">
                <a:solidFill>
                  <a:srgbClr val="C00000"/>
                </a:solidFill>
              </a:rPr>
              <a:t>Agrégation</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50</a:t>
            </a:fld>
            <a:endParaRPr lang="en-US"/>
          </a:p>
        </p:txBody>
      </p:sp>
      <p:sp>
        <p:nvSpPr>
          <p:cNvPr id="5" name="Espace réservé du contenu 4"/>
          <p:cNvSpPr>
            <a:spLocks noGrp="1"/>
          </p:cNvSpPr>
          <p:nvPr>
            <p:ph sz="quarter" idx="1"/>
          </p:nvPr>
        </p:nvSpPr>
        <p:spPr/>
        <p:txBody>
          <a:bodyPr>
            <a:normAutofit/>
          </a:bodyPr>
          <a:lstStyle/>
          <a:p>
            <a:pPr>
              <a:buNone/>
            </a:pPr>
            <a:r>
              <a:rPr lang="fr-FR" dirty="0" smtClean="0"/>
              <a:t>La syntaxe SQL fournit donc :</a:t>
            </a:r>
          </a:p>
          <a:p>
            <a:pPr>
              <a:buNone/>
            </a:pPr>
            <a:endParaRPr lang="fr-FR" dirty="0" smtClean="0"/>
          </a:p>
          <a:p>
            <a:pPr lvl="0"/>
            <a:r>
              <a:rPr lang="fr-FR" dirty="0" smtClean="0"/>
              <a:t>Le moyen de partitionner une relation en groupes selon certains critères </a:t>
            </a:r>
            <a:r>
              <a:rPr lang="fr-FR" dirty="0" smtClean="0">
                <a:solidFill>
                  <a:srgbClr val="0070C0"/>
                </a:solidFill>
              </a:rPr>
              <a:t>(GROUP BY)</a:t>
            </a:r>
          </a:p>
          <a:p>
            <a:pPr lvl="0"/>
            <a:r>
              <a:rPr lang="fr-FR" dirty="0" smtClean="0"/>
              <a:t>Des </a:t>
            </a:r>
            <a:r>
              <a:rPr lang="fr-FR" dirty="0" smtClean="0">
                <a:solidFill>
                  <a:srgbClr val="0070C0"/>
                </a:solidFill>
              </a:rPr>
              <a:t>fonctions</a:t>
            </a:r>
            <a:r>
              <a:rPr lang="fr-FR" dirty="0" smtClean="0"/>
              <a:t> ou operateurs d’agrégation</a:t>
            </a:r>
          </a:p>
          <a:p>
            <a:r>
              <a:rPr lang="fr-FR" dirty="0" smtClean="0"/>
              <a:t>Le moyen d’exprimer des conditions sur ces groupes </a:t>
            </a:r>
            <a:r>
              <a:rPr lang="fr-FR" dirty="0" smtClean="0">
                <a:solidFill>
                  <a:srgbClr val="0070C0"/>
                </a:solidFill>
              </a:rPr>
              <a:t>(HAVING)</a:t>
            </a:r>
          </a:p>
          <a:p>
            <a:pPr lvl="0"/>
            <a:endParaRPr lang="fr-FR" dirty="0" smtClean="0"/>
          </a:p>
          <a:p>
            <a:endParaRPr lang="fr-FR" b="1" dirty="0" smtClean="0"/>
          </a:p>
          <a:p>
            <a:endParaRPr lang="fr-FR" dirty="0"/>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C00000"/>
                </a:solidFill>
              </a:rPr>
              <a:t>Requêtes sur plusieurs tables</a:t>
            </a:r>
            <a:br>
              <a:rPr lang="fr-FR" b="1" dirty="0" smtClean="0">
                <a:solidFill>
                  <a:srgbClr val="C00000"/>
                </a:solidFill>
              </a:rPr>
            </a:br>
            <a:r>
              <a:rPr lang="fr-FR" b="1" dirty="0" smtClean="0">
                <a:solidFill>
                  <a:srgbClr val="C00000"/>
                </a:solidFill>
              </a:rPr>
              <a:t>Agrégation</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51</a:t>
            </a:fld>
            <a:endParaRPr lang="en-US"/>
          </a:p>
        </p:txBody>
      </p:sp>
      <p:sp>
        <p:nvSpPr>
          <p:cNvPr id="5" name="Espace réservé du contenu 4"/>
          <p:cNvSpPr>
            <a:spLocks noGrp="1"/>
          </p:cNvSpPr>
          <p:nvPr>
            <p:ph sz="quarter" idx="1"/>
          </p:nvPr>
        </p:nvSpPr>
        <p:spPr/>
        <p:txBody>
          <a:bodyPr>
            <a:normAutofit fontScale="92500"/>
          </a:bodyPr>
          <a:lstStyle/>
          <a:p>
            <a:r>
              <a:rPr lang="fr-FR" b="1" dirty="0" smtClean="0"/>
              <a:t>Fonctions : </a:t>
            </a:r>
            <a:r>
              <a:rPr lang="fr-FR" dirty="0" smtClean="0"/>
              <a:t>Les fonctions de groupes peuvent apparaître dans le SELECT ou le HAVING.</a:t>
            </a:r>
          </a:p>
          <a:p>
            <a:r>
              <a:rPr lang="fr-FR" sz="2600" dirty="0" smtClean="0">
                <a:solidFill>
                  <a:srgbClr val="0070C0"/>
                </a:solidFill>
              </a:rPr>
              <a:t>AVG (col)</a:t>
            </a:r>
            <a:r>
              <a:rPr lang="fr-FR" sz="2600" dirty="0" smtClean="0"/>
              <a:t>	moyenne</a:t>
            </a:r>
          </a:p>
          <a:p>
            <a:r>
              <a:rPr lang="fr-FR" sz="2600" dirty="0" smtClean="0">
                <a:solidFill>
                  <a:srgbClr val="0070C0"/>
                </a:solidFill>
              </a:rPr>
              <a:t>SUM (col)</a:t>
            </a:r>
            <a:r>
              <a:rPr lang="fr-FR" sz="2600" dirty="0" smtClean="0"/>
              <a:t>	somme</a:t>
            </a:r>
          </a:p>
          <a:p>
            <a:r>
              <a:rPr lang="fr-FR" sz="2600" dirty="0" smtClean="0">
                <a:solidFill>
                  <a:srgbClr val="0070C0"/>
                </a:solidFill>
              </a:rPr>
              <a:t>MIN (col)</a:t>
            </a:r>
            <a:r>
              <a:rPr lang="fr-FR" sz="2600" dirty="0" smtClean="0"/>
              <a:t>	plus petite des valeurs</a:t>
            </a:r>
          </a:p>
          <a:p>
            <a:r>
              <a:rPr lang="fr-FR" sz="2600" dirty="0" smtClean="0">
                <a:solidFill>
                  <a:srgbClr val="0070C0"/>
                </a:solidFill>
              </a:rPr>
              <a:t>MAX (col)</a:t>
            </a:r>
            <a:r>
              <a:rPr lang="fr-FR" sz="2600" dirty="0" smtClean="0"/>
              <a:t>	plus grande des valeurs</a:t>
            </a:r>
          </a:p>
          <a:p>
            <a:r>
              <a:rPr lang="fr-FR" sz="2600" dirty="0" smtClean="0">
                <a:solidFill>
                  <a:srgbClr val="0070C0"/>
                </a:solidFill>
              </a:rPr>
              <a:t>COUNT(*) </a:t>
            </a:r>
            <a:r>
              <a:rPr lang="fr-FR" sz="2600" dirty="0" smtClean="0"/>
              <a:t>	nombre de lignes</a:t>
            </a:r>
          </a:p>
          <a:p>
            <a:r>
              <a:rPr lang="fr-FR" sz="2600" dirty="0" smtClean="0">
                <a:solidFill>
                  <a:srgbClr val="0070C0"/>
                </a:solidFill>
              </a:rPr>
              <a:t>COUNT (col) </a:t>
            </a:r>
            <a:r>
              <a:rPr lang="fr-FR" sz="2600" dirty="0" smtClean="0"/>
              <a:t>nombre de valeurs non nulles de la colonne col</a:t>
            </a:r>
          </a:p>
          <a:p>
            <a:r>
              <a:rPr lang="fr-FR" sz="2600" dirty="0" smtClean="0">
                <a:solidFill>
                  <a:srgbClr val="0070C0"/>
                </a:solidFill>
              </a:rPr>
              <a:t>COUNT (DISTINCT col) </a:t>
            </a:r>
            <a:r>
              <a:rPr lang="fr-FR" sz="2600" dirty="0" smtClean="0"/>
              <a:t>nombre de valeurs différentes et non nulles de la colonne col</a:t>
            </a:r>
          </a:p>
          <a:p>
            <a:endParaRPr lang="fr-FR" b="1" dirty="0" smtClean="0"/>
          </a:p>
          <a:p>
            <a:endParaRPr lang="fr-FR" dirty="0"/>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C00000"/>
                </a:solidFill>
              </a:rPr>
              <a:t>Requêtes sur plusieurs tables</a:t>
            </a:r>
            <a:br>
              <a:rPr lang="fr-FR" b="1" dirty="0" smtClean="0">
                <a:solidFill>
                  <a:srgbClr val="C00000"/>
                </a:solidFill>
              </a:rPr>
            </a:br>
            <a:r>
              <a:rPr lang="fr-FR" b="1" dirty="0" smtClean="0">
                <a:solidFill>
                  <a:srgbClr val="C00000"/>
                </a:solidFill>
              </a:rPr>
              <a:t>Fonctions</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52</a:t>
            </a:fld>
            <a:endParaRPr lang="en-US"/>
          </a:p>
        </p:txBody>
      </p:sp>
      <p:sp>
        <p:nvSpPr>
          <p:cNvPr id="5" name="Espace réservé du contenu 4"/>
          <p:cNvSpPr>
            <a:spLocks noGrp="1"/>
          </p:cNvSpPr>
          <p:nvPr>
            <p:ph sz="quarter" idx="1"/>
          </p:nvPr>
        </p:nvSpPr>
        <p:spPr/>
        <p:txBody>
          <a:bodyPr/>
          <a:lstStyle/>
          <a:p>
            <a:r>
              <a:rPr lang="fr-FR" b="1" dirty="0" smtClean="0"/>
              <a:t>Exemple :</a:t>
            </a:r>
            <a:r>
              <a:rPr lang="fr-FR" dirty="0" smtClean="0"/>
              <a:t> </a:t>
            </a:r>
            <a:r>
              <a:rPr lang="fr-FR" dirty="0" smtClean="0">
                <a:solidFill>
                  <a:srgbClr val="0070C0"/>
                </a:solidFill>
              </a:rPr>
              <a:t>Donner le nombre de fournisseurs</a:t>
            </a:r>
          </a:p>
          <a:p>
            <a:endParaRPr lang="fr-FR" b="1" dirty="0" smtClean="0"/>
          </a:p>
          <a:p>
            <a:endParaRPr lang="fr-FR" dirty="0"/>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pic>
        <p:nvPicPr>
          <p:cNvPr id="7" name="Image 6"/>
          <p:cNvPicPr/>
          <p:nvPr/>
        </p:nvPicPr>
        <p:blipFill>
          <a:blip r:embed="rId2"/>
          <a:srcRect/>
          <a:stretch>
            <a:fillRect/>
          </a:stretch>
        </p:blipFill>
        <p:spPr bwMode="auto">
          <a:xfrm>
            <a:off x="785786" y="2643182"/>
            <a:ext cx="5500726" cy="2286016"/>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C00000"/>
                </a:solidFill>
              </a:rPr>
              <a:t>Requêtes sur plusieurs tables</a:t>
            </a:r>
            <a:br>
              <a:rPr lang="fr-FR" b="1" dirty="0" smtClean="0">
                <a:solidFill>
                  <a:srgbClr val="C00000"/>
                </a:solidFill>
              </a:rPr>
            </a:br>
            <a:r>
              <a:rPr lang="fr-FR" b="1" dirty="0" smtClean="0">
                <a:solidFill>
                  <a:srgbClr val="C00000"/>
                </a:solidFill>
              </a:rPr>
              <a:t>Agrégation</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53</a:t>
            </a:fld>
            <a:endParaRPr lang="en-US"/>
          </a:p>
        </p:txBody>
      </p:sp>
      <p:sp>
        <p:nvSpPr>
          <p:cNvPr id="5" name="Espace réservé du contenu 4"/>
          <p:cNvSpPr>
            <a:spLocks noGrp="1"/>
          </p:cNvSpPr>
          <p:nvPr>
            <p:ph sz="quarter" idx="1"/>
          </p:nvPr>
        </p:nvSpPr>
        <p:spPr/>
        <p:txBody>
          <a:bodyPr/>
          <a:lstStyle/>
          <a:p>
            <a:r>
              <a:rPr lang="fr-FR" b="1" dirty="0" smtClean="0"/>
              <a:t>Exemple :</a:t>
            </a:r>
            <a:r>
              <a:rPr lang="fr-FR" dirty="0" smtClean="0"/>
              <a:t> </a:t>
            </a:r>
            <a:r>
              <a:rPr lang="fr-FR" dirty="0" smtClean="0">
                <a:solidFill>
                  <a:srgbClr val="0070C0"/>
                </a:solidFill>
              </a:rPr>
              <a:t>Donner le nombre de villes associés aux fournisseurs</a:t>
            </a:r>
          </a:p>
          <a:p>
            <a:endParaRPr lang="fr-FR" b="1" dirty="0" smtClean="0"/>
          </a:p>
          <a:p>
            <a:endParaRPr lang="fr-FR" dirty="0"/>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pic>
        <p:nvPicPr>
          <p:cNvPr id="7" name="Image 6"/>
          <p:cNvPicPr/>
          <p:nvPr/>
        </p:nvPicPr>
        <p:blipFill>
          <a:blip r:embed="rId2"/>
          <a:srcRect/>
          <a:stretch>
            <a:fillRect/>
          </a:stretch>
        </p:blipFill>
        <p:spPr bwMode="auto">
          <a:xfrm>
            <a:off x="857224" y="3000372"/>
            <a:ext cx="3786214" cy="2500330"/>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C00000"/>
                </a:solidFill>
              </a:rPr>
              <a:t>Requêtes sur plusieurs tables</a:t>
            </a:r>
            <a:br>
              <a:rPr lang="fr-FR" b="1" dirty="0" smtClean="0">
                <a:solidFill>
                  <a:srgbClr val="C00000"/>
                </a:solidFill>
              </a:rPr>
            </a:br>
            <a:r>
              <a:rPr lang="fr-FR" b="1" dirty="0" smtClean="0">
                <a:solidFill>
                  <a:srgbClr val="C00000"/>
                </a:solidFill>
              </a:rPr>
              <a:t>Agrégation</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54</a:t>
            </a:fld>
            <a:endParaRPr lang="en-US"/>
          </a:p>
        </p:txBody>
      </p:sp>
      <p:sp>
        <p:nvSpPr>
          <p:cNvPr id="5" name="Espace réservé du contenu 4"/>
          <p:cNvSpPr>
            <a:spLocks noGrp="1"/>
          </p:cNvSpPr>
          <p:nvPr>
            <p:ph sz="quarter" idx="1"/>
          </p:nvPr>
        </p:nvSpPr>
        <p:spPr/>
        <p:txBody>
          <a:bodyPr/>
          <a:lstStyle/>
          <a:p>
            <a:r>
              <a:rPr lang="fr-FR" sz="3200" b="1" dirty="0" smtClean="0">
                <a:solidFill>
                  <a:srgbClr val="C00000"/>
                </a:solidFill>
                <a:latin typeface="+mj-lt"/>
                <a:ea typeface="+mj-ea"/>
                <a:cs typeface="+mj-cs"/>
              </a:rPr>
              <a:t>La clause GROUP BY</a:t>
            </a:r>
          </a:p>
          <a:p>
            <a:pPr marL="0" indent="0">
              <a:buNone/>
            </a:pPr>
            <a:r>
              <a:rPr lang="fr-FR" dirty="0" smtClean="0"/>
              <a:t>Cette clause permet de partitionner le résultat par groupe et d’appliquer les operateurs d’agrégation à chaque groupe, le mot clé « GROUP BY » est suivi des attributs de groupement.</a:t>
            </a:r>
          </a:p>
          <a:p>
            <a:pPr marL="0" indent="0">
              <a:buNone/>
            </a:pPr>
            <a:r>
              <a:rPr lang="fr-FR" sz="3200" b="1" dirty="0" smtClean="0">
                <a:solidFill>
                  <a:srgbClr val="C00000"/>
                </a:solidFill>
                <a:latin typeface="+mj-lt"/>
                <a:ea typeface="+mj-ea"/>
                <a:cs typeface="+mj-cs"/>
              </a:rPr>
              <a:t>Exemple : </a:t>
            </a:r>
            <a:r>
              <a:rPr lang="fr-FR" sz="3200" dirty="0" smtClean="0">
                <a:solidFill>
                  <a:srgbClr val="0070C0"/>
                </a:solidFill>
              </a:rPr>
              <a:t>Donner le poids moyen des pièces par couleur</a:t>
            </a:r>
          </a:p>
          <a:p>
            <a:pPr marL="0" indent="0">
              <a:buNone/>
            </a:pPr>
            <a:endParaRPr lang="fr-FR" sz="3200" dirty="0" smtClean="0">
              <a:solidFill>
                <a:srgbClr val="0070C0"/>
              </a:solidFill>
            </a:endParaRPr>
          </a:p>
          <a:p>
            <a:pPr marL="0" indent="0">
              <a:buNone/>
            </a:pPr>
            <a:endParaRPr lang="fr-FR" sz="3200" b="1" dirty="0" smtClean="0">
              <a:solidFill>
                <a:srgbClr val="C00000"/>
              </a:solidFill>
              <a:latin typeface="+mj-lt"/>
              <a:ea typeface="+mj-ea"/>
              <a:cs typeface="+mj-cs"/>
            </a:endParaRPr>
          </a:p>
          <a:p>
            <a:endParaRPr lang="fr-FR" b="1" dirty="0" smtClean="0"/>
          </a:p>
          <a:p>
            <a:endParaRPr lang="fr-FR" dirty="0"/>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C00000"/>
                </a:solidFill>
              </a:rPr>
              <a:t>Requêtes sur plusieurs tables</a:t>
            </a:r>
            <a:br>
              <a:rPr lang="fr-FR" b="1" dirty="0" smtClean="0">
                <a:solidFill>
                  <a:srgbClr val="C00000"/>
                </a:solidFill>
              </a:rPr>
            </a:br>
            <a:r>
              <a:rPr lang="fr-FR" b="1" dirty="0" smtClean="0">
                <a:solidFill>
                  <a:srgbClr val="C00000"/>
                </a:solidFill>
              </a:rPr>
              <a:t>Agrégation</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55</a:t>
            </a:fld>
            <a:endParaRPr lang="en-US"/>
          </a:p>
        </p:txBody>
      </p:sp>
      <p:sp>
        <p:nvSpPr>
          <p:cNvPr id="5" name="Espace réservé du contenu 4"/>
          <p:cNvSpPr>
            <a:spLocks noGrp="1"/>
          </p:cNvSpPr>
          <p:nvPr>
            <p:ph sz="quarter" idx="1"/>
          </p:nvPr>
        </p:nvSpPr>
        <p:spPr/>
        <p:txBody>
          <a:bodyPr/>
          <a:lstStyle/>
          <a:p>
            <a:pPr marL="0" indent="0">
              <a:buNone/>
            </a:pPr>
            <a:endParaRPr lang="fr-FR" sz="3200" dirty="0" smtClean="0">
              <a:solidFill>
                <a:srgbClr val="0070C0"/>
              </a:solidFill>
            </a:endParaRPr>
          </a:p>
          <a:p>
            <a:pPr marL="0" indent="0">
              <a:buNone/>
            </a:pPr>
            <a:endParaRPr lang="fr-FR" sz="3200" b="1" dirty="0" smtClean="0">
              <a:solidFill>
                <a:srgbClr val="C00000"/>
              </a:solidFill>
              <a:latin typeface="+mj-lt"/>
              <a:ea typeface="+mj-ea"/>
              <a:cs typeface="+mj-cs"/>
            </a:endParaRPr>
          </a:p>
          <a:p>
            <a:endParaRPr lang="fr-FR" b="1" dirty="0" smtClean="0"/>
          </a:p>
          <a:p>
            <a:endParaRPr lang="fr-FR" dirty="0"/>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pic>
        <p:nvPicPr>
          <p:cNvPr id="7" name="Image 6"/>
          <p:cNvPicPr/>
          <p:nvPr/>
        </p:nvPicPr>
        <p:blipFill>
          <a:blip r:embed="rId2"/>
          <a:srcRect/>
          <a:stretch>
            <a:fillRect/>
          </a:stretch>
        </p:blipFill>
        <p:spPr bwMode="auto">
          <a:xfrm>
            <a:off x="642910" y="1785926"/>
            <a:ext cx="5000660" cy="4500594"/>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C00000"/>
                </a:solidFill>
              </a:rPr>
              <a:t>Requêtes sur plusieurs tables</a:t>
            </a:r>
            <a:br>
              <a:rPr lang="fr-FR" b="1" dirty="0" smtClean="0">
                <a:solidFill>
                  <a:srgbClr val="C00000"/>
                </a:solidFill>
              </a:rPr>
            </a:br>
            <a:r>
              <a:rPr lang="fr-FR" b="1" dirty="0" smtClean="0">
                <a:solidFill>
                  <a:srgbClr val="C00000"/>
                </a:solidFill>
              </a:rPr>
              <a:t>Agrégation</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56</a:t>
            </a:fld>
            <a:endParaRPr lang="en-US"/>
          </a:p>
        </p:txBody>
      </p:sp>
      <p:sp>
        <p:nvSpPr>
          <p:cNvPr id="5" name="Espace réservé du contenu 4"/>
          <p:cNvSpPr>
            <a:spLocks noGrp="1"/>
          </p:cNvSpPr>
          <p:nvPr>
            <p:ph sz="quarter" idx="1"/>
          </p:nvPr>
        </p:nvSpPr>
        <p:spPr/>
        <p:txBody>
          <a:bodyPr/>
          <a:lstStyle/>
          <a:p>
            <a:pPr marL="0" indent="0">
              <a:buNone/>
            </a:pPr>
            <a:r>
              <a:rPr lang="fr-FR" sz="2800" b="1" dirty="0" smtClean="0">
                <a:solidFill>
                  <a:srgbClr val="C00000"/>
                </a:solidFill>
              </a:rPr>
              <a:t>Exemple : </a:t>
            </a:r>
            <a:r>
              <a:rPr lang="fr-FR" sz="2400" dirty="0" smtClean="0">
                <a:solidFill>
                  <a:srgbClr val="0070C0"/>
                </a:solidFill>
              </a:rPr>
              <a:t>le total des quantités livrées par nom de fournisseur</a:t>
            </a:r>
          </a:p>
          <a:p>
            <a:pPr marL="0" indent="0">
              <a:buNone/>
            </a:pPr>
            <a:endParaRPr lang="fr-FR" sz="3200" dirty="0" smtClean="0">
              <a:solidFill>
                <a:srgbClr val="0070C0"/>
              </a:solidFill>
            </a:endParaRPr>
          </a:p>
          <a:p>
            <a:pPr marL="0" indent="0">
              <a:buNone/>
            </a:pPr>
            <a:endParaRPr lang="fr-FR" sz="3200" dirty="0" smtClean="0">
              <a:solidFill>
                <a:srgbClr val="0070C0"/>
              </a:solidFill>
            </a:endParaRPr>
          </a:p>
          <a:p>
            <a:pPr marL="0" indent="0">
              <a:buNone/>
            </a:pPr>
            <a:endParaRPr lang="fr-FR" sz="3200" b="1" dirty="0" smtClean="0">
              <a:solidFill>
                <a:srgbClr val="C00000"/>
              </a:solidFill>
              <a:latin typeface="+mj-lt"/>
              <a:ea typeface="+mj-ea"/>
              <a:cs typeface="+mj-cs"/>
            </a:endParaRPr>
          </a:p>
          <a:p>
            <a:endParaRPr lang="fr-FR" b="1" dirty="0" smtClean="0"/>
          </a:p>
          <a:p>
            <a:endParaRPr lang="fr-FR" dirty="0"/>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pic>
        <p:nvPicPr>
          <p:cNvPr id="8" name="Image 7"/>
          <p:cNvPicPr/>
          <p:nvPr/>
        </p:nvPicPr>
        <p:blipFill>
          <a:blip r:embed="rId2"/>
          <a:srcRect/>
          <a:stretch>
            <a:fillRect/>
          </a:stretch>
        </p:blipFill>
        <p:spPr bwMode="auto">
          <a:xfrm>
            <a:off x="714348" y="2143116"/>
            <a:ext cx="3000396" cy="4572032"/>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C00000"/>
                </a:solidFill>
              </a:rPr>
              <a:t>Requêtes sur plusieurs tables</a:t>
            </a:r>
            <a:br>
              <a:rPr lang="fr-FR" b="1" dirty="0" smtClean="0">
                <a:solidFill>
                  <a:srgbClr val="C00000"/>
                </a:solidFill>
              </a:rPr>
            </a:br>
            <a:r>
              <a:rPr lang="fr-FR" b="1" dirty="0" smtClean="0">
                <a:solidFill>
                  <a:srgbClr val="C00000"/>
                </a:solidFill>
              </a:rPr>
              <a:t>Agrégation</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57</a:t>
            </a:fld>
            <a:endParaRPr lang="en-US"/>
          </a:p>
        </p:txBody>
      </p:sp>
      <p:sp>
        <p:nvSpPr>
          <p:cNvPr id="5" name="Espace réservé du contenu 4"/>
          <p:cNvSpPr>
            <a:spLocks noGrp="1"/>
          </p:cNvSpPr>
          <p:nvPr>
            <p:ph sz="quarter" idx="1"/>
          </p:nvPr>
        </p:nvSpPr>
        <p:spPr/>
        <p:txBody>
          <a:bodyPr/>
          <a:lstStyle/>
          <a:p>
            <a:r>
              <a:rPr lang="fr-FR" sz="3200" b="1" dirty="0" smtClean="0">
                <a:solidFill>
                  <a:srgbClr val="C00000"/>
                </a:solidFill>
              </a:rPr>
              <a:t>La clause HAVING</a:t>
            </a:r>
          </a:p>
          <a:p>
            <a:pPr algn="ctr">
              <a:buNone/>
            </a:pPr>
            <a:endParaRPr lang="fr-FR" sz="2800" b="1" dirty="0" smtClean="0">
              <a:solidFill>
                <a:srgbClr val="C00000"/>
              </a:solidFill>
            </a:endParaRPr>
          </a:p>
          <a:p>
            <a:pPr marL="0" indent="0"/>
            <a:r>
              <a:rPr lang="fr-FR" sz="3200" dirty="0" smtClean="0"/>
              <a:t>Pour appliquer des conditions sur les groupes, on utilise la clause </a:t>
            </a:r>
            <a:r>
              <a:rPr lang="fr-FR" sz="3200" dirty="0" smtClean="0">
                <a:solidFill>
                  <a:srgbClr val="0070C0"/>
                </a:solidFill>
              </a:rPr>
              <a:t>HAVING.</a:t>
            </a:r>
            <a:endParaRPr lang="fr-FR" sz="3200" dirty="0" smtClean="0"/>
          </a:p>
          <a:p>
            <a:pPr marL="0" indent="0"/>
            <a:r>
              <a:rPr lang="fr-FR" sz="3200" dirty="0" smtClean="0"/>
              <a:t>la clause </a:t>
            </a:r>
            <a:r>
              <a:rPr lang="fr-FR" sz="3200" dirty="0" smtClean="0">
                <a:solidFill>
                  <a:srgbClr val="0070C0"/>
                </a:solidFill>
              </a:rPr>
              <a:t>WHERE</a:t>
            </a:r>
            <a:r>
              <a:rPr lang="fr-FR" sz="3200" dirty="0" smtClean="0"/>
              <a:t> ne peut appliquer des conditions que sur les tuples pris un à un.</a:t>
            </a:r>
          </a:p>
          <a:p>
            <a:pPr marL="0" indent="0">
              <a:buNone/>
            </a:pPr>
            <a:endParaRPr lang="fr-FR" sz="3200" dirty="0" smtClean="0">
              <a:solidFill>
                <a:srgbClr val="0070C0"/>
              </a:solidFill>
            </a:endParaRPr>
          </a:p>
          <a:p>
            <a:pPr marL="0" indent="0">
              <a:buNone/>
            </a:pPr>
            <a:endParaRPr lang="fr-FR" sz="3200" dirty="0" smtClean="0">
              <a:solidFill>
                <a:srgbClr val="0070C0"/>
              </a:solidFill>
            </a:endParaRPr>
          </a:p>
          <a:p>
            <a:pPr marL="0" indent="0">
              <a:buNone/>
            </a:pPr>
            <a:endParaRPr lang="fr-FR" sz="3200" b="1" dirty="0" smtClean="0">
              <a:solidFill>
                <a:srgbClr val="C00000"/>
              </a:solidFill>
              <a:latin typeface="+mj-lt"/>
              <a:ea typeface="+mj-ea"/>
              <a:cs typeface="+mj-cs"/>
            </a:endParaRPr>
          </a:p>
          <a:p>
            <a:endParaRPr lang="fr-FR" b="1" dirty="0" smtClean="0"/>
          </a:p>
          <a:p>
            <a:endParaRPr lang="fr-FR" dirty="0"/>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C00000"/>
                </a:solidFill>
              </a:rPr>
              <a:t>Requêtes sur plusieurs tables</a:t>
            </a:r>
            <a:br>
              <a:rPr lang="fr-FR" b="1" dirty="0" smtClean="0">
                <a:solidFill>
                  <a:srgbClr val="C00000"/>
                </a:solidFill>
              </a:rPr>
            </a:br>
            <a:r>
              <a:rPr lang="fr-FR" b="1" dirty="0" smtClean="0">
                <a:solidFill>
                  <a:srgbClr val="C00000"/>
                </a:solidFill>
              </a:rPr>
              <a:t>Agrégation</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58</a:t>
            </a:fld>
            <a:endParaRPr lang="en-US"/>
          </a:p>
        </p:txBody>
      </p:sp>
      <p:sp>
        <p:nvSpPr>
          <p:cNvPr id="5" name="Espace réservé du contenu 4"/>
          <p:cNvSpPr>
            <a:spLocks noGrp="1"/>
          </p:cNvSpPr>
          <p:nvPr>
            <p:ph sz="quarter" idx="1"/>
          </p:nvPr>
        </p:nvSpPr>
        <p:spPr/>
        <p:txBody>
          <a:bodyPr/>
          <a:lstStyle/>
          <a:p>
            <a:pPr marL="0" indent="0">
              <a:buNone/>
            </a:pPr>
            <a:r>
              <a:rPr lang="fr-FR" sz="2800" b="1" dirty="0" smtClean="0">
                <a:solidFill>
                  <a:srgbClr val="C00000"/>
                </a:solidFill>
              </a:rPr>
              <a:t>Exemple : </a:t>
            </a:r>
            <a:r>
              <a:rPr lang="fr-FR" sz="2400" dirty="0" smtClean="0">
                <a:solidFill>
                  <a:srgbClr val="0070C0"/>
                </a:solidFill>
              </a:rPr>
              <a:t>Donner le total supérieur à 200 des quantités livrées par nom de fournisseur, trier le résultat selon l’ordre croissant des sommes.</a:t>
            </a:r>
          </a:p>
          <a:p>
            <a:pPr marL="0" indent="0">
              <a:buNone/>
            </a:pPr>
            <a:endParaRPr lang="fr-FR" sz="3200" dirty="0" smtClean="0">
              <a:solidFill>
                <a:srgbClr val="0070C0"/>
              </a:solidFill>
            </a:endParaRPr>
          </a:p>
          <a:p>
            <a:pPr marL="0" indent="0">
              <a:buNone/>
            </a:pPr>
            <a:endParaRPr lang="fr-FR" sz="3200" dirty="0" smtClean="0">
              <a:solidFill>
                <a:srgbClr val="0070C0"/>
              </a:solidFill>
            </a:endParaRPr>
          </a:p>
          <a:p>
            <a:pPr marL="0" indent="0">
              <a:buNone/>
            </a:pPr>
            <a:endParaRPr lang="fr-FR" sz="3200" b="1" dirty="0" smtClean="0">
              <a:solidFill>
                <a:srgbClr val="C00000"/>
              </a:solidFill>
              <a:latin typeface="+mj-lt"/>
              <a:ea typeface="+mj-ea"/>
              <a:cs typeface="+mj-cs"/>
            </a:endParaRPr>
          </a:p>
          <a:p>
            <a:endParaRPr lang="fr-FR" b="1" dirty="0" smtClean="0"/>
          </a:p>
          <a:p>
            <a:endParaRPr lang="fr-FR" dirty="0"/>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pic>
        <p:nvPicPr>
          <p:cNvPr id="7" name="Image 6"/>
          <p:cNvPicPr/>
          <p:nvPr/>
        </p:nvPicPr>
        <p:blipFill>
          <a:blip r:embed="rId2"/>
          <a:srcRect/>
          <a:stretch>
            <a:fillRect/>
          </a:stretch>
        </p:blipFill>
        <p:spPr bwMode="auto">
          <a:xfrm>
            <a:off x="714348" y="2857496"/>
            <a:ext cx="3429024" cy="3714776"/>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Images\bonhomme blanc+danbo\bonhomme\Fotolia_interrogation.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729698" y="1785926"/>
            <a:ext cx="3684605" cy="4487323"/>
          </a:xfrm>
          <a:prstGeom prst="rect">
            <a:avLst/>
          </a:prstGeom>
          <a:noFill/>
          <a:extLst>
            <a:ext uri="{909E8E84-426E-40DD-AFC4-6F175D3DCCD1}">
              <a14:hiddenFill xmlns="" xmlns:a14="http://schemas.microsoft.com/office/drawing/2010/main">
                <a:solidFill>
                  <a:srgbClr val="FFFFFF"/>
                </a:solidFill>
              </a14:hiddenFill>
            </a:ext>
          </a:extLst>
        </p:spPr>
      </p:pic>
      <p:sp>
        <p:nvSpPr>
          <p:cNvPr id="4"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spTree>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smtClean="0">
                <a:solidFill>
                  <a:srgbClr val="C00000"/>
                </a:solidFill>
              </a:rPr>
              <a:t>Requêtes simples</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6</a:t>
            </a:fld>
            <a:endParaRPr lang="en-US"/>
          </a:p>
        </p:txBody>
      </p:sp>
      <p:sp>
        <p:nvSpPr>
          <p:cNvPr id="5" name="Espace réservé du contenu 4"/>
          <p:cNvSpPr>
            <a:spLocks noGrp="1"/>
          </p:cNvSpPr>
          <p:nvPr>
            <p:ph sz="quarter" idx="1"/>
          </p:nvPr>
        </p:nvSpPr>
        <p:spPr/>
        <p:txBody>
          <a:bodyPr>
            <a:normAutofit/>
          </a:bodyPr>
          <a:lstStyle/>
          <a:p>
            <a:r>
              <a:rPr lang="fr-FR" b="1" dirty="0" smtClean="0"/>
              <a:t>Exemple :</a:t>
            </a:r>
          </a:p>
          <a:p>
            <a:endParaRPr lang="fr-FR" b="1" dirty="0" smtClean="0"/>
          </a:p>
          <a:p>
            <a:pPr lvl="0">
              <a:buNone/>
            </a:pPr>
            <a:r>
              <a:rPr lang="fr-FR" dirty="0" smtClean="0">
                <a:solidFill>
                  <a:srgbClr val="0070C0"/>
                </a:solidFill>
              </a:rPr>
              <a:t>SELECT</a:t>
            </a:r>
            <a:r>
              <a:rPr lang="fr-FR" dirty="0" smtClean="0"/>
              <a:t> </a:t>
            </a:r>
            <a:r>
              <a:rPr lang="fr-FR" dirty="0" err="1" smtClean="0"/>
              <a:t>VilleF</a:t>
            </a:r>
            <a:r>
              <a:rPr lang="fr-FR" dirty="0" smtClean="0"/>
              <a:t> </a:t>
            </a:r>
            <a:r>
              <a:rPr lang="fr-FR" dirty="0" smtClean="0">
                <a:solidFill>
                  <a:srgbClr val="0070C0"/>
                </a:solidFill>
              </a:rPr>
              <a:t>FROM</a:t>
            </a:r>
            <a:r>
              <a:rPr lang="fr-FR" dirty="0" smtClean="0"/>
              <a:t> fournisseur ;</a:t>
            </a:r>
          </a:p>
          <a:p>
            <a:pPr lvl="0">
              <a:buNone/>
            </a:pPr>
            <a:endParaRPr lang="fr-FR" dirty="0" smtClean="0"/>
          </a:p>
          <a:p>
            <a:r>
              <a:rPr lang="fr-FR" dirty="0" smtClean="0"/>
              <a:t>Supprimer les villes fournisseur en double :</a:t>
            </a:r>
          </a:p>
          <a:p>
            <a:pPr>
              <a:buNone/>
            </a:pPr>
            <a:endParaRPr lang="fr-FR" dirty="0" smtClean="0"/>
          </a:p>
          <a:p>
            <a:pPr>
              <a:buNone/>
            </a:pPr>
            <a:r>
              <a:rPr lang="fr-FR" dirty="0" smtClean="0">
                <a:solidFill>
                  <a:srgbClr val="0070C0"/>
                </a:solidFill>
              </a:rPr>
              <a:t>SELECT </a:t>
            </a:r>
            <a:r>
              <a:rPr lang="fr-FR" dirty="0" smtClean="0">
                <a:solidFill>
                  <a:srgbClr val="C00000"/>
                </a:solidFill>
              </a:rPr>
              <a:t>DISTINCT</a:t>
            </a:r>
            <a:r>
              <a:rPr lang="fr-FR" dirty="0" smtClean="0">
                <a:solidFill>
                  <a:srgbClr val="0070C0"/>
                </a:solidFill>
              </a:rPr>
              <a:t> </a:t>
            </a:r>
            <a:r>
              <a:rPr lang="fr-FR" dirty="0" err="1" smtClean="0"/>
              <a:t>VilleF</a:t>
            </a:r>
            <a:r>
              <a:rPr lang="fr-FR" dirty="0" smtClean="0"/>
              <a:t> </a:t>
            </a:r>
            <a:r>
              <a:rPr lang="fr-FR" dirty="0" smtClean="0">
                <a:solidFill>
                  <a:srgbClr val="0070C0"/>
                </a:solidFill>
              </a:rPr>
              <a:t>FROM</a:t>
            </a:r>
            <a:r>
              <a:rPr lang="fr-FR" dirty="0" smtClean="0"/>
              <a:t> fournisseur ;</a:t>
            </a:r>
          </a:p>
          <a:p>
            <a:pPr lvl="0"/>
            <a:endParaRPr lang="fr-FR" dirty="0" smtClean="0"/>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smtClean="0">
                <a:solidFill>
                  <a:srgbClr val="C00000"/>
                </a:solidFill>
              </a:rPr>
              <a:t>Requêtes simples - </a:t>
            </a:r>
            <a:r>
              <a:rPr lang="fr-FR" sz="3600" b="1" dirty="0" smtClean="0">
                <a:solidFill>
                  <a:srgbClr val="C00000"/>
                </a:solidFill>
              </a:rPr>
              <a:t>tri du résultat </a:t>
            </a:r>
            <a:r>
              <a:rPr lang="fr-FR" sz="3600" b="1" dirty="0" smtClean="0"/>
              <a:t> </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7</a:t>
            </a:fld>
            <a:endParaRPr lang="en-US"/>
          </a:p>
        </p:txBody>
      </p:sp>
      <p:sp>
        <p:nvSpPr>
          <p:cNvPr id="5" name="Espace réservé du contenu 4"/>
          <p:cNvSpPr>
            <a:spLocks noGrp="1"/>
          </p:cNvSpPr>
          <p:nvPr>
            <p:ph sz="quarter" idx="1"/>
          </p:nvPr>
        </p:nvSpPr>
        <p:spPr/>
        <p:txBody>
          <a:bodyPr>
            <a:normAutofit fontScale="92500" lnSpcReduction="10000"/>
          </a:bodyPr>
          <a:lstStyle/>
          <a:p>
            <a:pPr lvl="0"/>
            <a:r>
              <a:rPr lang="fr-FR" b="1" dirty="0" smtClean="0">
                <a:solidFill>
                  <a:srgbClr val="C00000"/>
                </a:solidFill>
              </a:rPr>
              <a:t>Tri des lignes du résultat :</a:t>
            </a:r>
          </a:p>
          <a:p>
            <a:pPr lvl="1"/>
            <a:r>
              <a:rPr lang="fr-FR" b="1" dirty="0" smtClean="0"/>
              <a:t>ORDER BY </a:t>
            </a:r>
            <a:r>
              <a:rPr lang="fr-FR" b="1" dirty="0" smtClean="0">
                <a:solidFill>
                  <a:srgbClr val="0070C0"/>
                </a:solidFill>
              </a:rPr>
              <a:t>attribut </a:t>
            </a:r>
            <a:r>
              <a:rPr lang="fr-FR" b="1" dirty="0" err="1" smtClean="0">
                <a:solidFill>
                  <a:srgbClr val="0070C0"/>
                </a:solidFill>
              </a:rPr>
              <a:t>sens_du_tri</a:t>
            </a:r>
            <a:endParaRPr lang="fr-FR" b="1" dirty="0" smtClean="0">
              <a:solidFill>
                <a:srgbClr val="0070C0"/>
              </a:solidFill>
            </a:endParaRPr>
          </a:p>
          <a:p>
            <a:pPr lvl="1"/>
            <a:r>
              <a:rPr lang="fr-FR" b="1" dirty="0" smtClean="0">
                <a:solidFill>
                  <a:srgbClr val="0070C0"/>
                </a:solidFill>
              </a:rPr>
              <a:t>Sens du tri </a:t>
            </a:r>
            <a:r>
              <a:rPr lang="fr-FR" b="1" dirty="0" smtClean="0"/>
              <a:t>: </a:t>
            </a:r>
          </a:p>
          <a:p>
            <a:pPr lvl="2"/>
            <a:r>
              <a:rPr lang="fr-FR" b="1" dirty="0" smtClean="0"/>
              <a:t>ASC : tri croissant (ordre par défaut)</a:t>
            </a:r>
          </a:p>
          <a:p>
            <a:pPr lvl="2"/>
            <a:r>
              <a:rPr lang="fr-FR" b="1" dirty="0" smtClean="0"/>
              <a:t>DES : tri décroissant</a:t>
            </a:r>
            <a:endParaRPr lang="fr-FR" dirty="0" smtClean="0"/>
          </a:p>
          <a:p>
            <a:r>
              <a:rPr lang="fr-FR" b="1" dirty="0" smtClean="0">
                <a:solidFill>
                  <a:srgbClr val="C00000"/>
                </a:solidFill>
              </a:rPr>
              <a:t>Exemple : </a:t>
            </a:r>
            <a:r>
              <a:rPr lang="fr-FR" sz="2300" b="1" dirty="0" smtClean="0"/>
              <a:t>liste des pièces triées selon l'ordre croissant de leurs noms</a:t>
            </a:r>
          </a:p>
          <a:p>
            <a:pPr>
              <a:buNone/>
            </a:pPr>
            <a:r>
              <a:rPr lang="fr-FR" dirty="0" smtClean="0"/>
              <a:t>	</a:t>
            </a:r>
            <a:r>
              <a:rPr lang="fr-FR" dirty="0" smtClean="0">
                <a:solidFill>
                  <a:srgbClr val="0070C0"/>
                </a:solidFill>
              </a:rPr>
              <a:t>SELECT * FROM </a:t>
            </a:r>
            <a:r>
              <a:rPr lang="fr-FR" dirty="0" err="1" smtClean="0">
                <a:solidFill>
                  <a:srgbClr val="0070C0"/>
                </a:solidFill>
              </a:rPr>
              <a:t>piece</a:t>
            </a:r>
            <a:r>
              <a:rPr lang="fr-FR" dirty="0" smtClean="0">
                <a:solidFill>
                  <a:srgbClr val="0070C0"/>
                </a:solidFill>
              </a:rPr>
              <a:t> ORDER By </a:t>
            </a:r>
            <a:r>
              <a:rPr lang="fr-FR" dirty="0" err="1" smtClean="0">
                <a:solidFill>
                  <a:srgbClr val="0070C0"/>
                </a:solidFill>
              </a:rPr>
              <a:t>NomP</a:t>
            </a:r>
            <a:r>
              <a:rPr lang="fr-FR" dirty="0" smtClean="0">
                <a:solidFill>
                  <a:srgbClr val="0070C0"/>
                </a:solidFill>
              </a:rPr>
              <a:t>;</a:t>
            </a:r>
          </a:p>
          <a:p>
            <a:pPr lvl="0"/>
            <a:r>
              <a:rPr lang="fr-FR" b="1" dirty="0" smtClean="0">
                <a:solidFill>
                  <a:srgbClr val="C00000"/>
                </a:solidFill>
              </a:rPr>
              <a:t>Tri sur plusieurs colonnes</a:t>
            </a:r>
            <a:endParaRPr lang="fr-FR" dirty="0" smtClean="0">
              <a:solidFill>
                <a:srgbClr val="C00000"/>
              </a:solidFill>
            </a:endParaRPr>
          </a:p>
          <a:p>
            <a:pPr marL="0" indent="0">
              <a:buNone/>
            </a:pPr>
            <a:r>
              <a:rPr lang="fr-FR" dirty="0" smtClean="0"/>
              <a:t>Le type de tri</a:t>
            </a:r>
            <a:r>
              <a:rPr lang="fr-FR" b="1" dirty="0" smtClean="0"/>
              <a:t> </a:t>
            </a:r>
            <a:r>
              <a:rPr lang="fr-FR" dirty="0" smtClean="0"/>
              <a:t>(DESC, ASC)</a:t>
            </a:r>
            <a:r>
              <a:rPr lang="fr-FR" b="1" dirty="0" smtClean="0"/>
              <a:t> </a:t>
            </a:r>
            <a:r>
              <a:rPr lang="fr-FR" dirty="0" smtClean="0"/>
              <a:t>est précisé pour chaque colonne</a:t>
            </a:r>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smtClean="0">
                <a:solidFill>
                  <a:srgbClr val="C00000"/>
                </a:solidFill>
              </a:rPr>
              <a:t>Requêtes simples – </a:t>
            </a:r>
            <a:r>
              <a:rPr lang="fr-FR" sz="4000" b="1" dirty="0" smtClean="0">
                <a:solidFill>
                  <a:srgbClr val="C00000"/>
                </a:solidFill>
              </a:rPr>
              <a:t>tri du résultat</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8</a:t>
            </a:fld>
            <a:endParaRPr lang="en-US"/>
          </a:p>
        </p:txBody>
      </p:sp>
      <p:sp>
        <p:nvSpPr>
          <p:cNvPr id="5" name="Espace réservé du contenu 4"/>
          <p:cNvSpPr>
            <a:spLocks noGrp="1"/>
          </p:cNvSpPr>
          <p:nvPr>
            <p:ph sz="quarter" idx="1"/>
          </p:nvPr>
        </p:nvSpPr>
        <p:spPr/>
        <p:txBody>
          <a:bodyPr>
            <a:normAutofit/>
          </a:bodyPr>
          <a:lstStyle/>
          <a:p>
            <a:r>
              <a:rPr lang="fr-FR" b="1" dirty="0" smtClean="0">
                <a:solidFill>
                  <a:srgbClr val="C00000"/>
                </a:solidFill>
              </a:rPr>
              <a:t>Exemple : </a:t>
            </a:r>
            <a:r>
              <a:rPr lang="fr-FR" dirty="0" smtClean="0">
                <a:solidFill>
                  <a:srgbClr val="0070C0"/>
                </a:solidFill>
              </a:rPr>
              <a:t>liste des fournisseur trié par ordre décroissant de leurs villes et par ordre croissant de leurs noms.</a:t>
            </a:r>
          </a:p>
          <a:p>
            <a:endParaRPr lang="fr-FR" b="1" dirty="0" smtClean="0">
              <a:solidFill>
                <a:srgbClr val="C00000"/>
              </a:solidFill>
            </a:endParaRPr>
          </a:p>
          <a:p>
            <a:pPr>
              <a:buNone/>
            </a:pPr>
            <a:r>
              <a:rPr lang="fr-FR" b="1" dirty="0" smtClean="0">
                <a:solidFill>
                  <a:srgbClr val="0070C0"/>
                </a:solidFill>
              </a:rPr>
              <a:t>SELECT</a:t>
            </a:r>
            <a:r>
              <a:rPr lang="fr-FR" dirty="0" smtClean="0">
                <a:solidFill>
                  <a:srgbClr val="0070C0"/>
                </a:solidFill>
              </a:rPr>
              <a:t> * </a:t>
            </a:r>
            <a:r>
              <a:rPr lang="fr-FR" b="1" dirty="0" smtClean="0">
                <a:solidFill>
                  <a:srgbClr val="0070C0"/>
                </a:solidFill>
              </a:rPr>
              <a:t>FROM</a:t>
            </a:r>
            <a:r>
              <a:rPr lang="fr-FR" dirty="0" smtClean="0">
                <a:solidFill>
                  <a:srgbClr val="0070C0"/>
                </a:solidFill>
              </a:rPr>
              <a:t> Fournisseur</a:t>
            </a:r>
          </a:p>
          <a:p>
            <a:pPr>
              <a:buNone/>
            </a:pPr>
            <a:r>
              <a:rPr lang="fr-FR" b="1" dirty="0" smtClean="0">
                <a:solidFill>
                  <a:srgbClr val="0070C0"/>
                </a:solidFill>
              </a:rPr>
              <a:t>ORDER</a:t>
            </a:r>
            <a:r>
              <a:rPr lang="fr-FR" dirty="0" smtClean="0">
                <a:solidFill>
                  <a:srgbClr val="0070C0"/>
                </a:solidFill>
              </a:rPr>
              <a:t> </a:t>
            </a:r>
            <a:r>
              <a:rPr lang="fr-FR" b="1" dirty="0" smtClean="0">
                <a:solidFill>
                  <a:srgbClr val="0070C0"/>
                </a:solidFill>
              </a:rPr>
              <a:t>BY</a:t>
            </a:r>
            <a:r>
              <a:rPr lang="fr-FR" dirty="0" smtClean="0">
                <a:solidFill>
                  <a:srgbClr val="0070C0"/>
                </a:solidFill>
              </a:rPr>
              <a:t> </a:t>
            </a:r>
            <a:r>
              <a:rPr lang="fr-FR" dirty="0" err="1" smtClean="0">
                <a:solidFill>
                  <a:srgbClr val="0070C0"/>
                </a:solidFill>
              </a:rPr>
              <a:t>VilleF</a:t>
            </a:r>
            <a:r>
              <a:rPr lang="fr-FR" dirty="0" smtClean="0">
                <a:solidFill>
                  <a:srgbClr val="0070C0"/>
                </a:solidFill>
              </a:rPr>
              <a:t> </a:t>
            </a:r>
            <a:r>
              <a:rPr lang="fr-FR" b="1" dirty="0" smtClean="0">
                <a:solidFill>
                  <a:srgbClr val="0070C0"/>
                </a:solidFill>
              </a:rPr>
              <a:t>DESC</a:t>
            </a:r>
            <a:r>
              <a:rPr lang="fr-FR" dirty="0" smtClean="0">
                <a:solidFill>
                  <a:srgbClr val="0070C0"/>
                </a:solidFill>
              </a:rPr>
              <a:t>, </a:t>
            </a:r>
            <a:r>
              <a:rPr lang="fr-FR" dirty="0" err="1" smtClean="0">
                <a:solidFill>
                  <a:srgbClr val="0070C0"/>
                </a:solidFill>
              </a:rPr>
              <a:t>NomF</a:t>
            </a:r>
            <a:r>
              <a:rPr lang="fr-FR" dirty="0" smtClean="0">
                <a:solidFill>
                  <a:srgbClr val="0070C0"/>
                </a:solidFill>
              </a:rPr>
              <a:t> </a:t>
            </a:r>
            <a:r>
              <a:rPr lang="fr-FR" b="1" dirty="0" smtClean="0">
                <a:solidFill>
                  <a:srgbClr val="0070C0"/>
                </a:solidFill>
              </a:rPr>
              <a:t>ASC;</a:t>
            </a:r>
            <a:endParaRPr lang="fr-FR" dirty="0" smtClean="0">
              <a:solidFill>
                <a:srgbClr val="0070C0"/>
              </a:solidFill>
            </a:endParaRPr>
          </a:p>
          <a:p>
            <a:pPr lvl="0"/>
            <a:endParaRPr lang="fr-FR" dirty="0" smtClean="0"/>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solidFill>
                  <a:srgbClr val="C00000"/>
                </a:solidFill>
              </a:rPr>
              <a:t>Requêtes simples – </a:t>
            </a:r>
            <a:r>
              <a:rPr lang="fr-FR" sz="4000" b="1" dirty="0" smtClean="0">
                <a:solidFill>
                  <a:srgbClr val="C00000"/>
                </a:solidFill>
              </a:rPr>
              <a:t>renommer les attributs (alias de colonnes)</a:t>
            </a:r>
            <a:endParaRPr lang="fr-FR" b="1" dirty="0" smtClean="0">
              <a:solidFill>
                <a:srgbClr val="C0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B6F15528-21DE-4FAA-801E-634DDDAF4B2B}" type="slidenum">
              <a:rPr lang="en-US" smtClean="0"/>
              <a:pPr/>
              <a:t>9</a:t>
            </a:fld>
            <a:endParaRPr lang="en-US"/>
          </a:p>
        </p:txBody>
      </p:sp>
      <p:sp>
        <p:nvSpPr>
          <p:cNvPr id="5" name="Espace réservé du contenu 4"/>
          <p:cNvSpPr>
            <a:spLocks noGrp="1"/>
          </p:cNvSpPr>
          <p:nvPr>
            <p:ph sz="quarter" idx="1"/>
          </p:nvPr>
        </p:nvSpPr>
        <p:spPr/>
        <p:txBody>
          <a:bodyPr>
            <a:normAutofit/>
          </a:bodyPr>
          <a:lstStyle/>
          <a:p>
            <a:r>
              <a:rPr lang="fr-FR" b="1" dirty="0" smtClean="0"/>
              <a:t>Exemple : </a:t>
            </a:r>
            <a:r>
              <a:rPr lang="fr-FR" dirty="0" smtClean="0"/>
              <a:t>afficher les noms des pièces et leurs poids après son augmentation avec 10%</a:t>
            </a:r>
          </a:p>
          <a:p>
            <a:endParaRPr lang="fr-FR" dirty="0" smtClean="0"/>
          </a:p>
          <a:p>
            <a:pPr marL="0" indent="0">
              <a:buNone/>
            </a:pPr>
            <a:r>
              <a:rPr lang="fr-FR" b="1" dirty="0" smtClean="0">
                <a:solidFill>
                  <a:srgbClr val="0070C0"/>
                </a:solidFill>
              </a:rPr>
              <a:t>SELECT</a:t>
            </a:r>
            <a:r>
              <a:rPr lang="fr-FR" dirty="0" smtClean="0">
                <a:solidFill>
                  <a:srgbClr val="0070C0"/>
                </a:solidFill>
              </a:rPr>
              <a:t> </a:t>
            </a:r>
            <a:r>
              <a:rPr lang="fr-FR" dirty="0" err="1" smtClean="0">
                <a:solidFill>
                  <a:srgbClr val="0070C0"/>
                </a:solidFill>
              </a:rPr>
              <a:t>NomP</a:t>
            </a:r>
            <a:r>
              <a:rPr lang="fr-FR" dirty="0" smtClean="0">
                <a:solidFill>
                  <a:srgbClr val="0070C0"/>
                </a:solidFill>
              </a:rPr>
              <a:t> </a:t>
            </a:r>
            <a:r>
              <a:rPr lang="fr-FR" b="1" dirty="0" smtClean="0">
                <a:solidFill>
                  <a:srgbClr val="0070C0"/>
                </a:solidFill>
              </a:rPr>
              <a:t>AS</a:t>
            </a:r>
            <a:r>
              <a:rPr lang="fr-FR" dirty="0" smtClean="0">
                <a:solidFill>
                  <a:srgbClr val="0070C0"/>
                </a:solidFill>
              </a:rPr>
              <a:t> 'nom du produit', Poids*0.1 + Poids </a:t>
            </a:r>
            <a:r>
              <a:rPr lang="fr-FR" b="1" dirty="0" smtClean="0">
                <a:solidFill>
                  <a:srgbClr val="0070C0"/>
                </a:solidFill>
              </a:rPr>
              <a:t>AS</a:t>
            </a:r>
            <a:r>
              <a:rPr lang="fr-FR" dirty="0" smtClean="0">
                <a:solidFill>
                  <a:srgbClr val="0070C0"/>
                </a:solidFill>
              </a:rPr>
              <a:t> </a:t>
            </a:r>
            <a:r>
              <a:rPr lang="fr-FR" dirty="0" err="1" smtClean="0">
                <a:solidFill>
                  <a:srgbClr val="0070C0"/>
                </a:solidFill>
              </a:rPr>
              <a:t>Poids_modifié</a:t>
            </a:r>
            <a:endParaRPr lang="fr-FR" dirty="0" smtClean="0">
              <a:solidFill>
                <a:srgbClr val="0070C0"/>
              </a:solidFill>
            </a:endParaRPr>
          </a:p>
          <a:p>
            <a:pPr>
              <a:buNone/>
            </a:pPr>
            <a:r>
              <a:rPr lang="fr-FR" b="1" dirty="0" smtClean="0">
                <a:solidFill>
                  <a:srgbClr val="0070C0"/>
                </a:solidFill>
              </a:rPr>
              <a:t>FROM</a:t>
            </a:r>
            <a:r>
              <a:rPr lang="fr-FR" dirty="0" smtClean="0">
                <a:solidFill>
                  <a:srgbClr val="0070C0"/>
                </a:solidFill>
              </a:rPr>
              <a:t> </a:t>
            </a:r>
            <a:r>
              <a:rPr lang="fr-FR" dirty="0" err="1" smtClean="0">
                <a:solidFill>
                  <a:srgbClr val="0070C0"/>
                </a:solidFill>
              </a:rPr>
              <a:t>Piece</a:t>
            </a:r>
            <a:r>
              <a:rPr lang="fr-FR" dirty="0" smtClean="0">
                <a:solidFill>
                  <a:srgbClr val="0070C0"/>
                </a:solidFill>
              </a:rPr>
              <a:t> ;</a:t>
            </a:r>
          </a:p>
        </p:txBody>
      </p:sp>
      <p:sp>
        <p:nvSpPr>
          <p:cNvPr id="6" name="Footer Placeholder 2"/>
          <p:cNvSpPr>
            <a:spLocks noGrp="1"/>
          </p:cNvSpPr>
          <p:nvPr>
            <p:ph type="ftr" sz="quarter" idx="11"/>
          </p:nvPr>
        </p:nvSpPr>
        <p:spPr>
          <a:xfrm>
            <a:off x="609600" y="6248206"/>
            <a:ext cx="8248680" cy="365125"/>
          </a:xfrm>
        </p:spPr>
        <p:txBody>
          <a:bodyPr/>
          <a:lstStyle/>
          <a:p>
            <a:pPr algn="l"/>
            <a:r>
              <a:rPr lang="en-US" dirty="0" smtClean="0"/>
              <a:t>ABDD – CHAPITRE III : </a:t>
            </a:r>
            <a:r>
              <a:rPr lang="fr-FR" dirty="0" smtClean="0"/>
              <a:t>Le langage SQL</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yTemplat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MyTemplate</Template>
  <TotalTime>2532</TotalTime>
  <Words>2239</Words>
  <Application>Microsoft Office PowerPoint</Application>
  <PresentationFormat>Affichage à l'écran (4:3)</PresentationFormat>
  <Paragraphs>689</Paragraphs>
  <Slides>59</Slides>
  <Notes>33</Notes>
  <HiddenSlides>0</HiddenSlides>
  <MMClips>0</MMClips>
  <ScaleCrop>false</ScaleCrop>
  <HeadingPairs>
    <vt:vector size="4" baseType="variant">
      <vt:variant>
        <vt:lpstr>Thème</vt:lpstr>
      </vt:variant>
      <vt:variant>
        <vt:i4>1</vt:i4>
      </vt:variant>
      <vt:variant>
        <vt:lpstr>Titres des diapositives</vt:lpstr>
      </vt:variant>
      <vt:variant>
        <vt:i4>59</vt:i4>
      </vt:variant>
    </vt:vector>
  </HeadingPairs>
  <TitlesOfParts>
    <vt:vector size="60" baseType="lpstr">
      <vt:lpstr>MyTemplate</vt:lpstr>
      <vt:lpstr>Chapitre III   Le langage SQL </vt:lpstr>
      <vt:lpstr>LMD : Langage de Manipulation de Données</vt:lpstr>
      <vt:lpstr>Schéma de la base de données exemple</vt:lpstr>
      <vt:lpstr>Requêtes simples</vt:lpstr>
      <vt:lpstr>Requêtes simples</vt:lpstr>
      <vt:lpstr>Requêtes simples</vt:lpstr>
      <vt:lpstr>Requêtes simples - tri du résultat  </vt:lpstr>
      <vt:lpstr>Requêtes simples – tri du résultat</vt:lpstr>
      <vt:lpstr>Requêtes simples – renommer les attributs (alias de colonnes)</vt:lpstr>
      <vt:lpstr>Requêtes simples – renommer les attributs (alias de colonnes)</vt:lpstr>
      <vt:lpstr>Requêtes simples – renommer les attributs (alias de colonnes) </vt:lpstr>
      <vt:lpstr>Requêtes simples – renommer les attributs (alias de colonnes)</vt:lpstr>
      <vt:lpstr>Requêtes simples Expression des restrictions</vt:lpstr>
      <vt:lpstr>Requêtes simples Expression des restrictions </vt:lpstr>
      <vt:lpstr>Requêtes simples Expression des restrictions</vt:lpstr>
      <vt:lpstr>Requêtes simples Expression des restrictions</vt:lpstr>
      <vt:lpstr>Requêtes simples Expression des restrictions</vt:lpstr>
      <vt:lpstr>Requêtes simples Expression des restrictions</vt:lpstr>
      <vt:lpstr>Requêtes simples Expression des restrictions</vt:lpstr>
      <vt:lpstr>Ordre de priorité des operateurs</vt:lpstr>
      <vt:lpstr>Requêtes sur plusieurs tables</vt:lpstr>
      <vt:lpstr>Requêtes sur plusieurs tables Produit cartésien</vt:lpstr>
      <vt:lpstr>Requêtes sur plusieurs tables Produit cartésien</vt:lpstr>
      <vt:lpstr>Requêtes sur plusieurs tables Thêta jointure</vt:lpstr>
      <vt:lpstr>Requêtes sur plusieurs tables Thêta jointure</vt:lpstr>
      <vt:lpstr>Requêtes sur plusieurs tables Thêta jointure</vt:lpstr>
      <vt:lpstr>Requêtes sur plusieurs tables  Equijointure</vt:lpstr>
      <vt:lpstr>Requêtes sur plusieurs tables Jointure naturelle</vt:lpstr>
      <vt:lpstr>Requêtes sur plusieurs tables Jointure externe</vt:lpstr>
      <vt:lpstr>Requêtes sur plusieurs tables Jointure externe</vt:lpstr>
      <vt:lpstr>Requêtes sur plusieurs tables Jointure externe</vt:lpstr>
      <vt:lpstr>Requêtes sur plusieurs tables Jointure externe - </vt:lpstr>
      <vt:lpstr>Requêtes sur plusieurs tables Jointure externe - </vt:lpstr>
      <vt:lpstr>Requêtes sur plusieurs tables Jointure externe</vt:lpstr>
      <vt:lpstr>Requêtes sur plusieurs tables Union, intersection et différence</vt:lpstr>
      <vt:lpstr>Requêtes sur plusieurs tables Union</vt:lpstr>
      <vt:lpstr>Requêtes sur plusieurs tables intersection </vt:lpstr>
      <vt:lpstr>Requêtes sur plusieurs tables La différence</vt:lpstr>
      <vt:lpstr>Requêtes sur plusieurs tables Requêtes imbriquées ou sous requêtes</vt:lpstr>
      <vt:lpstr>Requêtes sur plusieurs tables  Requêtes imbriquées ou sous requêtes</vt:lpstr>
      <vt:lpstr>Requêtes sur plusieurs tables Requêtes imbriquées ou sous requêtes</vt:lpstr>
      <vt:lpstr>Requêtes sur plusieurs tables Requêtes imbriquées ou sous requêtes</vt:lpstr>
      <vt:lpstr>Requêtes sur plusieurs tables Requêtes imbriquées ou sous requêtes</vt:lpstr>
      <vt:lpstr>Requêtes sur plusieurs tables Requêtes imbriquées ou sous requêtes</vt:lpstr>
      <vt:lpstr>Requêtes sur plusieurs tables Requêtes imbriquées ou sous requêtes</vt:lpstr>
      <vt:lpstr>Requêtes sur plusieurs tables Requêtes imbriquées ou sous requêtes</vt:lpstr>
      <vt:lpstr>Requêtes sur plusieurs tables Requêtes imbriquées ou sous requêtes</vt:lpstr>
      <vt:lpstr>Requêtes sur plusieurs tables Requêtes imbriquées ou sous requêtes</vt:lpstr>
      <vt:lpstr>Requêtes sur plusieurs tables  Agrégation</vt:lpstr>
      <vt:lpstr>Requêtes sur plusieurs tables  Agrégation</vt:lpstr>
      <vt:lpstr>Requêtes sur plusieurs tables Agrégation</vt:lpstr>
      <vt:lpstr>Requêtes sur plusieurs tables Fonctions</vt:lpstr>
      <vt:lpstr>Requêtes sur plusieurs tables Agrégation</vt:lpstr>
      <vt:lpstr>Requêtes sur plusieurs tables Agrégation</vt:lpstr>
      <vt:lpstr>Requêtes sur plusieurs tables Agrégation</vt:lpstr>
      <vt:lpstr>Requêtes sur plusieurs tables Agrégation</vt:lpstr>
      <vt:lpstr>Requêtes sur plusieurs tables Agrégation</vt:lpstr>
      <vt:lpstr>Requêtes sur plusieurs tables Agrégation</vt:lpstr>
      <vt:lpstr>Diapositive 59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EA &amp; Model relationnel</dc:title>
  <dc:creator>ILYES MOHAMMED-BOUZIANE</dc:creator>
  <cp:lastModifiedBy>user</cp:lastModifiedBy>
  <cp:revision>222</cp:revision>
  <dcterms:created xsi:type="dcterms:W3CDTF">2016-01-08T14:58:34Z</dcterms:created>
  <dcterms:modified xsi:type="dcterms:W3CDTF">2018-05-01T20:19:41Z</dcterms:modified>
</cp:coreProperties>
</file>