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49" r:id="rId2"/>
    <p:sldId id="304" r:id="rId3"/>
    <p:sldId id="315" r:id="rId4"/>
    <p:sldId id="314" r:id="rId5"/>
    <p:sldId id="326" r:id="rId6"/>
    <p:sldId id="348" r:id="rId7"/>
    <p:sldId id="353" r:id="rId8"/>
    <p:sldId id="354" r:id="rId9"/>
    <p:sldId id="332" r:id="rId10"/>
    <p:sldId id="333" r:id="rId11"/>
    <p:sldId id="327" r:id="rId12"/>
    <p:sldId id="334" r:id="rId13"/>
    <p:sldId id="335" r:id="rId14"/>
    <p:sldId id="336" r:id="rId15"/>
    <p:sldId id="350" r:id="rId16"/>
    <p:sldId id="351" r:id="rId17"/>
    <p:sldId id="337" r:id="rId18"/>
    <p:sldId id="328" r:id="rId19"/>
    <p:sldId id="355" r:id="rId20"/>
    <p:sldId id="338" r:id="rId21"/>
    <p:sldId id="339" r:id="rId22"/>
    <p:sldId id="340" r:id="rId23"/>
    <p:sldId id="329" r:id="rId24"/>
    <p:sldId id="359" r:id="rId25"/>
    <p:sldId id="360" r:id="rId26"/>
    <p:sldId id="341" r:id="rId27"/>
    <p:sldId id="330" r:id="rId28"/>
    <p:sldId id="343" r:id="rId29"/>
    <p:sldId id="342" r:id="rId30"/>
    <p:sldId id="357" r:id="rId31"/>
    <p:sldId id="358" r:id="rId32"/>
    <p:sldId id="316" r:id="rId33"/>
    <p:sldId id="345" r:id="rId34"/>
    <p:sldId id="346" r:id="rId35"/>
    <p:sldId id="347" r:id="rId36"/>
    <p:sldId id="318" r:id="rId37"/>
    <p:sldId id="317" r:id="rId38"/>
    <p:sldId id="320" r:id="rId39"/>
    <p:sldId id="321" r:id="rId40"/>
    <p:sldId id="319" r:id="rId41"/>
    <p:sldId id="322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3CE0D373-0740-4A07-B64F-5A74918F5DAB}">
          <p14:sldIdLst>
            <p14:sldId id="256"/>
            <p14:sldId id="257"/>
            <p14:sldId id="258"/>
            <p14:sldId id="259"/>
            <p14:sldId id="303"/>
            <p14:sldId id="304"/>
            <p14:sldId id="305"/>
            <p14:sldId id="260"/>
            <p14:sldId id="261"/>
            <p14:sldId id="307"/>
            <p14:sldId id="309"/>
            <p14:sldId id="310"/>
            <p14:sldId id="306"/>
            <p14:sldId id="30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3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FFFF66"/>
    <a:srgbClr val="BF95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611" autoAdjust="0"/>
  </p:normalViewPr>
  <p:slideViewPr>
    <p:cSldViewPr>
      <p:cViewPr>
        <p:scale>
          <a:sx n="60" d="100"/>
          <a:sy n="60" d="100"/>
        </p:scale>
        <p:origin x="-1373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58F9-C1F2-449A-8791-2370E00D77CE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76AF-9840-40C0-9F49-1DBBDEF0985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923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676AF-9840-40C0-9F49-1DBBDEF098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ECF2A1-0216-40A4-BCAF-4A1B7F1A4337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6EF-105C-409E-B7F1-75CA2E75B165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D4E331-AD24-43FC-A27F-FD3C579D1868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7B82-92AE-4F99-8EE0-7E2D0F042EB1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F304-A0C8-4879-A963-694DCE0E3486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0B14B8-5B1A-4F1D-AA7C-7232881134AE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9FCD99-87EC-4107-9C52-FFD96E8F4052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02BB-6B5F-422F-846D-1C2E7D463ED2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E615-9F1A-4FA3-91A2-A122508F981E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383-1E31-4497-9723-9E9E13D77EFC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1FDDE04-2132-4E52-A584-A4C740243594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5D5558-FAE2-48F2-9D9E-26941E774B59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8339166" cy="50101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Chapitre</a:t>
            </a:r>
            <a:r>
              <a:rPr lang="en-US" dirty="0" smtClean="0">
                <a:solidFill>
                  <a:schemeClr val="bg1"/>
                </a:solidFill>
              </a:rPr>
              <a:t> IV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fr-FR" dirty="0" smtClean="0">
                <a:solidFill>
                  <a:srgbClr val="C00000"/>
                </a:solidFill>
              </a:rPr>
              <a:t>Les contraintes d'</a:t>
            </a:r>
            <a:r>
              <a:rPr lang="fr-FR" dirty="0" err="1" smtClean="0">
                <a:solidFill>
                  <a:srgbClr val="C00000"/>
                </a:solidFill>
              </a:rPr>
              <a:t>integrité</a:t>
            </a:r>
            <a:r>
              <a:rPr lang="fr-FR" dirty="0" smtClean="0">
                <a:solidFill>
                  <a:srgbClr val="C00000"/>
                </a:solidFill>
              </a:rPr>
              <a:t> et bases de données actives</a:t>
            </a:r>
            <a:br>
              <a:rPr lang="fr-FR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ILYES </a:t>
            </a:r>
            <a:r>
              <a:rPr lang="en-US" dirty="0" smtClean="0"/>
              <a:t>MOHAMMED-BOUZIANE</a:t>
            </a:r>
          </a:p>
          <a:p>
            <a:r>
              <a:rPr lang="fr-FR" dirty="0" smtClean="0"/>
              <a:t>i.mohammed-bouziane@univ-dbkm.dz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6019800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C00000"/>
                </a:solidFill>
              </a:rPr>
              <a:t>Contrainte sur une colonne ou au niveau table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fontScale="85000" lnSpcReduction="20000"/>
          </a:bodyPr>
          <a:lstStyle/>
          <a:p>
            <a:pPr marL="320040" lvl="1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3100" b="1" dirty="0" smtClean="0">
                <a:solidFill>
                  <a:srgbClr val="C00000"/>
                </a:solidFill>
              </a:rPr>
              <a:t>Contrainte NOT NUL</a:t>
            </a:r>
          </a:p>
          <a:p>
            <a:pPr>
              <a:buNone/>
            </a:pPr>
            <a:r>
              <a:rPr lang="fr-FR" dirty="0" smtClean="0"/>
              <a:t>Indique que l’attribut concerné doit avoir une valeur</a:t>
            </a:r>
          </a:p>
          <a:p>
            <a:r>
              <a:rPr lang="fr-FR" b="1" dirty="0" smtClean="0">
                <a:solidFill>
                  <a:srgbClr val="0070C0"/>
                </a:solidFill>
              </a:rPr>
              <a:t>Exemple : </a:t>
            </a:r>
            <a:r>
              <a:rPr lang="fr-FR" dirty="0" smtClean="0"/>
              <a:t>le nom et le prénom de l'employé sont obligatoires (ne peuvent pas être NULL)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EMPLOYE (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NUM_EMP INTEGER PRIMARY KEY,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NOM_EMP VARCHAR(35)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PRENOM_EMP VARCHAR (35)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EMAIL_EMP VARCHAR (35)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endParaRPr lang="fr-FR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 ;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C0000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C00000"/>
                </a:solidFill>
              </a:rPr>
              <a:t>Foreign</a:t>
            </a:r>
            <a:r>
              <a:rPr lang="fr-FR" sz="2600" b="1" dirty="0" smtClean="0">
                <a:solidFill>
                  <a:srgbClr val="C00000"/>
                </a:solidFill>
              </a:rPr>
              <a:t> Key)</a:t>
            </a:r>
            <a:endParaRPr lang="fr-FR" sz="2600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Une clé étrangère est un attribut ou un groupe d’attributs qui se trouve dans une table (table enfant) et qui fait référence à une clé primaire (ou clé candidate : unique et not </a:t>
            </a:r>
            <a:r>
              <a:rPr lang="fr-FR" sz="3200" dirty="0" err="1" smtClean="0"/>
              <a:t>null</a:t>
            </a:r>
            <a:r>
              <a:rPr lang="fr-FR" sz="3200" dirty="0" smtClean="0"/>
              <a:t>) dans une autre table (table parent) </a:t>
            </a:r>
            <a:endParaRPr lang="fr-FR" sz="3200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0070C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0070C0"/>
                </a:solidFill>
              </a:rPr>
              <a:t>Foreign</a:t>
            </a:r>
            <a:r>
              <a:rPr lang="fr-FR" sz="2600" b="1" dirty="0" smtClean="0">
                <a:solidFill>
                  <a:srgbClr val="0070C0"/>
                </a:solidFill>
              </a:rPr>
              <a:t> Key)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Syntaxe</a:t>
            </a:r>
          </a:p>
          <a:p>
            <a:r>
              <a:rPr lang="fr-FR" dirty="0" smtClean="0"/>
              <a:t>❶ Si la clé étrangère est composée d’un seul attribut :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nom_table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A</a:t>
            </a:r>
            <a:r>
              <a:rPr lang="fr-FR" sz="20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0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0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0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2000" b="1" baseline="-25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sz="2100" b="1" baseline="-25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nom_table_parent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(nom de l’attribut référencé dans la table parent)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[ON DELETE {RESTRICT | CASCADE | SET NULL | NO ACTION}]</a:t>
            </a:r>
          </a:p>
          <a:p>
            <a:pPr>
              <a:buNone/>
            </a:pPr>
            <a:r>
              <a:rPr lang="fr-FR" sz="1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[ON UPDATE {RESTRICT | CASCADE | SET NULL | NO ACTION}],</a:t>
            </a:r>
          </a:p>
          <a:p>
            <a:pPr>
              <a:buNone/>
            </a:pPr>
            <a:r>
              <a:rPr lang="fr-FR" sz="1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19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8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sz="1800" b="1" baseline="-25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fr-FR" sz="19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9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0070C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0070C0"/>
                </a:solidFill>
              </a:rPr>
              <a:t>Foreign</a:t>
            </a:r>
            <a:r>
              <a:rPr lang="fr-FR" sz="2600" b="1" dirty="0" smtClean="0">
                <a:solidFill>
                  <a:srgbClr val="0070C0"/>
                </a:solidFill>
              </a:rPr>
              <a:t> Key)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495800"/>
          </a:xfrm>
        </p:spPr>
        <p:txBody>
          <a:bodyPr>
            <a:normAutofit fontScale="925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</a:t>
            </a:r>
          </a:p>
          <a:p>
            <a:pPr>
              <a:buNone/>
            </a:pP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Client(</a:t>
            </a:r>
            <a:r>
              <a:rPr lang="fr-FR" sz="2200" b="1" u="sng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NOM_CLIENT, ADRESSE)</a:t>
            </a:r>
            <a:r>
              <a:rPr lang="fr-F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900" b="1" dirty="0" smtClean="0">
                <a:latin typeface="Courier New" pitchFamily="49" charset="0"/>
                <a:cs typeface="Courier New" pitchFamily="49" charset="0"/>
              </a:rPr>
              <a:t>table parent</a:t>
            </a:r>
          </a:p>
          <a:p>
            <a:pPr>
              <a:buNone/>
            </a:pP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Commande(</a:t>
            </a:r>
            <a:r>
              <a:rPr lang="fr-FR" sz="2200" b="1" u="sng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DATE, MONTANT, 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CLIENT) </a:t>
            </a:r>
            <a:r>
              <a:rPr lang="fr-FR" sz="1900" b="1" dirty="0" smtClean="0">
                <a:latin typeface="Courier New" pitchFamily="49" charset="0"/>
                <a:cs typeface="Courier New" pitchFamily="49" charset="0"/>
              </a:rPr>
              <a:t>table enfant</a:t>
            </a:r>
            <a:endParaRPr lang="fr-F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Commande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DATE,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Montant INTEGER,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Client(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 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  <p:sp>
        <p:nvSpPr>
          <p:cNvPr id="8" name="Forme libre 7"/>
          <p:cNvSpPr/>
          <p:nvPr/>
        </p:nvSpPr>
        <p:spPr>
          <a:xfrm>
            <a:off x="2214546" y="1643050"/>
            <a:ext cx="3884083" cy="928693"/>
          </a:xfrm>
          <a:custGeom>
            <a:avLst/>
            <a:gdLst>
              <a:gd name="connsiteX0" fmla="*/ 3884083 w 3884083"/>
              <a:gd name="connsiteY0" fmla="*/ 980017 h 980017"/>
              <a:gd name="connsiteX1" fmla="*/ 607483 w 3884083"/>
              <a:gd name="connsiteY1" fmla="*/ 65617 h 980017"/>
              <a:gd name="connsiteX2" fmla="*/ 239183 w 3884083"/>
              <a:gd name="connsiteY2" fmla="*/ 586317 h 98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4083" h="980017">
                <a:moveTo>
                  <a:pt x="3884083" y="980017"/>
                </a:moveTo>
                <a:cubicBezTo>
                  <a:pt x="2549524" y="555625"/>
                  <a:pt x="1214966" y="131234"/>
                  <a:pt x="607483" y="65617"/>
                </a:cubicBezTo>
                <a:cubicBezTo>
                  <a:pt x="0" y="0"/>
                  <a:pt x="119591" y="293158"/>
                  <a:pt x="239183" y="586317"/>
                </a:cubicBezTo>
              </a:path>
            </a:pathLst>
          </a:cu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0070C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0070C0"/>
                </a:solidFill>
              </a:rPr>
              <a:t>Foreign</a:t>
            </a:r>
            <a:r>
              <a:rPr lang="fr-FR" sz="2600" b="1" dirty="0" smtClean="0">
                <a:solidFill>
                  <a:srgbClr val="0070C0"/>
                </a:solidFill>
              </a:rPr>
              <a:t> Key)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Syntaxe</a:t>
            </a:r>
          </a:p>
          <a:p>
            <a:r>
              <a:rPr lang="fr-FR" dirty="0" smtClean="0">
                <a:latin typeface="Calibri"/>
                <a:cs typeface="Calibri"/>
              </a:rPr>
              <a:t>❷</a:t>
            </a:r>
            <a:r>
              <a:rPr lang="fr-FR" dirty="0" smtClean="0"/>
              <a:t>Si la clé étrangère est composée de un ou plusieurs attributs :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nom_Table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sz="2300" b="1" baseline="-25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nomContrainte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FOREIGN KEY (A1, A2,…,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Ap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Table_parent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(noms des attributs référencés dans la table parent)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[ON DELETE {RESTRICT | CASCADE | SET NULL | NO ACTION}]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[ON UPDATE {RESTRICT | CASCADE | SET NULL | NO ACTION}]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 ;</a:t>
            </a: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0070C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0070C0"/>
                </a:solidFill>
              </a:rPr>
              <a:t>Foreign</a:t>
            </a:r>
            <a:r>
              <a:rPr lang="fr-FR" sz="2600" b="1" dirty="0" smtClean="0">
                <a:solidFill>
                  <a:srgbClr val="0070C0"/>
                </a:solidFill>
              </a:rPr>
              <a:t> Key)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495800"/>
          </a:xfrm>
        </p:spPr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 1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Commande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DATE,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Montant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(10,2),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Client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PRIMARY KEY (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FOREIGN KEY </a:t>
            </a:r>
            <a:r>
              <a:rPr lang="en-US" sz="2400" b="1" dirty="0" smtClean="0"/>
              <a:t>(</a:t>
            </a:r>
            <a:r>
              <a:rPr lang="fr-F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400" b="1" dirty="0" smtClean="0"/>
              <a:t>)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400" b="1" dirty="0" smtClean="0"/>
              <a:t>(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en-US" sz="2400" b="1" dirty="0" smtClean="0"/>
              <a:t>)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2600" b="1" dirty="0" smtClean="0">
                <a:solidFill>
                  <a:srgbClr val="0070C0"/>
                </a:solidFill>
              </a:rPr>
              <a:t>Contrainte d’intégrité référentielle ou clé étrangère (</a:t>
            </a:r>
            <a:r>
              <a:rPr lang="fr-FR" sz="2600" b="1" dirty="0" err="1" smtClean="0">
                <a:solidFill>
                  <a:srgbClr val="0070C0"/>
                </a:solidFill>
              </a:rPr>
              <a:t>Foreign</a:t>
            </a:r>
            <a:r>
              <a:rPr lang="fr-FR" sz="2600" b="1" dirty="0" smtClean="0">
                <a:solidFill>
                  <a:srgbClr val="0070C0"/>
                </a:solidFill>
              </a:rPr>
              <a:t> Key)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495800"/>
          </a:xfrm>
        </p:spPr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Commande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Date_cde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DATE,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Montant INTEGER,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Client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CONSTRAINT '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pk_com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 PRIMARY KEY (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CONSTRAINT '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fk_cmd_client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FOREIGN KEY </a:t>
            </a:r>
            <a:r>
              <a:rPr lang="en-US" sz="2400" b="1" dirty="0" smtClean="0"/>
              <a:t>(</a:t>
            </a:r>
            <a:r>
              <a:rPr lang="fr-F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400" b="1" dirty="0" smtClean="0"/>
              <a:t>)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400" b="1" dirty="0" smtClean="0"/>
              <a:t>(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en-US" sz="2400" b="1" dirty="0" smtClean="0"/>
              <a:t>)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sz="2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643998" cy="4972072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nom_Table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</a:t>
            </a:r>
            <a:r>
              <a:rPr lang="fr-FR" sz="23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sz="2300" b="1" baseline="-25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nomContrainte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FOREIGN KEY (A1, A2,…,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Ap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3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Table_parent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(noms </a:t>
            </a: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 attributs référencés dans la table parent)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[ON DELETE {RESTRICT | CASCADE | SET NULL | NO ACTION}]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[ON UPDATE {RESTRICT | CASCADE | SET NULL | NO ACTION}]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 ;</a:t>
            </a:r>
          </a:p>
          <a:p>
            <a:pPr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Comportement par défaut</a:t>
            </a:r>
          </a:p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C00000"/>
                </a:solidFill>
              </a:rPr>
              <a:t>Suppression ou modification en cascade</a:t>
            </a:r>
          </a:p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C00000"/>
                </a:solidFill>
              </a:rPr>
              <a:t>Mettre la clé étrangère à NULL</a:t>
            </a:r>
          </a:p>
          <a:p>
            <a:pPr>
              <a:lnSpc>
                <a:spcPct val="150000"/>
              </a:lnSpc>
            </a:pPr>
            <a:r>
              <a:rPr lang="fr-FR" sz="3200" b="1" dirty="0" err="1" smtClean="0">
                <a:solidFill>
                  <a:srgbClr val="C00000"/>
                </a:solidFill>
              </a:rPr>
              <a:t>Restrict</a:t>
            </a:r>
            <a:endParaRPr lang="fr-FR" sz="3200" b="1" dirty="0" smtClean="0">
              <a:solidFill>
                <a:srgbClr val="C00000"/>
              </a:solidFill>
            </a:endParaRPr>
          </a:p>
          <a:p>
            <a:endParaRPr lang="fr-FR" sz="3200" b="1" dirty="0" smtClean="0">
              <a:solidFill>
                <a:srgbClr val="C00000"/>
              </a:solidFill>
            </a:endParaRPr>
          </a:p>
          <a:p>
            <a:endParaRPr lang="fr-FR" sz="32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Comportement par défaut</a:t>
            </a:r>
          </a:p>
          <a:p>
            <a:pPr marL="0" indent="0">
              <a:buNone/>
            </a:pPr>
            <a:r>
              <a:rPr lang="fr-FR" sz="3200" dirty="0" smtClean="0"/>
              <a:t>Empêcher la modification ou la suppression d’une clé primaire (ou candidate) de la table </a:t>
            </a:r>
            <a:r>
              <a:rPr lang="fr-FR" sz="3200" b="1" dirty="0" smtClean="0">
                <a:solidFill>
                  <a:srgbClr val="C00000"/>
                </a:solidFill>
              </a:rPr>
              <a:t>'parent'</a:t>
            </a:r>
            <a:r>
              <a:rPr lang="fr-FR" sz="3200" dirty="0" smtClean="0"/>
              <a:t> si cette clé est référencée</a:t>
            </a:r>
            <a:r>
              <a:rPr lang="fr-FR" sz="3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lang="fr-FR" sz="3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Syntaxe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On ne spécifie rien après la déclaration de la contrainte d'intégrité référentielle.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 smtClean="0"/>
              <a:t>On utilise la directive ou l'option </a:t>
            </a:r>
            <a:r>
              <a:rPr lang="fr-FR" sz="2800" dirty="0" smtClean="0">
                <a:solidFill>
                  <a:srgbClr val="0070C0"/>
                </a:solidFill>
              </a:rPr>
              <a:t>ON UPDATE / ON DELETE NO ACTION </a:t>
            </a:r>
            <a:endParaRPr lang="fr-FR" sz="3200" dirty="0" smtClean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Plan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Introduction 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Contrainte sur une colonne ou au niveau table</a:t>
            </a:r>
          </a:p>
          <a:p>
            <a:pPr lvl="1"/>
            <a:r>
              <a:rPr lang="fr-FR" dirty="0" smtClean="0"/>
              <a:t>Contrainte clé primaire (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err="1" smtClean="0"/>
              <a:t>key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La contrainte unique</a:t>
            </a:r>
          </a:p>
          <a:p>
            <a:pPr lvl="1"/>
            <a:r>
              <a:rPr lang="fr-FR" dirty="0" smtClean="0"/>
              <a:t>Contrainte NOT NUL</a:t>
            </a:r>
          </a:p>
          <a:p>
            <a:pPr lvl="1"/>
            <a:r>
              <a:rPr lang="fr-FR" dirty="0" smtClean="0"/>
              <a:t>Contrainte d’intégrité référentielle ou clé étrangère (</a:t>
            </a:r>
            <a:r>
              <a:rPr lang="fr-FR" dirty="0" err="1" smtClean="0"/>
              <a:t>Foreign</a:t>
            </a:r>
            <a:r>
              <a:rPr lang="fr-FR" dirty="0" smtClean="0"/>
              <a:t> Key)</a:t>
            </a: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Suppression ou modification en cascade</a:t>
            </a:r>
          </a:p>
          <a:p>
            <a:pPr lvl="0"/>
            <a:r>
              <a:rPr lang="fr-FR" sz="2800" b="1" dirty="0" smtClean="0">
                <a:solidFill>
                  <a:srgbClr val="0070C0"/>
                </a:solidFill>
              </a:rPr>
              <a:t>ON UPDATE CASCADE : </a:t>
            </a:r>
            <a:r>
              <a:rPr lang="fr-FR" sz="3200" dirty="0" smtClean="0"/>
              <a:t>consiste à modifier la clé étrangère dans la table enfant lorsque la clé primaire référencée est modifiée.</a:t>
            </a:r>
          </a:p>
          <a:p>
            <a:pPr lvl="0"/>
            <a:r>
              <a:rPr lang="fr-FR" sz="2800" b="1" dirty="0" smtClean="0">
                <a:solidFill>
                  <a:srgbClr val="0070C0"/>
                </a:solidFill>
              </a:rPr>
              <a:t>ON DELETE CASCADE : </a:t>
            </a:r>
            <a:r>
              <a:rPr lang="fr-FR" sz="3200" dirty="0" smtClean="0"/>
              <a:t>consiste à supprimer la ligne dans la table enfant lorsque la ligne correspondante dans la table parent est supprimée.</a:t>
            </a:r>
          </a:p>
          <a:p>
            <a:endParaRPr lang="fr-FR" sz="32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Mettre la clé étrangère à NULL</a:t>
            </a:r>
          </a:p>
          <a:p>
            <a:pPr lvl="0"/>
            <a:r>
              <a:rPr lang="fr-FR" sz="2800" b="1" dirty="0" smtClean="0">
                <a:solidFill>
                  <a:srgbClr val="0070C0"/>
                </a:solidFill>
              </a:rPr>
              <a:t>ON UPDATE SET NULL : </a:t>
            </a:r>
            <a:r>
              <a:rPr lang="fr-FR" sz="3200" dirty="0" smtClean="0"/>
              <a:t>consiste à mettre la valeur de la clé étrangère dans la table enfant à </a:t>
            </a:r>
            <a:r>
              <a:rPr lang="fr-FR" sz="3200" b="1" dirty="0" smtClean="0">
                <a:solidFill>
                  <a:srgbClr val="00B050"/>
                </a:solidFill>
              </a:rPr>
              <a:t>NULL</a:t>
            </a:r>
            <a:r>
              <a:rPr lang="fr-FR" sz="3200" dirty="0" smtClean="0"/>
              <a:t> lorsque la clé primaire référencée est modifiée.</a:t>
            </a:r>
          </a:p>
          <a:p>
            <a:pPr lvl="0"/>
            <a:r>
              <a:rPr lang="fr-FR" sz="2800" b="1" dirty="0" smtClean="0">
                <a:solidFill>
                  <a:srgbClr val="0070C0"/>
                </a:solidFill>
              </a:rPr>
              <a:t>ON DELETE SET NULL : </a:t>
            </a:r>
            <a:r>
              <a:rPr lang="fr-FR" sz="3200" dirty="0" smtClean="0"/>
              <a:t>consiste à mettre la valeur de la clé étrangère dans la table enfant à </a:t>
            </a:r>
            <a:r>
              <a:rPr lang="fr-FR" sz="3200" b="1" dirty="0" smtClean="0">
                <a:solidFill>
                  <a:srgbClr val="00B050"/>
                </a:solidFill>
              </a:rPr>
              <a:t>NULL</a:t>
            </a:r>
            <a:r>
              <a:rPr lang="fr-FR" sz="3200" dirty="0" smtClean="0"/>
              <a:t> lorsque la ligne correspondante dans la table parent est supprimée. </a:t>
            </a:r>
          </a:p>
          <a:p>
            <a:endParaRPr lang="fr-FR" sz="32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Politiques de gestion des clés étrangères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La directive RESTRICT : </a:t>
            </a:r>
            <a:r>
              <a:rPr lang="fr-FR" sz="2800" dirty="0" smtClean="0"/>
              <a:t>a</a:t>
            </a:r>
            <a:r>
              <a:rPr lang="fr-FR" sz="3200" b="1" dirty="0" smtClean="0">
                <a:solidFill>
                  <a:srgbClr val="C00000"/>
                </a:solidFill>
              </a:rPr>
              <a:t> </a:t>
            </a:r>
            <a:r>
              <a:rPr lang="fr-FR" sz="2800" dirty="0" smtClean="0"/>
              <a:t>le même effet que celui de la directive </a:t>
            </a:r>
            <a:r>
              <a:rPr lang="fr-FR" sz="2800" dirty="0" smtClean="0">
                <a:solidFill>
                  <a:srgbClr val="0070C0"/>
                </a:solidFill>
              </a:rPr>
              <a:t>NO ACTION </a:t>
            </a:r>
            <a:r>
              <a:rPr lang="fr-FR" sz="2800" dirty="0" smtClean="0"/>
              <a:t>: </a:t>
            </a:r>
          </a:p>
          <a:p>
            <a:endParaRPr lang="fr-FR" sz="2800" dirty="0" smtClean="0"/>
          </a:p>
          <a:p>
            <a:pPr lvl="1"/>
            <a:r>
              <a:rPr lang="fr-FR" sz="2500" b="1" dirty="0" smtClean="0">
                <a:solidFill>
                  <a:srgbClr val="0070C0"/>
                </a:solidFill>
              </a:rPr>
              <a:t>ON UPDATE RESTRICT : </a:t>
            </a:r>
            <a:r>
              <a:rPr lang="fr-FR" sz="2500" dirty="0" smtClean="0"/>
              <a:t>prévenir la modification ou la suppression d’une clé primaire (ou clé candidate) de la table « parent » si cette clé est référencée.</a:t>
            </a:r>
          </a:p>
          <a:p>
            <a:pPr lvl="1"/>
            <a:endParaRPr lang="fr-FR" sz="2500" dirty="0" smtClean="0"/>
          </a:p>
          <a:p>
            <a:pPr lvl="1"/>
            <a:r>
              <a:rPr lang="fr-FR" sz="2500" b="1" dirty="0" smtClean="0">
                <a:solidFill>
                  <a:srgbClr val="0070C0"/>
                </a:solidFill>
              </a:rPr>
              <a:t>ON DELETE RESTRICT : </a:t>
            </a:r>
            <a:r>
              <a:rPr lang="fr-FR" sz="2500" dirty="0" smtClean="0"/>
              <a:t>prévenir la suppression d’une clé primaire (ou clé candidate) de la table « parent » si cette clé est référencée.</a:t>
            </a:r>
          </a:p>
          <a:p>
            <a:endParaRPr lang="fr-FR" sz="32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de domaine 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de domaine :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CHECK </a:t>
            </a:r>
          </a:p>
          <a:p>
            <a:pPr marL="0" indent="0">
              <a:buNone/>
            </a:pPr>
            <a:r>
              <a:rPr lang="fr-FR" dirty="0" smtClean="0"/>
              <a:t>La contrainte CHECK impose un domaine de valeurs ou une condition entre attributs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Syntaxe 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nomContrainte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CHECK (CONDITION)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Condition</a:t>
            </a:r>
            <a:r>
              <a:rPr lang="fr-FR" dirty="0" smtClean="0"/>
              <a:t> : est une expression qui a la même structure que l’expression qui suit la clause WHERE</a:t>
            </a: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de domaine 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 :</a:t>
            </a:r>
          </a:p>
          <a:p>
            <a:endParaRPr lang="fr-FR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Commande (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Date_cde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DATE,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Montant INTEGER 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Montant &gt; 0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Client(</a:t>
            </a:r>
            <a:r>
              <a:rPr lang="fr-FR" sz="2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 </a:t>
            </a:r>
          </a:p>
          <a:p>
            <a:pPr>
              <a:buNone/>
            </a:pP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de domaine 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 :</a:t>
            </a:r>
          </a:p>
          <a:p>
            <a:endParaRPr lang="fr-FR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Commande (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Num_cde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Date_cde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DATE,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Montant INTEGER,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Client(</a:t>
            </a:r>
            <a:r>
              <a:rPr lang="fr-FR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num_client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 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ck_montant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Montant &gt; 0</a:t>
            </a: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2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de domaine 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Exemple :</a:t>
            </a:r>
          </a:p>
          <a:p>
            <a:pPr>
              <a:buNone/>
            </a:pPr>
            <a:endParaRPr lang="fr-F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SALLE (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NUM_SALLE INTEGER,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NOM_SALLE VARCHAR (25),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 INTEGER,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CLIMATISEE CHAR,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CHECK CLIMATISEE IN ('O', 'N'),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CHECK (CAPACITE &lt; 300 OR CLIMATISEE = 'O')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 ;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au niveau schéma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alibri"/>
                <a:cs typeface="Calibri"/>
              </a:rPr>
              <a:t>❶ </a:t>
            </a:r>
            <a:r>
              <a:rPr lang="fr-FR" sz="3200" b="1" dirty="0" smtClean="0">
                <a:solidFill>
                  <a:srgbClr val="C00000"/>
                </a:solidFill>
              </a:rPr>
              <a:t>Les assertions</a:t>
            </a:r>
          </a:p>
          <a:p>
            <a:pPr marL="0" indent="0">
              <a:buNone/>
            </a:pPr>
            <a:r>
              <a:rPr lang="fr-FR" sz="3000" dirty="0" smtClean="0"/>
              <a:t>Une assertion est une contrainte générale que la base de données doit respecter après chaque opération de modification de la base de données.</a:t>
            </a:r>
          </a:p>
          <a:p>
            <a:r>
              <a:rPr lang="fr-FR" sz="3200" b="1" dirty="0" smtClean="0">
                <a:solidFill>
                  <a:srgbClr val="C00000"/>
                </a:solidFill>
              </a:rPr>
              <a:t>Syntaxe </a:t>
            </a:r>
          </a:p>
          <a:p>
            <a:pPr>
              <a:buNone/>
            </a:pPr>
            <a:r>
              <a:rPr lang="fr-FR" b="1" dirty="0" smtClean="0"/>
              <a:t>	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NomAssertion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CHECK (C);</a:t>
            </a:r>
            <a:endParaRPr lang="fr-FR" sz="2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2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 :</a:t>
            </a:r>
            <a:r>
              <a:rPr lang="fr-FR" dirty="0" smtClean="0"/>
              <a:t>  est une expression logique.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au niveau schéma - Assertion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Exemple :</a:t>
            </a:r>
          </a:p>
          <a:p>
            <a:pPr>
              <a:buNone/>
            </a:pPr>
            <a:r>
              <a:rPr lang="fr-FR" b="1" dirty="0" smtClean="0"/>
              <a:t>	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Employe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IDemp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Nom, 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Salaire,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departement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dirty="0" smtClean="0"/>
          </a:p>
          <a:p>
            <a:r>
              <a:rPr lang="fr-FR" dirty="0" smtClean="0"/>
              <a:t>Un employé ne peut gagner plus du double de la moyenne des salaires des employés</a:t>
            </a:r>
          </a:p>
          <a:p>
            <a:endParaRPr lang="fr-FR" dirty="0" smtClean="0"/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ASSERTION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salaireMax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 (salaire ≤ 2 * (SELECT AVG (Salaire) FROM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Employe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au niveau schéma - </a:t>
            </a:r>
            <a:r>
              <a:rPr lang="fr-FR" sz="3200" b="1" dirty="0" smtClean="0">
                <a:solidFill>
                  <a:srgbClr val="0070C0"/>
                </a:solidFill>
                <a:ea typeface="+mn-ea"/>
                <a:cs typeface="+mn-cs"/>
              </a:rPr>
              <a:t>Déclencheur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fr-FR" sz="3200" b="1" dirty="0" smtClean="0">
                <a:solidFill>
                  <a:srgbClr val="C00000"/>
                </a:solidFill>
              </a:rPr>
              <a:t>Déclencheur (trigger)</a:t>
            </a:r>
          </a:p>
          <a:p>
            <a:pPr>
              <a:buNone/>
            </a:pPr>
            <a:endParaRPr lang="fr-FR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3200" dirty="0" smtClean="0"/>
              <a:t>Un </a:t>
            </a:r>
            <a:r>
              <a:rPr lang="fr-FR" sz="3200" i="1" dirty="0" smtClean="0"/>
              <a:t>trigger </a:t>
            </a:r>
            <a:r>
              <a:rPr lang="fr-FR" sz="3200" dirty="0" smtClean="0"/>
              <a:t>est un sous programme qui est déclenché par des évènements de mise à jour </a:t>
            </a:r>
            <a:r>
              <a:rPr lang="fr-FR" sz="3200" i="1" dirty="0" smtClean="0"/>
              <a:t>spécifiés par l’utilisateur </a:t>
            </a:r>
            <a:r>
              <a:rPr lang="fr-FR" sz="3200" dirty="0" smtClean="0"/>
              <a:t>et ne s’exécute que quand une condition est satisfaite.</a:t>
            </a: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Plan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Politiques de gestion des clés étrangères</a:t>
            </a:r>
          </a:p>
          <a:p>
            <a:pPr lvl="1"/>
            <a:r>
              <a:rPr lang="fr-FR" dirty="0" smtClean="0"/>
              <a:t>Comportement par défaut </a:t>
            </a:r>
          </a:p>
          <a:p>
            <a:pPr lvl="1"/>
            <a:r>
              <a:rPr lang="fr-FR" dirty="0" smtClean="0"/>
              <a:t>Suppression ou modification en cascade</a:t>
            </a:r>
          </a:p>
          <a:p>
            <a:pPr lvl="1"/>
            <a:r>
              <a:rPr lang="fr-FR" dirty="0" smtClean="0"/>
              <a:t>Mettre la clé étrangère à NULL</a:t>
            </a:r>
          </a:p>
          <a:p>
            <a:pPr lvl="1"/>
            <a:r>
              <a:rPr lang="fr-FR" dirty="0" smtClean="0"/>
              <a:t>Attribuer la valeur par défaut à la clé étrangère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Contrainte de domaine 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Contrainte au niveau schéma</a:t>
            </a:r>
          </a:p>
          <a:p>
            <a:pPr lvl="1"/>
            <a:r>
              <a:rPr lang="fr-FR" dirty="0" smtClean="0"/>
              <a:t>Les assertions</a:t>
            </a:r>
          </a:p>
          <a:p>
            <a:pPr lvl="1"/>
            <a:r>
              <a:rPr lang="fr-FR" dirty="0" smtClean="0"/>
              <a:t>Les déclencheurs (triggers)</a:t>
            </a:r>
            <a:endParaRPr lang="fr-FR" b="1" dirty="0" smtClean="0"/>
          </a:p>
          <a:p>
            <a:pPr lvl="1"/>
            <a:endParaRPr lang="fr-FR" b="1" dirty="0" smtClean="0"/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au niveau schéma - </a:t>
            </a:r>
            <a:r>
              <a:rPr lang="fr-FR" sz="3200" b="1" dirty="0" smtClean="0">
                <a:solidFill>
                  <a:srgbClr val="0070C0"/>
                </a:solidFill>
                <a:ea typeface="+mn-ea"/>
                <a:cs typeface="+mn-cs"/>
              </a:rPr>
              <a:t>Déclencheur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200" b="1" dirty="0" smtClean="0">
                <a:solidFill>
                  <a:srgbClr val="C00000"/>
                </a:solidFill>
              </a:rPr>
              <a:t>À quoi sert un déclencheur </a:t>
            </a:r>
            <a:r>
              <a:rPr lang="fr-FR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fr-FR" sz="3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3200" b="1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Programmer toutes les règles de gestion qui n’ont pas pu être mises en place par des contraintes au niveau des tables.</a:t>
            </a:r>
          </a:p>
          <a:p>
            <a:r>
              <a:rPr lang="fr-FR" dirty="0" smtClean="0"/>
              <a:t>Renforcer des aspects de sécurité et d’audit.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0070C0"/>
                </a:solidFill>
              </a:rPr>
              <a:t>Contrainte au niveau schéma - </a:t>
            </a:r>
            <a:r>
              <a:rPr lang="fr-FR" sz="3200" b="1" dirty="0" smtClean="0">
                <a:solidFill>
                  <a:srgbClr val="0070C0"/>
                </a:solidFill>
                <a:ea typeface="+mn-ea"/>
                <a:cs typeface="+mn-cs"/>
              </a:rPr>
              <a:t>Déclencheur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1" y="1543194"/>
            <a:ext cx="8338356" cy="4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>
                <a:solidFill>
                  <a:srgbClr val="C00000"/>
                </a:solidFill>
              </a:rPr>
              <a:t>Syntaxe</a:t>
            </a:r>
            <a:r>
              <a:rPr lang="fr-FR" sz="3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C00000"/>
                </a:solidFill>
              </a:rPr>
              <a:t>de création d'un déclencheur</a:t>
            </a:r>
          </a:p>
          <a:p>
            <a:pPr>
              <a:buNone/>
            </a:pPr>
            <a:endParaRPr lang="fr-FR" sz="3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TRIGGER &lt;nom trigger&gt;</a:t>
            </a: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Quand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événement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on &lt;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nomTable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each</a:t>
            </a:r>
            <a:r>
              <a:rPr lang="fr-FR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fr-F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&lt;Condition&gt;]]</a:t>
            </a: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&lt;Actions&gt; ;</a:t>
            </a: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Quand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 :</a:t>
            </a:r>
            <a:r>
              <a:rPr lang="fr-FR" sz="3200" dirty="0" smtClean="0"/>
              <a:t> </a:t>
            </a:r>
            <a:r>
              <a:rPr lang="fr-FR" sz="2800" dirty="0" smtClean="0"/>
              <a:t>peut être BEFORE ou AFTER</a:t>
            </a:r>
            <a:endParaRPr lang="fr-FR" sz="3200" dirty="0" smtClean="0"/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Evénement </a:t>
            </a:r>
            <a:r>
              <a:rPr lang="fr-FR" sz="2800" dirty="0" smtClean="0"/>
              <a:t>: INSERT, DELETE ou UPDATE séparés par le mot clé OR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nomTable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dirty="0" smtClean="0"/>
              <a:t>: spécifie la table associée au déclencheur.</a:t>
            </a:r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EACH ROW :</a:t>
            </a:r>
            <a:r>
              <a:rPr lang="fr-FR" sz="3200" dirty="0" smtClean="0"/>
              <a:t> </a:t>
            </a:r>
            <a:r>
              <a:rPr lang="fr-FR" sz="2800" dirty="0" smtClean="0"/>
              <a:t>facultatif ; si cet directive est mentionnée, le corps du déclencheur est exécuté autant de fois qu’il y a de lignes concernées par la mise à jour.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&lt;CONDITION&gt; 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2800" dirty="0" smtClean="0"/>
              <a:t> facultatif, s’il est mentionné, le corps du trigger s’exécute que pour les lignes concernées par l’événement et qui vérifient la condition.</a:t>
            </a:r>
            <a:endParaRPr lang="fr-FR" sz="2400" dirty="0" smtClean="0"/>
          </a:p>
          <a:p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Actions :</a:t>
            </a:r>
            <a:r>
              <a:rPr lang="fr-FR" sz="2400" dirty="0" smtClean="0"/>
              <a:t> </a:t>
            </a:r>
            <a:r>
              <a:rPr lang="fr-FR" sz="2800" dirty="0" smtClean="0"/>
              <a:t>instructions SQL (s’il ‘y a plusieurs instructions, il faut les mettre dans un bloc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 ... END).</a:t>
            </a:r>
          </a:p>
          <a:p>
            <a:endParaRPr lang="fr-FR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Les directives </a:t>
            </a:r>
            <a:r>
              <a:rPr lang="fr-FR" sz="2400" b="1" dirty="0" smtClean="0">
                <a:solidFill>
                  <a:srgbClr val="C00000"/>
                </a:solidFill>
              </a:rPr>
              <a:t>OLD et NEW</a:t>
            </a:r>
            <a:endParaRPr lang="fr-FR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On peut référencer les nouvelles et anciennes valeurs de tuples (tuples ou lignes qui ont été insérées, modifiées où supprimées) dans l’événement par :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800" dirty="0" smtClean="0"/>
              <a:t> </a:t>
            </a:r>
            <a:r>
              <a:rPr lang="fr-FR" sz="2800" b="1" dirty="0" smtClean="0">
                <a:solidFill>
                  <a:srgbClr val="C00000"/>
                </a:solidFill>
              </a:rPr>
              <a:t>:</a:t>
            </a:r>
            <a:r>
              <a:rPr lang="fr-FR" sz="2800" b="1" dirty="0" smtClean="0">
                <a:solidFill>
                  <a:srgbClr val="0070C0"/>
                </a:solidFill>
              </a:rPr>
              <a:t> </a:t>
            </a:r>
            <a:r>
              <a:rPr lang="fr-FR" sz="2800" b="1" dirty="0" err="1" smtClean="0">
                <a:solidFill>
                  <a:srgbClr val="C00000"/>
                </a:solidFill>
              </a:rPr>
              <a:t>New</a:t>
            </a:r>
            <a:r>
              <a:rPr lang="fr-FR" sz="2800" b="1" dirty="0" err="1" smtClean="0">
                <a:solidFill>
                  <a:srgbClr val="0070C0"/>
                </a:solidFill>
              </a:rPr>
              <a:t>.attribut</a:t>
            </a:r>
            <a:r>
              <a:rPr lang="fr-FR" sz="2800" b="1" dirty="0" smtClean="0">
                <a:solidFill>
                  <a:srgbClr val="0070C0"/>
                </a:solidFill>
              </a:rPr>
              <a:t> 	et 	</a:t>
            </a:r>
            <a:r>
              <a:rPr lang="fr-FR" sz="2800" b="1" dirty="0" smtClean="0">
                <a:solidFill>
                  <a:srgbClr val="C00000"/>
                </a:solidFill>
              </a:rPr>
              <a:t>:</a:t>
            </a:r>
            <a:r>
              <a:rPr lang="fr-FR" sz="2800" b="1" dirty="0" smtClean="0">
                <a:solidFill>
                  <a:srgbClr val="0070C0"/>
                </a:solidFill>
              </a:rPr>
              <a:t> </a:t>
            </a:r>
            <a:r>
              <a:rPr lang="fr-FR" sz="2800" b="1" dirty="0" err="1" smtClean="0">
                <a:solidFill>
                  <a:srgbClr val="C00000"/>
                </a:solidFill>
              </a:rPr>
              <a:t>Old</a:t>
            </a:r>
            <a:r>
              <a:rPr lang="fr-FR" sz="2800" b="1" dirty="0" err="1" smtClean="0">
                <a:solidFill>
                  <a:srgbClr val="0070C0"/>
                </a:solidFill>
              </a:rPr>
              <a:t>.attribut</a:t>
            </a:r>
            <a:endParaRPr lang="fr-FR" sz="2400" b="1" dirty="0" smtClean="0">
              <a:solidFill>
                <a:srgbClr val="0070C0"/>
              </a:solidFill>
            </a:endParaRPr>
          </a:p>
          <a:p>
            <a:endParaRPr lang="fr-FR" sz="2400" dirty="0" smtClean="0"/>
          </a:p>
          <a:p>
            <a:pPr lvl="0"/>
            <a:r>
              <a:rPr lang="fr-FR" sz="2800" dirty="0" smtClean="0"/>
              <a:t>Dans le cas d’insertion, on référence par </a:t>
            </a:r>
            <a:r>
              <a:rPr lang="fr-FR" sz="2800" b="1" dirty="0" smtClean="0">
                <a:solidFill>
                  <a:srgbClr val="C00000"/>
                </a:solidFill>
              </a:rPr>
              <a:t>New</a:t>
            </a:r>
          </a:p>
          <a:p>
            <a:pPr lvl="0"/>
            <a:r>
              <a:rPr lang="fr-FR" sz="2800" dirty="0" smtClean="0"/>
              <a:t>Dans le cas de suppression, on référence par </a:t>
            </a:r>
            <a:r>
              <a:rPr lang="fr-FR" sz="2800" b="1" dirty="0" err="1" smtClean="0">
                <a:solidFill>
                  <a:srgbClr val="C00000"/>
                </a:solidFill>
              </a:rPr>
              <a:t>Old</a:t>
            </a:r>
            <a:endParaRPr lang="fr-FR" sz="2800" b="1" dirty="0" smtClean="0">
              <a:solidFill>
                <a:srgbClr val="C00000"/>
              </a:solidFill>
            </a:endParaRPr>
          </a:p>
          <a:p>
            <a:pPr lvl="0"/>
            <a:r>
              <a:rPr lang="fr-FR" sz="2800" dirty="0" smtClean="0"/>
              <a:t>Dans le cas d'une mise à jour, on référence par </a:t>
            </a:r>
            <a:r>
              <a:rPr lang="fr-FR" sz="2800" b="1" dirty="0" err="1" smtClean="0">
                <a:solidFill>
                  <a:srgbClr val="C00000"/>
                </a:solidFill>
              </a:rPr>
              <a:t>Old</a:t>
            </a:r>
            <a:r>
              <a:rPr lang="fr-FR" sz="2800" b="1" dirty="0" smtClean="0">
                <a:solidFill>
                  <a:srgbClr val="C00000"/>
                </a:solidFill>
              </a:rPr>
              <a:t> et New</a:t>
            </a:r>
          </a:p>
          <a:p>
            <a:endParaRPr lang="fr-FR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et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200" b="1" dirty="0" smtClean="0">
                <a:solidFill>
                  <a:srgbClr val="C00000"/>
                </a:solidFill>
              </a:rPr>
              <a:t>Suppression d'un Déclencheur</a:t>
            </a:r>
          </a:p>
          <a:p>
            <a:r>
              <a:rPr lang="fr-FR" sz="3200" b="1" dirty="0" smtClean="0">
                <a:solidFill>
                  <a:srgbClr val="C00000"/>
                </a:solidFill>
              </a:rPr>
              <a:t>Syntaxe :</a:t>
            </a:r>
            <a:r>
              <a:rPr lang="fr-FR" sz="3600" b="1" dirty="0" smtClean="0">
                <a:solidFill>
                  <a:srgbClr val="C00000"/>
                </a:solidFill>
              </a:rPr>
              <a:t> </a:t>
            </a:r>
          </a:p>
          <a:p>
            <a:endParaRPr lang="fr-FR" sz="3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DROP TRIGGER </a:t>
            </a:r>
            <a:r>
              <a:rPr lang="fr-F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NomBase</a:t>
            </a:r>
            <a:r>
              <a:rPr lang="fr-FR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NOM_TRIGGER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;</a:t>
            </a:r>
            <a:endParaRPr lang="fr-FR" sz="2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et </a:t>
            </a:r>
            <a:r>
              <a:rPr lang="fr-FR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Exemple 1 :</a:t>
            </a:r>
          </a:p>
          <a:p>
            <a:pPr>
              <a:buNone/>
            </a:pPr>
            <a:endParaRPr lang="fr-FR" sz="28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CINEMA(</a:t>
            </a:r>
            <a:r>
              <a:rPr lang="fr-FR" sz="2400" b="1" u="sng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nomCinema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adresse)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SALLE(</a:t>
            </a:r>
            <a:r>
              <a:rPr lang="fr-FR" sz="2400" b="1" u="sng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numSalle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nomCinema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capaciteSalle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177800" lvl="0" indent="-177800">
              <a:buNone/>
            </a:pPr>
            <a:r>
              <a:rPr lang="fr-FR" sz="2400" dirty="0" smtClean="0"/>
              <a:t>- </a:t>
            </a:r>
            <a:r>
              <a:rPr lang="fr-FR" sz="2800" dirty="0" smtClean="0"/>
              <a:t>Ecrire un trigger qui maintient la capacité d’un cinéma à chaque mise à jour de la capacité de salle.</a:t>
            </a:r>
          </a:p>
          <a:p>
            <a:pPr marL="177800" lvl="0" indent="-177800">
              <a:buNone/>
            </a:pPr>
            <a:endParaRPr lang="fr-FR" sz="2400" dirty="0" smtClean="0"/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et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capacite_cinema</a:t>
            </a: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AFTER UPDATE ON salle</a:t>
            </a:r>
          </a:p>
          <a:p>
            <a:pPr>
              <a:buNone/>
            </a:pPr>
            <a:r>
              <a:rPr lang="fr-FR" sz="2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sz="2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EACH ROW 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WHEN </a:t>
            </a:r>
            <a:r>
              <a:rPr lang="fr-FR" sz="21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old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.capaciteSalle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fr-FR" sz="21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.capaciteSalle</a:t>
            </a: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Cinema</a:t>
            </a: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Set capacité = capacité - :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old.capaciteSalle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 :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New.capaciteSalle</a:t>
            </a: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nomCinema</a:t>
            </a: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new.nomCinema</a:t>
            </a: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177800" lvl="0" indent="-177800">
              <a:buNone/>
            </a:pPr>
            <a:endParaRPr lang="fr-FR" sz="2400" dirty="0" smtClean="0"/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</a:t>
            </a:r>
            <a:r>
              <a:rPr lang="fr-FR" b="1" dirty="0" smtClean="0">
                <a:solidFill>
                  <a:srgbClr val="C00000"/>
                </a:solidFill>
              </a:rPr>
              <a:t>schéma </a:t>
            </a:r>
            <a:r>
              <a:rPr lang="fr-FR" sz="4000" b="1" dirty="0" smtClean="0">
                <a:solidFill>
                  <a:srgbClr val="0070C0"/>
                </a:solidFill>
              </a:rPr>
              <a:t>déclencheur </a:t>
            </a:r>
            <a:r>
              <a:rPr lang="fr-FR" sz="4000" b="1" dirty="0" smtClean="0">
                <a:solidFill>
                  <a:srgbClr val="0070C0"/>
                </a:solidFill>
              </a:rPr>
              <a:t>(trigger)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592266" y="1600200"/>
            <a:ext cx="8480328" cy="44958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Solution 2</a:t>
            </a:r>
          </a:p>
          <a:p>
            <a:pPr>
              <a:lnSpc>
                <a:spcPct val="115000"/>
              </a:lnSpc>
              <a:buNone/>
            </a:pPr>
            <a:endParaRPr lang="fr-FR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capacite_cinema</a:t>
            </a:r>
            <a:endParaRPr lang="fr-FR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AFTER UPDATE OR DELETE OR INSERT ON salle</a:t>
            </a:r>
          </a:p>
          <a:p>
            <a:pPr>
              <a:lnSpc>
                <a:spcPct val="115000"/>
              </a:lnSpc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Cinema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(SELECT SUM(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capaciteSalle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FROM salle</a:t>
            </a:r>
          </a:p>
          <a:p>
            <a:pPr>
              <a:lnSpc>
                <a:spcPct val="115000"/>
              </a:lnSpc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cinema.nomcinema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salle.nomcinema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endParaRPr lang="fr-FR" sz="2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177800" lvl="0" indent="-177800">
              <a:buNone/>
            </a:pPr>
            <a:endParaRPr lang="fr-FR" sz="2400" dirty="0" smtClean="0"/>
          </a:p>
          <a:p>
            <a:pPr>
              <a:buNone/>
            </a:pPr>
            <a:endParaRPr lang="fr-FR" sz="2000" b="1" dirty="0" smtClean="0">
              <a:solidFill>
                <a:srgbClr val="0070C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Introduction</a:t>
            </a:r>
            <a:endParaRPr lang="fr-FR" sz="3500" b="1" dirty="0" smtClean="0">
              <a:solidFill>
                <a:srgbClr val="C00000"/>
              </a:solidFill>
            </a:endParaRPr>
          </a:p>
          <a:p>
            <a:r>
              <a:rPr lang="fr-FR" i="1" dirty="0" smtClean="0"/>
              <a:t>Une contrainte d’intégrité est une propriété qu'on ne peut pas l'exprimer par le modèle E/A de base et qui doivent satisfaire les données existantes dans la base de données. </a:t>
            </a:r>
          </a:p>
          <a:p>
            <a:r>
              <a:rPr lang="fr-FR" b="1" i="1" dirty="0" smtClean="0">
                <a:solidFill>
                  <a:srgbClr val="C00000"/>
                </a:solidFill>
              </a:rPr>
              <a:t>Exemple :</a:t>
            </a:r>
          </a:p>
          <a:p>
            <a:pPr lvl="1"/>
            <a:r>
              <a:rPr lang="fr-FR" dirty="0" smtClean="0"/>
              <a:t>Note d'étudiant dans une matière :  0 ≤ note ≤ 20</a:t>
            </a:r>
          </a:p>
          <a:p>
            <a:pPr lvl="1"/>
            <a:r>
              <a:rPr lang="fr-FR" dirty="0" smtClean="0"/>
              <a:t>Type paiement : cheque, espèce</a:t>
            </a:r>
          </a:p>
          <a:p>
            <a:pPr lvl="1"/>
            <a:r>
              <a:rPr lang="fr-FR" dirty="0" smtClean="0"/>
              <a:t>Salaire doit être supérieur à 18000 DA</a:t>
            </a:r>
          </a:p>
          <a:p>
            <a:pPr lvl="1"/>
            <a:r>
              <a:rPr lang="fr-FR" dirty="0" err="1" smtClean="0"/>
              <a:t>dateLivraison</a:t>
            </a:r>
            <a:r>
              <a:rPr lang="fr-FR" dirty="0" smtClean="0"/>
              <a:t> ≥ </a:t>
            </a:r>
            <a:r>
              <a:rPr lang="fr-FR" dirty="0" err="1" smtClean="0"/>
              <a:t>dateCommande</a:t>
            </a:r>
            <a:endParaRPr lang="fr-FR" dirty="0" smtClean="0"/>
          </a:p>
          <a:p>
            <a:endParaRPr lang="fr-FR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et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Exemple 2</a:t>
            </a:r>
          </a:p>
          <a:p>
            <a:pPr>
              <a:buNone/>
            </a:pPr>
            <a:endParaRPr lang="fr-FR" sz="28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 (</a:t>
            </a:r>
            <a:r>
              <a:rPr lang="fr-FR" sz="24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nom,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adr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Hist_client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4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nom,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adr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sz="28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indent="0"/>
            <a:r>
              <a:rPr lang="fr-FR" sz="3600" dirty="0" smtClean="0"/>
              <a:t> </a:t>
            </a:r>
            <a:r>
              <a:rPr lang="fr-FR" sz="3200" dirty="0" smtClean="0"/>
              <a:t>Ecrire un trigger qui sauvegarde les clients supprimés dans la table </a:t>
            </a:r>
            <a:r>
              <a:rPr lang="fr-FR" sz="3200" dirty="0" err="1" smtClean="0"/>
              <a:t>Hist_client</a:t>
            </a:r>
            <a:endParaRPr lang="fr-FR" sz="3600" dirty="0" smtClean="0"/>
          </a:p>
          <a:p>
            <a:pPr>
              <a:buNone/>
            </a:pPr>
            <a:endParaRPr lang="fr-FR" sz="3600" b="1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Contrainte au niveau schéma et </a:t>
            </a:r>
            <a:r>
              <a:rPr lang="fr-FR" sz="4000" b="1" dirty="0" smtClean="0">
                <a:solidFill>
                  <a:srgbClr val="0070C0"/>
                </a:solidFill>
              </a:rPr>
              <a:t>déclencheur (trigger)</a:t>
            </a:r>
            <a:endParaRPr lang="fr-FR" b="1" dirty="0" smtClean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17070" cy="44958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Solution </a:t>
            </a:r>
          </a:p>
          <a:p>
            <a:pPr>
              <a:buNone/>
            </a:pPr>
            <a:endParaRPr lang="fr-FR" sz="32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historiqueClients</a:t>
            </a:r>
            <a:endParaRPr lang="fr-FR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BEFORE DELETE ON CLIENT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 INTO HIST_CLIENT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VALUES (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OLD.code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OLD.nom,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OLD.prenom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OLD.adr)</a:t>
            </a:r>
          </a:p>
          <a:p>
            <a:pPr>
              <a:buNone/>
            </a:pPr>
            <a:endParaRPr lang="fr-FR" sz="28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Images\bonhomme blanc+danbo\bonhomme\Fotolia_interro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9698" y="1785926"/>
            <a:ext cx="3684605" cy="44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III : </a:t>
            </a:r>
            <a:r>
              <a:rPr lang="fr-FR" dirty="0" smtClean="0"/>
              <a:t>Le langage SQL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fr-FR" sz="3100" b="1" dirty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100" b="1" dirty="0" smtClean="0">
                <a:solidFill>
                  <a:srgbClr val="C00000"/>
                </a:solidFill>
              </a:rPr>
              <a:t>Contrainte clé primaire (PRIMARY KEY)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fr-FR" sz="3100" b="1" dirty="0" smtClean="0">
                <a:solidFill>
                  <a:srgbClr val="C00000"/>
                </a:solidFill>
              </a:rPr>
              <a:t>Syntaxe :</a:t>
            </a:r>
          </a:p>
          <a:p>
            <a:pPr lvl="0"/>
            <a:r>
              <a:rPr lang="fr-FR" dirty="0" smtClean="0"/>
              <a:t>Si la clé est composée d’un seul attribut, on déclare la contrainte </a:t>
            </a:r>
            <a:r>
              <a:rPr lang="fr-FR" b="1" i="1" dirty="0" smtClean="0"/>
              <a:t>PRIMARY KEY</a:t>
            </a:r>
            <a:r>
              <a:rPr lang="fr-FR" dirty="0" smtClean="0"/>
              <a:t> juste après l’attribut concerné. </a:t>
            </a:r>
          </a:p>
          <a:p>
            <a:r>
              <a:rPr lang="fr-FR" dirty="0" smtClean="0"/>
              <a:t>Si la clé est composée </a:t>
            </a:r>
            <a:r>
              <a:rPr lang="fr-FR" dirty="0" smtClean="0">
                <a:solidFill>
                  <a:srgbClr val="C00000"/>
                </a:solidFill>
              </a:rPr>
              <a:t>d’une ou de plusieurs </a:t>
            </a:r>
            <a:r>
              <a:rPr lang="fr-FR" dirty="0" smtClean="0"/>
              <a:t>attributs, la définition de la contrainte s'effectue après la définition des attributs de la table, la syntaxe est la suivante : </a:t>
            </a:r>
          </a:p>
          <a:p>
            <a:pPr>
              <a:buNone/>
            </a:pP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fr-FR" sz="2200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nomContrainte</a:t>
            </a:r>
            <a:r>
              <a:rPr lang="fr-FR" sz="22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KEY(A</a:t>
            </a:r>
            <a:r>
              <a:rPr lang="fr-FR" sz="2200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,A</a:t>
            </a:r>
            <a:r>
              <a:rPr lang="fr-FR" sz="2200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…A</a:t>
            </a:r>
            <a:r>
              <a:rPr lang="fr-FR" sz="2200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fr-FR" dirty="0" smtClean="0"/>
          </a:p>
          <a:p>
            <a:endParaRPr lang="fr-FR" dirty="0" smtClean="0"/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fr-FR" sz="3100" b="1" dirty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100" b="1" dirty="0" smtClean="0">
                <a:solidFill>
                  <a:srgbClr val="C00000"/>
                </a:solidFill>
              </a:rPr>
              <a:t>Contrainte clé primaire (PRIMARY KEY)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fr-FR" sz="3100" b="1" dirty="0" smtClean="0">
                <a:solidFill>
                  <a:srgbClr val="C00000"/>
                </a:solidFill>
              </a:rPr>
              <a:t>Exemple :</a:t>
            </a:r>
          </a:p>
          <a:p>
            <a:endParaRPr lang="fr-FR" sz="31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Etudiant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Matr_etud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 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dateNaiss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fr-FR" sz="3100" b="1" dirty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100" b="1" dirty="0" smtClean="0">
                <a:solidFill>
                  <a:srgbClr val="C00000"/>
                </a:solidFill>
              </a:rPr>
              <a:t>Contrainte clé primaire (PRIMARY KEY)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fr-FR" sz="3100" b="1" dirty="0" smtClean="0">
                <a:solidFill>
                  <a:srgbClr val="C00000"/>
                </a:solidFill>
              </a:rPr>
              <a:t>Exemple :</a:t>
            </a:r>
          </a:p>
          <a:p>
            <a:endParaRPr lang="fr-FR" sz="31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Etudiant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Matr_etud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dateNaiss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Date,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PRIMARY KEY (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Matr_etud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fr-FR" sz="3100" b="1" dirty="0">
                <a:solidFill>
                  <a:srgbClr val="C00000"/>
                </a:solidFill>
              </a:rPr>
              <a:t>Les contraintes d'intégrité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100" b="1" dirty="0" smtClean="0">
                <a:solidFill>
                  <a:srgbClr val="C00000"/>
                </a:solidFill>
              </a:rPr>
              <a:t>Contrainte clé primaire (PRIMARY KEY)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fr-FR" sz="3100" b="1" dirty="0" smtClean="0">
                <a:solidFill>
                  <a:srgbClr val="C00000"/>
                </a:solidFill>
              </a:rPr>
              <a:t>Exemple :</a:t>
            </a:r>
          </a:p>
          <a:p>
            <a:endParaRPr lang="fr-FR" sz="31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CREATE TABLE Etudiant (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Matr_etud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INTEGER,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Prenom_etud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varchar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(25),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dateNaiss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</a:t>
            </a: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pk_etudiant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fr-F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Matr_etud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Les contraintes d'intégrité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sz="3600" b="1" dirty="0" smtClean="0">
                <a:solidFill>
                  <a:srgbClr val="C00000"/>
                </a:solidFill>
              </a:rPr>
              <a:t>Contrainte sur une colonne ou au niveau table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pPr marL="320040" lvl="1" indent="-320040">
              <a:lnSpc>
                <a:spcPct val="15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3100" b="1" dirty="0" smtClean="0">
                <a:solidFill>
                  <a:srgbClr val="C00000"/>
                </a:solidFill>
              </a:rPr>
              <a:t>La contrainte UNIQUE</a:t>
            </a:r>
          </a:p>
          <a:p>
            <a:pPr marL="0" indent="0">
              <a:buNone/>
            </a:pPr>
            <a:r>
              <a:rPr lang="fr-FR" dirty="0" smtClean="0"/>
              <a:t>Cette contrainte permette de vérifier l’unicité de la valeur d’attribut sur lequel est définie la contrainte, la valeur NULL est acceptée.</a:t>
            </a:r>
          </a:p>
          <a:p>
            <a:r>
              <a:rPr lang="fr-FR" b="1" dirty="0" smtClean="0"/>
              <a:t>Syntaxe : </a:t>
            </a:r>
            <a:r>
              <a:rPr lang="fr-FR" dirty="0" smtClean="0"/>
              <a:t>deux syntaxes possibles :</a:t>
            </a:r>
          </a:p>
          <a:p>
            <a:pPr marL="777240" lvl="1" indent="-457200">
              <a:buFont typeface="+mj-lt"/>
              <a:buAutoNum type="arabicPeriod"/>
            </a:pPr>
            <a:r>
              <a:rPr lang="fr-FR" sz="2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Attibut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type 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UNIQUE</a:t>
            </a:r>
          </a:p>
          <a:p>
            <a:pPr marL="777240" lvl="1" indent="-457200">
              <a:buFont typeface="+mj-lt"/>
              <a:buAutoNum type="arabicPeriod"/>
            </a:pP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CONSTRAINT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nomContrainte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fr-F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(colonne1 [,colonne2]...)</a:t>
            </a:r>
          </a:p>
          <a:p>
            <a:pPr>
              <a:lnSpc>
                <a:spcPct val="150000"/>
              </a:lnSpc>
            </a:pPr>
            <a:endParaRPr lang="fr-FR" sz="3100" b="1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48680" cy="365125"/>
          </a:xfrm>
        </p:spPr>
        <p:txBody>
          <a:bodyPr/>
          <a:lstStyle/>
          <a:p>
            <a:pPr algn="l"/>
            <a:r>
              <a:rPr lang="en-US" dirty="0" smtClean="0"/>
              <a:t>ABDD – CHAPITRE IV : </a:t>
            </a:r>
            <a:r>
              <a:rPr lang="fr-FR" dirty="0" smtClean="0"/>
              <a:t>LES CONTRAINTES D'INTÉGRITÉ ET BASES DE DONNÉES ACTIVES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</Template>
  <TotalTime>3980</TotalTime>
  <Words>1489</Words>
  <Application>Microsoft Office PowerPoint</Application>
  <PresentationFormat>Affichage à l'écran (4:3)</PresentationFormat>
  <Paragraphs>444</Paragraphs>
  <Slides>42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MyTemplate</vt:lpstr>
      <vt:lpstr>Chapitre IV   Les contraintes d'integrité et bases de données actives </vt:lpstr>
      <vt:lpstr>Plan</vt:lpstr>
      <vt:lpstr>Plan</vt:lpstr>
      <vt:lpstr>Les contraintes d'intégrité</vt:lpstr>
      <vt:lpstr>Les contraintes d'intégrité Contrainte clé primaire (PRIMARY KEY)</vt:lpstr>
      <vt:lpstr>Les contraintes d'intégrité Contrainte clé primaire (PRIMARY KEY)</vt:lpstr>
      <vt:lpstr>Les contraintes d'intégrité Contrainte clé primaire (PRIMARY KEY)</vt:lpstr>
      <vt:lpstr>Les contraintes d'intégrité Contrainte clé primaire (PRIMARY KEY)</vt:lpstr>
      <vt:lpstr>Les contraintes d'intégrité Contrainte sur une colonne ou au niveau table</vt:lpstr>
      <vt:lpstr>Les contraintes d'intégrité Contrainte sur une colonne ou au niveau table</vt:lpstr>
      <vt:lpstr>Les contraintes d'intégrité Contrainte d’intégrité référentielle ou clé étrangère (Foreign Key)</vt:lpstr>
      <vt:lpstr>Les contraintes d'intégrité Contrainte d’intégrité référentielle ou clé étrangère (Foreign Key)</vt:lpstr>
      <vt:lpstr>Les contraintes d'intégrité Contrainte d’intégrité référentielle ou clé étrangère (Foreign Key)</vt:lpstr>
      <vt:lpstr>Les contraintes d'intégrité Contrainte d’intégrité référentielle ou clé étrangère (Foreign Key)</vt:lpstr>
      <vt:lpstr>Les contraintes d'intégrité Contrainte d’intégrité référentielle ou clé étrangère (Foreign Key)</vt:lpstr>
      <vt:lpstr>Les contraintes d'intégrité Contrainte d’intégrité référentielle ou clé étrangère (Foreign Key)</vt:lpstr>
      <vt:lpstr>Les contraintes d'intégrité Politiques de gestion des clés étrangères</vt:lpstr>
      <vt:lpstr>Les contraintes d'intégrité Politiques de gestion des clés étrangères</vt:lpstr>
      <vt:lpstr>Les contraintes d'intégrité Politiques de gestion des clés étrangères</vt:lpstr>
      <vt:lpstr>Les contraintes d'intégrité Politiques de gestion des clés étrangères</vt:lpstr>
      <vt:lpstr>Les contraintes d'intégrité Politiques de gestion des clés étrangères</vt:lpstr>
      <vt:lpstr>Les contraintes d'intégrité Politiques de gestion des clés étrangères</vt:lpstr>
      <vt:lpstr>Les contraintes d'intégrité Contrainte de domaine </vt:lpstr>
      <vt:lpstr>Les contraintes d'intégrité Contrainte de domaine </vt:lpstr>
      <vt:lpstr>Les contraintes d'intégrité Contrainte de domaine </vt:lpstr>
      <vt:lpstr>Les contraintes d'intégrité Contrainte de domaine </vt:lpstr>
      <vt:lpstr>Les contraintes d'intégrité Contrainte au niveau schéma</vt:lpstr>
      <vt:lpstr>Les contraintes d'intégrité Contrainte au niveau schéma - Assertion</vt:lpstr>
      <vt:lpstr>Les contraintes d'intégrité Contrainte au niveau schéma - Déclencheur </vt:lpstr>
      <vt:lpstr>Les contraintes d'intégrité Contrainte au niveau schéma - Déclencheur </vt:lpstr>
      <vt:lpstr>Les contraintes d'intégrité Contrainte au niveau schéma - Déclencheur </vt:lpstr>
      <vt:lpstr>Contrainte au niveau schéma Déclencheur (trigger)</vt:lpstr>
      <vt:lpstr>Contrainte au niveau schéma Déclencheur (trigger)</vt:lpstr>
      <vt:lpstr>Contrainte au niveau schéma Déclencheur (trigger)</vt:lpstr>
      <vt:lpstr>Contrainte au niveau schéma Déclencheur (trigger)</vt:lpstr>
      <vt:lpstr>Contrainte au niveau schéma et déclencheur (trigger)</vt:lpstr>
      <vt:lpstr>Contrainte au niveau schéma et déclencheur (trigger)</vt:lpstr>
      <vt:lpstr>Contrainte au niveau schéma et déclencheur (trigger)</vt:lpstr>
      <vt:lpstr>Contrainte au niveau schéma déclencheur (trigger)</vt:lpstr>
      <vt:lpstr>Contrainte au niveau schéma et déclencheur (trigger)</vt:lpstr>
      <vt:lpstr>Contrainte au niveau schéma et déclencheur (trigger)</vt:lpstr>
      <vt:lpstr>Diapositive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EA &amp; Model relationnel</dc:title>
  <dc:creator>ILYES MOHAMMED-BOUZIANE</dc:creator>
  <cp:lastModifiedBy>user</cp:lastModifiedBy>
  <cp:revision>253</cp:revision>
  <dcterms:created xsi:type="dcterms:W3CDTF">2016-01-08T14:58:34Z</dcterms:created>
  <dcterms:modified xsi:type="dcterms:W3CDTF">2018-05-15T23:03:13Z</dcterms:modified>
</cp:coreProperties>
</file>