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79" r:id="rId3"/>
    <p:sldId id="266" r:id="rId4"/>
    <p:sldId id="268" r:id="rId5"/>
    <p:sldId id="269" r:id="rId6"/>
    <p:sldId id="270" r:id="rId7"/>
    <p:sldId id="28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1" r:id="rId16"/>
    <p:sldId id="283" r:id="rId17"/>
    <p:sldId id="287" r:id="rId18"/>
    <p:sldId id="286" r:id="rId19"/>
    <p:sldId id="284" r:id="rId20"/>
    <p:sldId id="285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013" autoAdjust="0"/>
  </p:normalViewPr>
  <p:slideViewPr>
    <p:cSldViewPr snapToGrid="0" snapToObjects="1">
      <p:cViewPr varScale="1">
        <p:scale>
          <a:sx n="113" d="100"/>
          <a:sy n="113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84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99AB-CDD7-3F46-A9EB-BA7AEE026B70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DA23C-9989-5544-85E8-0A7D7DC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A1,A2</a:t>
            </a:r>
            <a:r>
              <a:rPr lang="en-US" baseline="0" dirty="0" smtClean="0"/>
              <a:t> and A3 be the annotation associated with the sequences S1, S2 and S3. </a:t>
            </a:r>
            <a:r>
              <a:rPr lang="en-US" baseline="0" dirty="0" err="1" smtClean="0"/>
              <a:t>axsy</a:t>
            </a:r>
            <a:r>
              <a:rPr lang="en-US" baseline="0" dirty="0" smtClean="0"/>
              <a:t> represents the annotation quality represented in user-defined weights representing the quality of the annotations.</a:t>
            </a:r>
          </a:p>
          <a:p>
            <a:r>
              <a:rPr lang="en-US" baseline="0" dirty="0" err="1" smtClean="0"/>
              <a:t>Sxty</a:t>
            </a:r>
            <a:r>
              <a:rPr lang="en-US" baseline="0" dirty="0" smtClean="0"/>
              <a:t> represents the </a:t>
            </a:r>
            <a:r>
              <a:rPr lang="en-US" baseline="0" dirty="0" err="1" smtClean="0"/>
              <a:t>orthofuzz</a:t>
            </a:r>
            <a:r>
              <a:rPr lang="en-US" baseline="0" dirty="0" smtClean="0"/>
              <a:t> score of homology between </a:t>
            </a:r>
            <a:r>
              <a:rPr lang="en-US" baseline="0" dirty="0" err="1" smtClean="0"/>
              <a:t>Sx</a:t>
            </a:r>
            <a:r>
              <a:rPr lang="en-US" baseline="0" dirty="0" smtClean="0"/>
              <a:t> and Ty. The annotations assigned to the target sequences are assigned a score represented by the weights shown the brackets next to</a:t>
            </a:r>
          </a:p>
          <a:p>
            <a:r>
              <a:rPr lang="en-US" baseline="0" dirty="0" smtClean="0"/>
              <a:t>The annotations. For example, The target sequence T2 has been assigned Annotation A1 with score a1s1*s1t2 + a1s2 + s2t2.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A23C-9989-5544-85E8-0A7D7DC1B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shown in the figure X, the annotation scoring and assignment can be defined as a problem of </a:t>
            </a:r>
            <a:r>
              <a:rPr lang="en-US" baseline="0" smtClean="0"/>
              <a:t>mult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TransferAnnotations.jar</a:t>
            </a:r>
            <a:r>
              <a:rPr lang="en-US" baseline="0" dirty="0" smtClean="0"/>
              <a:t> program transfers the annotations from the </a:t>
            </a:r>
            <a:r>
              <a:rPr lang="en-US" baseline="0" dirty="0" err="1" smtClean="0"/>
              <a:t>AnnotationGraph</a:t>
            </a:r>
            <a:r>
              <a:rPr lang="en-US" baseline="0" dirty="0" smtClean="0"/>
              <a:t> to the target sequences, by first running </a:t>
            </a:r>
          </a:p>
          <a:p>
            <a:r>
              <a:rPr lang="en-US" baseline="0" dirty="0" smtClean="0"/>
              <a:t>Random Walk Clustering on the network starting from each source node with annotation. The format of the </a:t>
            </a:r>
            <a:r>
              <a:rPr lang="en-US" baseline="0" dirty="0" err="1" smtClean="0"/>
              <a:t>AnnotationGraph</a:t>
            </a:r>
            <a:r>
              <a:rPr lang="en-US" baseline="0" dirty="0" smtClean="0"/>
              <a:t> can be found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A23C-9989-5544-85E8-0A7D7DC1B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11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3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A23C-9989-5544-85E8-0A7D7DC1B5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BE7C6-9C18-484B-BB26-7206BF4A912E}" type="datetime1">
              <a:rPr lang="en-US" smtClean="0"/>
              <a:t>10/20/15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B062E-83CF-436F-AC2C-42FC905BC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5746-69C1-144C-A63C-FF1BCF984DB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0" y="3785000"/>
            <a:ext cx="9144000" cy="3073000"/>
          </a:xfrm>
          <a:prstGeom prst="rect">
            <a:avLst/>
          </a:prstGeom>
          <a:solidFill>
            <a:schemeClr val="bg1">
              <a:lumMod val="50000"/>
              <a:alpha val="1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6621023" y="155733"/>
            <a:ext cx="1887547" cy="538977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Illumina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PE 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Transcriptome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raw data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33170" y="293657"/>
            <a:ext cx="1587015" cy="25634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Filtered Short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10" name="TextBox 98"/>
          <p:cNvSpPr txBox="1">
            <a:spLocks noChangeArrowheads="1"/>
          </p:cNvSpPr>
          <p:nvPr/>
        </p:nvSpPr>
        <p:spPr bwMode="auto">
          <a:xfrm>
            <a:off x="3454030" y="1105856"/>
            <a:ext cx="2578100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 Transcript Models</a:t>
            </a:r>
            <a:r>
              <a:rPr lang="en-US" sz="1400" i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4" idx="2"/>
            <a:endCxn id="10" idx="0"/>
          </p:cNvCxnSpPr>
          <p:nvPr/>
        </p:nvCxnSpPr>
        <p:spPr>
          <a:xfrm>
            <a:off x="4726678" y="550004"/>
            <a:ext cx="16402" cy="555852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" idx="2"/>
            <a:endCxn id="4" idx="3"/>
          </p:cNvCxnSpPr>
          <p:nvPr/>
        </p:nvCxnSpPr>
        <p:spPr>
          <a:xfrm flipH="1" flipV="1">
            <a:off x="5520185" y="421831"/>
            <a:ext cx="1100838" cy="3391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95909" y="114054"/>
            <a:ext cx="1014238" cy="276999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fastx</a:t>
            </a:r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toolkit 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3" name="TextBox 98"/>
          <p:cNvSpPr txBox="1">
            <a:spLocks noChangeArrowheads="1"/>
          </p:cNvSpPr>
          <p:nvPr/>
        </p:nvSpPr>
        <p:spPr bwMode="auto">
          <a:xfrm>
            <a:off x="261294" y="1799324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Denovo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assembled Contigs</a:t>
            </a: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0380" y="1188395"/>
            <a:ext cx="1279867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Trinity Assembler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95721" y="634321"/>
            <a:ext cx="2047242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95721" y="1477903"/>
            <a:ext cx="2047242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3293" y="1299356"/>
            <a:ext cx="175490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5865" y="874512"/>
            <a:ext cx="2214878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Pool All unmapped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64" name="Elbow Connector 63"/>
          <p:cNvCxnSpPr>
            <a:stCxn id="10" idx="1"/>
            <a:endCxn id="33" idx="0"/>
          </p:cNvCxnSpPr>
          <p:nvPr/>
        </p:nvCxnSpPr>
        <p:spPr>
          <a:xfrm rot="10800000" flipV="1">
            <a:off x="1550344" y="1255456"/>
            <a:ext cx="1903686" cy="543868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86" idx="0"/>
          </p:cNvCxnSpPr>
          <p:nvPr/>
        </p:nvCxnSpPr>
        <p:spPr>
          <a:xfrm>
            <a:off x="4743080" y="1405056"/>
            <a:ext cx="518" cy="941589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552245" y="1255456"/>
            <a:ext cx="0" cy="543868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98"/>
          <p:cNvSpPr txBox="1">
            <a:spLocks noChangeArrowheads="1"/>
          </p:cNvSpPr>
          <p:nvPr/>
        </p:nvSpPr>
        <p:spPr bwMode="auto">
          <a:xfrm>
            <a:off x="3568858" y="2346645"/>
            <a:ext cx="2349479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Normalized Expression values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85572" y="1702703"/>
            <a:ext cx="1841106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9" name="TextBox 98"/>
          <p:cNvSpPr txBox="1">
            <a:spLocks noChangeArrowheads="1"/>
          </p:cNvSpPr>
          <p:nvPr/>
        </p:nvSpPr>
        <p:spPr bwMode="auto">
          <a:xfrm>
            <a:off x="3447850" y="3099415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600810" y="2846934"/>
            <a:ext cx="2165596" cy="834940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ANNOTATIONS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MAPPINGS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INTERACTIONS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89" idx="3"/>
          </p:cNvCxnSpPr>
          <p:nvPr/>
        </p:nvCxnSpPr>
        <p:spPr>
          <a:xfrm flipH="1">
            <a:off x="6025950" y="3264404"/>
            <a:ext cx="574860" cy="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98"/>
          <p:cNvSpPr txBox="1">
            <a:spLocks noChangeArrowheads="1"/>
          </p:cNvSpPr>
          <p:nvPr/>
        </p:nvSpPr>
        <p:spPr bwMode="auto">
          <a:xfrm>
            <a:off x="2741747" y="4834279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Enrichment Statistics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Expression of Enzymes in Pathways</a:t>
            </a:r>
          </a:p>
        </p:txBody>
      </p:sp>
      <p:sp>
        <p:nvSpPr>
          <p:cNvPr id="106" name="TextBox 98"/>
          <p:cNvSpPr txBox="1">
            <a:spLocks noChangeArrowheads="1"/>
          </p:cNvSpPr>
          <p:nvPr/>
        </p:nvSpPr>
        <p:spPr bwMode="auto">
          <a:xfrm>
            <a:off x="5595909" y="3897860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Interaction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Predicted Co-expressed Interaction Complexes with Enrichment Statistics</a:t>
            </a:r>
          </a:p>
        </p:txBody>
      </p:sp>
      <p:sp>
        <p:nvSpPr>
          <p:cNvPr id="107" name="TextBox 98"/>
          <p:cNvSpPr txBox="1">
            <a:spLocks noChangeArrowheads="1"/>
          </p:cNvSpPr>
          <p:nvPr/>
        </p:nvSpPr>
        <p:spPr bwMode="auto">
          <a:xfrm>
            <a:off x="69368" y="415817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Annotations</a:t>
            </a:r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from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 &amp; </a:t>
            </a:r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Transdecode</a:t>
            </a:r>
            <a:endParaRPr lang="en-US" sz="16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Elbow Connector 107"/>
          <p:cNvCxnSpPr>
            <a:endCxn id="107" idx="3"/>
          </p:cNvCxnSpPr>
          <p:nvPr/>
        </p:nvCxnSpPr>
        <p:spPr>
          <a:xfrm rot="10800000" flipV="1">
            <a:off x="3517219" y="4043907"/>
            <a:ext cx="1219681" cy="4023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9" idx="2"/>
            <a:endCxn id="106" idx="1"/>
          </p:cNvCxnSpPr>
          <p:nvPr/>
        </p:nvCxnSpPr>
        <p:spPr>
          <a:xfrm rot="16200000" flipH="1">
            <a:off x="4726565" y="3439726"/>
            <a:ext cx="879678" cy="859009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9" idx="2"/>
            <a:endCxn id="105" idx="0"/>
          </p:cNvCxnSpPr>
          <p:nvPr/>
        </p:nvCxnSpPr>
        <p:spPr>
          <a:xfrm rot="5400000">
            <a:off x="3898843" y="3996221"/>
            <a:ext cx="1404887" cy="27122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3" idx="3"/>
            <a:endCxn id="86" idx="0"/>
          </p:cNvCxnSpPr>
          <p:nvPr/>
        </p:nvCxnSpPr>
        <p:spPr>
          <a:xfrm>
            <a:off x="2839394" y="1964313"/>
            <a:ext cx="1904204" cy="382332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33" idx="1"/>
            <a:endCxn id="107" idx="0"/>
          </p:cNvCxnSpPr>
          <p:nvPr/>
        </p:nvCxnSpPr>
        <p:spPr>
          <a:xfrm rot="10800000" flipH="1" flipV="1">
            <a:off x="261293" y="1964313"/>
            <a:ext cx="1531999" cy="2193862"/>
          </a:xfrm>
          <a:prstGeom prst="bentConnector4">
            <a:avLst>
              <a:gd name="adj1" fmla="val -14922"/>
              <a:gd name="adj2" fmla="val 5376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7316" y="2362816"/>
            <a:ext cx="1519131" cy="738664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Transdecode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, HMMSCAN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&amp;</a:t>
            </a:r>
          </a:p>
          <a:p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TargetP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>
            <a:stCxn id="86" idx="2"/>
            <a:endCxn id="89" idx="0"/>
          </p:cNvCxnSpPr>
          <p:nvPr/>
        </p:nvCxnSpPr>
        <p:spPr>
          <a:xfrm flipH="1">
            <a:off x="4736900" y="2645845"/>
            <a:ext cx="6698" cy="45357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10" idx="3"/>
            <a:endCxn id="89" idx="3"/>
          </p:cNvCxnSpPr>
          <p:nvPr/>
        </p:nvCxnSpPr>
        <p:spPr>
          <a:xfrm flipH="1">
            <a:off x="6025950" y="1255456"/>
            <a:ext cx="6180" cy="2008948"/>
          </a:xfrm>
          <a:prstGeom prst="curvedConnector3">
            <a:avLst>
              <a:gd name="adj1" fmla="val -17066165"/>
            </a:avLst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33" idx="2"/>
            <a:endCxn id="89" idx="1"/>
          </p:cNvCxnSpPr>
          <p:nvPr/>
        </p:nvCxnSpPr>
        <p:spPr>
          <a:xfrm rot="16200000" flipH="1">
            <a:off x="1931546" y="1748099"/>
            <a:ext cx="1135103" cy="1897506"/>
          </a:xfrm>
          <a:prstGeom prst="curvedConnector2">
            <a:avLst/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98"/>
          <p:cNvSpPr txBox="1">
            <a:spLocks noChangeArrowheads="1"/>
          </p:cNvSpPr>
          <p:nvPr/>
        </p:nvSpPr>
        <p:spPr bwMode="auto">
          <a:xfrm>
            <a:off x="261293" y="5864028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 Enrichment Results: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terms enriched in selected lists of transcripts/contigs</a:t>
            </a:r>
          </a:p>
        </p:txBody>
      </p:sp>
      <p:cxnSp>
        <p:nvCxnSpPr>
          <p:cNvPr id="165" name="Elbow Connector 164"/>
          <p:cNvCxnSpPr>
            <a:stCxn id="107" idx="2"/>
            <a:endCxn id="164" idx="0"/>
          </p:cNvCxnSpPr>
          <p:nvPr/>
        </p:nvCxnSpPr>
        <p:spPr>
          <a:xfrm rot="16200000" flipH="1">
            <a:off x="1324428" y="5203238"/>
            <a:ext cx="1129654" cy="19192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0" y="3785000"/>
            <a:ext cx="9144000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98"/>
          <p:cNvSpPr txBox="1">
            <a:spLocks noChangeArrowheads="1"/>
          </p:cNvSpPr>
          <p:nvPr/>
        </p:nvSpPr>
        <p:spPr bwMode="auto">
          <a:xfrm>
            <a:off x="5119038" y="588212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Hierarchical Clustering of Enzyme Expressions in a Heat Map</a:t>
            </a:r>
          </a:p>
        </p:txBody>
      </p:sp>
      <p:cxnSp>
        <p:nvCxnSpPr>
          <p:cNvPr id="180" name="Elbow Connector 179"/>
          <p:cNvCxnSpPr>
            <a:stCxn id="105" idx="2"/>
            <a:endCxn id="179" idx="1"/>
          </p:cNvCxnSpPr>
          <p:nvPr/>
        </p:nvCxnSpPr>
        <p:spPr>
          <a:xfrm rot="16200000" flipH="1">
            <a:off x="4535592" y="5586779"/>
            <a:ext cx="513526" cy="653366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1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45327" y="166814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3244" y="157276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24303" y="282455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3062" y="283812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504" y="273879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6587" y="394053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493" y="392123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1046992" y="296152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1752692" y="281865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89375" y="350226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4820" y="270862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4820" y="207499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979141" y="190197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1050401" y="305838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5327" y="53824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93348" y="166677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1019257" y="180374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979141" y="77207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726508" y="164715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035" y="4466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4768" y="154798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9070" y="94069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28" name="Bent-Up Arrow 27"/>
          <p:cNvSpPr/>
          <p:nvPr/>
        </p:nvSpPr>
        <p:spPr>
          <a:xfrm flipV="1">
            <a:off x="2565055" y="1603352"/>
            <a:ext cx="1842252" cy="2215339"/>
          </a:xfrm>
          <a:prstGeom prst="bentUpArrow">
            <a:avLst>
              <a:gd name="adj1" fmla="val 15159"/>
              <a:gd name="adj2" fmla="val 15539"/>
              <a:gd name="adj3" fmla="val 34084"/>
            </a:avLst>
          </a:prstGeom>
          <a:solidFill>
            <a:schemeClr val="bg1">
              <a:lumMod val="65000"/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789182" y="1753664"/>
            <a:ext cx="3870580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 and</a:t>
            </a:r>
          </a:p>
          <a:p>
            <a:r>
              <a:rPr lang="en-US" i="1" dirty="0" err="1" smtClean="0">
                <a:latin typeface="Times New Roman"/>
                <a:cs typeface="Times New Roman"/>
              </a:rPr>
              <a:t>Contig</a:t>
            </a:r>
            <a:r>
              <a:rPr lang="en-US" i="1" dirty="0" smtClean="0">
                <a:latin typeface="Times New Roman"/>
                <a:cs typeface="Times New Roman"/>
              </a:rPr>
              <a:t> Expression Vector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8" y="4214483"/>
            <a:ext cx="8026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4" y="32665"/>
            <a:ext cx="8204200" cy="218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90" y="2436424"/>
            <a:ext cx="6362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95328" y="2371737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4849" y="23747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63063" y="2439394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3311596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3399226" y="2633231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  <a:endCxn id="3" idx="3"/>
          </p:cNvCxnSpPr>
          <p:nvPr/>
        </p:nvCxnSpPr>
        <p:spPr>
          <a:xfrm flipH="1">
            <a:off x="5755541" y="2635931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4820195" y="2897700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880158" y="3347104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latin typeface="Times New Roman"/>
                <a:cs typeface="Times New Roman"/>
              </a:rPr>
              <a:t>Contig</a:t>
            </a:r>
            <a:r>
              <a:rPr lang="en-US" sz="1400" b="1" i="1" dirty="0" smtClean="0">
                <a:latin typeface="Times New Roman"/>
                <a:cs typeface="Times New Roman"/>
              </a:rPr>
              <a:t> 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>
            <a:stCxn id="9" idx="3"/>
            <a:endCxn id="5" idx="1"/>
          </p:cNvCxnSpPr>
          <p:nvPr/>
        </p:nvCxnSpPr>
        <p:spPr>
          <a:xfrm flipV="1">
            <a:off x="3399226" y="3541906"/>
            <a:ext cx="485623" cy="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849" y="4070852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63063" y="1126166"/>
            <a:ext cx="1581321" cy="50506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Curated pathway mappings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5" name="Straight Arrow Connector 14"/>
          <p:cNvCxnSpPr>
            <a:stCxn id="14" idx="2"/>
            <a:endCxn id="4" idx="0"/>
          </p:cNvCxnSpPr>
          <p:nvPr/>
        </p:nvCxnSpPr>
        <p:spPr>
          <a:xfrm>
            <a:off x="7053724" y="1631227"/>
            <a:ext cx="0" cy="808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73513" y="1831719"/>
            <a:ext cx="170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Protein -&gt; Gene-Set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142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45920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07273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29715" y="556817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7106" y="473180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Source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0653" y="16160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751" y="52320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85211" y="1689195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1074" y="472628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45150" y="10494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62541" y="96577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Target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3" name="Straight Connector 12"/>
          <p:cNvCxnSpPr>
            <a:stCxn id="8" idx="5"/>
            <a:endCxn id="3" idx="1"/>
          </p:cNvCxnSpPr>
          <p:nvPr/>
        </p:nvCxnSpPr>
        <p:spPr>
          <a:xfrm>
            <a:off x="809565" y="757030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3" idx="3"/>
          </p:cNvCxnSpPr>
          <p:nvPr/>
        </p:nvCxnSpPr>
        <p:spPr>
          <a:xfrm flipV="1">
            <a:off x="834467" y="1249164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  <a:endCxn id="4" idx="7"/>
          </p:cNvCxnSpPr>
          <p:nvPr/>
        </p:nvCxnSpPr>
        <p:spPr>
          <a:xfrm flipH="1">
            <a:off x="2341087" y="706456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4" idx="5"/>
          </p:cNvCxnSpPr>
          <p:nvPr/>
        </p:nvCxnSpPr>
        <p:spPr>
          <a:xfrm flipH="1" flipV="1">
            <a:off x="2341087" y="1249164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3" idx="6"/>
          </p:cNvCxnSpPr>
          <p:nvPr/>
        </p:nvCxnSpPr>
        <p:spPr>
          <a:xfrm flipH="1">
            <a:off x="1319850" y="1152309"/>
            <a:ext cx="78742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649061" y="1643126"/>
            <a:ext cx="513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62541" y="1473849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Known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95336" y="376406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56689" y="376406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0069" y="436474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5167" y="3271931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34627" y="4437924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60490" y="3221357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5" idx="5"/>
            <a:endCxn id="32" idx="1"/>
          </p:cNvCxnSpPr>
          <p:nvPr/>
        </p:nvCxnSpPr>
        <p:spPr>
          <a:xfrm>
            <a:off x="958981" y="3505759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7"/>
            <a:endCxn id="32" idx="3"/>
          </p:cNvCxnSpPr>
          <p:nvPr/>
        </p:nvCxnSpPr>
        <p:spPr>
          <a:xfrm flipV="1">
            <a:off x="983883" y="3997893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  <a:endCxn id="33" idx="7"/>
          </p:cNvCxnSpPr>
          <p:nvPr/>
        </p:nvCxnSpPr>
        <p:spPr>
          <a:xfrm flipH="1">
            <a:off x="2490503" y="3455185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1"/>
            <a:endCxn id="33" idx="5"/>
          </p:cNvCxnSpPr>
          <p:nvPr/>
        </p:nvCxnSpPr>
        <p:spPr>
          <a:xfrm flipH="1" flipV="1">
            <a:off x="2490503" y="3997893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2"/>
            <a:endCxn id="32" idx="6"/>
          </p:cNvCxnSpPr>
          <p:nvPr/>
        </p:nvCxnSpPr>
        <p:spPr>
          <a:xfrm flipH="1">
            <a:off x="1469266" y="3901038"/>
            <a:ext cx="787423" cy="0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649061" y="2167564"/>
            <a:ext cx="5134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2541" y="1998287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Predicted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252" y="3159097"/>
            <a:ext cx="1195335" cy="15797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02938" y="3132534"/>
            <a:ext cx="1195335" cy="16685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647472" y="2639847"/>
            <a:ext cx="515069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14941" y="2458464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Neighbor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1643587" y="21352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915698" y="2985531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Expression Levels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40711" y="372933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1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40711" y="4237582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2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4" name="Right Arrow 53"/>
          <p:cNvSpPr/>
          <p:nvPr/>
        </p:nvSpPr>
        <p:spPr>
          <a:xfrm rot="1993811">
            <a:off x="4398350" y="24859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1691640" y="5052348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7982" y="5576121"/>
            <a:ext cx="431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Is there evidence for protein complexes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87921" y="5038143"/>
            <a:ext cx="4314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Are there interaction units whose expression levels are changing ?</a:t>
            </a:r>
          </a:p>
          <a:p>
            <a:r>
              <a:rPr lang="en-US" sz="1400" b="1" i="1" dirty="0" smtClean="0">
                <a:latin typeface="Times New Roman"/>
                <a:cs typeface="Times New Roman"/>
              </a:rPr>
              <a:t>Are they co-expressed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8" name="Right Arrow 57"/>
          <p:cNvSpPr/>
          <p:nvPr/>
        </p:nvSpPr>
        <p:spPr>
          <a:xfrm rot="5400000">
            <a:off x="6561621" y="505234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7116"/>
              </p:ext>
            </p:extLst>
          </p:nvPr>
        </p:nvGraphicFramePr>
        <p:xfrm>
          <a:off x="5495324" y="3426702"/>
          <a:ext cx="304751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837"/>
                <a:gridCol w="1015837"/>
                <a:gridCol w="1015837"/>
              </a:tblGrid>
              <a:tr h="253830">
                <a:tc gridSpan="3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/>
                          <a:cs typeface="Times New Roman"/>
                        </a:rPr>
                        <a:t>Conditions</a:t>
                      </a:r>
                      <a:endParaRPr lang="en-US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5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5328" y="744149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747124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63063" y="811806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4849" y="1684008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3399226" y="1005643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755541" y="1008343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820195" y="1270112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880158" y="1709020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7" idx="1"/>
          </p:cNvCxnSpPr>
          <p:nvPr/>
        </p:nvCxnSpPr>
        <p:spPr>
          <a:xfrm>
            <a:off x="3399226" y="1908146"/>
            <a:ext cx="485623" cy="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849" y="244326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294946" y="3466057"/>
            <a:ext cx="20046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72389" y="3469032"/>
            <a:ext cx="168393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163455" y="349635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Sequences with Interaction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785241" y="43810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Interaction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>
            <a:stCxn id="31" idx="3"/>
            <a:endCxn id="32" idx="1"/>
          </p:cNvCxnSpPr>
          <p:nvPr/>
        </p:nvCxnSpPr>
        <p:spPr>
          <a:xfrm>
            <a:off x="3299618" y="3727551"/>
            <a:ext cx="572771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1"/>
            <a:endCxn id="32" idx="3"/>
          </p:cNvCxnSpPr>
          <p:nvPr/>
        </p:nvCxnSpPr>
        <p:spPr>
          <a:xfrm flipH="1">
            <a:off x="5556324" y="3725511"/>
            <a:ext cx="607131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34" idx="0"/>
          </p:cNvCxnSpPr>
          <p:nvPr/>
        </p:nvCxnSpPr>
        <p:spPr>
          <a:xfrm>
            <a:off x="4714357" y="3992020"/>
            <a:ext cx="6230" cy="388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5591" y="591573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66472" y="441827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Interaction Network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5" name="Straight Arrow Connector 44"/>
          <p:cNvCxnSpPr>
            <a:stCxn id="44" idx="0"/>
            <a:endCxn id="33" idx="2"/>
          </p:cNvCxnSpPr>
          <p:nvPr/>
        </p:nvCxnSpPr>
        <p:spPr>
          <a:xfrm flipH="1" flipV="1">
            <a:off x="6954116" y="3954664"/>
            <a:ext cx="3017" cy="463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253726" y="5205827"/>
            <a:ext cx="1967300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for Interaction Units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319878" y="4631506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47" idx="3"/>
            <a:endCxn id="46" idx="0"/>
          </p:cNvCxnSpPr>
          <p:nvPr/>
        </p:nvCxnSpPr>
        <p:spPr>
          <a:xfrm>
            <a:off x="2838946" y="4830632"/>
            <a:ext cx="398430" cy="375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1"/>
            <a:endCxn id="34" idx="3"/>
          </p:cNvCxnSpPr>
          <p:nvPr/>
        </p:nvCxnSpPr>
        <p:spPr>
          <a:xfrm flipH="1" flipV="1">
            <a:off x="5655933" y="4642506"/>
            <a:ext cx="510539" cy="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4" idx="1"/>
            <a:endCxn id="46" idx="0"/>
          </p:cNvCxnSpPr>
          <p:nvPr/>
        </p:nvCxnSpPr>
        <p:spPr>
          <a:xfrm rot="10800000" flipV="1">
            <a:off x="3237377" y="4642505"/>
            <a:ext cx="547865" cy="5633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4373451" y="5193375"/>
            <a:ext cx="139155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Protein Complexes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89" name="Straight Arrow Connector 88"/>
          <p:cNvCxnSpPr>
            <a:stCxn id="34" idx="2"/>
            <a:endCxn id="88" idx="0"/>
          </p:cNvCxnSpPr>
          <p:nvPr/>
        </p:nvCxnSpPr>
        <p:spPr>
          <a:xfrm>
            <a:off x="4720587" y="4904000"/>
            <a:ext cx="348640" cy="289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6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0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4688" y="5273992"/>
            <a:ext cx="1737147" cy="646331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ORTHOFUZZ</a:t>
            </a:r>
          </a:p>
          <a:p>
            <a:pPr algn="ctr"/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package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05003" y="1611599"/>
            <a:ext cx="1637310" cy="461665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</a:t>
            </a:r>
          </a:p>
          <a:p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values using </a:t>
            </a:r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Cufflinks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-22478" y="2289165"/>
            <a:ext cx="1920789" cy="461665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Transdecode</a:t>
            </a: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,</a:t>
            </a:r>
          </a:p>
          <a:p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HMMSCAN &amp; </a:t>
            </a:r>
            <a:r>
              <a:rPr lang="en-US" sz="1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TargetP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52948" y="1792744"/>
            <a:ext cx="1841106" cy="461665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6925" y="260115"/>
            <a:ext cx="2522736" cy="276999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Pool all reads from all samples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83445" y="987423"/>
            <a:ext cx="2214878" cy="276999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Pool All unmapped reads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3816" y="726237"/>
            <a:ext cx="2047242" cy="276999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TopHat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94039" y="665099"/>
            <a:ext cx="1014238" cy="26161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fastx</a:t>
            </a:r>
            <a:r>
              <a:rPr lang="en-US" sz="11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toolkit </a:t>
            </a:r>
            <a:endParaRPr lang="en-US" sz="11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7203835" y="929777"/>
            <a:ext cx="1887547" cy="53897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Illumina</a:t>
            </a:r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PE 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Transcriptome</a:t>
            </a:r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raw data</a:t>
            </a:r>
            <a:endParaRPr lang="en-US" sz="10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54225" y="408669"/>
            <a:ext cx="1587015" cy="25634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Filtered Short Reads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10" name="TextBox 98"/>
          <p:cNvSpPr txBox="1">
            <a:spLocks noChangeArrowheads="1"/>
          </p:cNvSpPr>
          <p:nvPr/>
        </p:nvSpPr>
        <p:spPr bwMode="auto">
          <a:xfrm>
            <a:off x="3454030" y="1105856"/>
            <a:ext cx="2578100" cy="268422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 </a:t>
            </a: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Gene Models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49" idx="2"/>
            <a:endCxn id="10" idx="0"/>
          </p:cNvCxnSpPr>
          <p:nvPr/>
        </p:nvCxnSpPr>
        <p:spPr>
          <a:xfrm flipH="1">
            <a:off x="4743080" y="661187"/>
            <a:ext cx="3177" cy="444669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" idx="0"/>
            <a:endCxn id="4" idx="2"/>
          </p:cNvCxnSpPr>
          <p:nvPr/>
        </p:nvCxnSpPr>
        <p:spPr>
          <a:xfrm flipV="1">
            <a:off x="8147609" y="665016"/>
            <a:ext cx="124" cy="264761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98"/>
          <p:cNvSpPr txBox="1">
            <a:spLocks noChangeArrowheads="1"/>
          </p:cNvSpPr>
          <p:nvPr/>
        </p:nvSpPr>
        <p:spPr bwMode="auto">
          <a:xfrm>
            <a:off x="261294" y="1866752"/>
            <a:ext cx="2578100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De-novo Assembled Contigs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6392" y="1313735"/>
            <a:ext cx="937275" cy="430887"/>
          </a:xfrm>
          <a:prstGeom prst="rect">
            <a:avLst/>
          </a:prstGeom>
          <a:ln w="3175" cmpd="sng">
            <a:solidFill>
              <a:schemeClr val="tx1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Trinity Assembler</a:t>
            </a:r>
            <a:endParaRPr lang="en-US" sz="11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64" name="Elbow Connector 63"/>
          <p:cNvCxnSpPr>
            <a:stCxn id="10" idx="1"/>
            <a:endCxn id="33" idx="0"/>
          </p:cNvCxnSpPr>
          <p:nvPr/>
        </p:nvCxnSpPr>
        <p:spPr>
          <a:xfrm rot="10800000" flipV="1">
            <a:off x="1550344" y="1240066"/>
            <a:ext cx="1903686" cy="626685"/>
          </a:xfrm>
          <a:prstGeom prst="bentConnector2">
            <a:avLst/>
          </a:prstGeom>
          <a:ln w="12700" cmpd="sng">
            <a:solidFill>
              <a:srgbClr val="008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86" idx="0"/>
          </p:cNvCxnSpPr>
          <p:nvPr/>
        </p:nvCxnSpPr>
        <p:spPr>
          <a:xfrm>
            <a:off x="4743080" y="1374278"/>
            <a:ext cx="518" cy="972367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552245" y="1255456"/>
            <a:ext cx="0" cy="611296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98"/>
          <p:cNvSpPr txBox="1">
            <a:spLocks noChangeArrowheads="1"/>
          </p:cNvSpPr>
          <p:nvPr/>
        </p:nvSpPr>
        <p:spPr bwMode="auto">
          <a:xfrm>
            <a:off x="3568858" y="2346645"/>
            <a:ext cx="2349479" cy="268422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Normalized Expression Values</a:t>
            </a:r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19357" y="2063386"/>
            <a:ext cx="1858044" cy="834940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ANNOTATIONS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MAPPINGS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INTERACTIONS</a:t>
            </a:r>
            <a:endParaRPr lang="en-US" sz="10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>
            <a:stCxn id="100" idx="4"/>
            <a:endCxn id="134" idx="0"/>
          </p:cNvCxnSpPr>
          <p:nvPr/>
        </p:nvCxnSpPr>
        <p:spPr>
          <a:xfrm>
            <a:off x="8148379" y="2898326"/>
            <a:ext cx="2569" cy="68967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3" idx="3"/>
            <a:endCxn id="86" idx="1"/>
          </p:cNvCxnSpPr>
          <p:nvPr/>
        </p:nvCxnSpPr>
        <p:spPr>
          <a:xfrm>
            <a:off x="2839394" y="2016352"/>
            <a:ext cx="729464" cy="464504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33" idx="1"/>
            <a:endCxn id="103" idx="0"/>
          </p:cNvCxnSpPr>
          <p:nvPr/>
        </p:nvCxnSpPr>
        <p:spPr>
          <a:xfrm rot="10800000" flipH="1" flipV="1">
            <a:off x="261294" y="2016352"/>
            <a:ext cx="745836" cy="1284388"/>
          </a:xfrm>
          <a:prstGeom prst="bentConnector4">
            <a:avLst>
              <a:gd name="adj1" fmla="val -30650"/>
              <a:gd name="adj2" fmla="val 55824"/>
            </a:avLst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86" idx="2"/>
          </p:cNvCxnSpPr>
          <p:nvPr/>
        </p:nvCxnSpPr>
        <p:spPr>
          <a:xfrm flipH="1">
            <a:off x="4743080" y="2615067"/>
            <a:ext cx="518" cy="688473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-30140" y="3110718"/>
            <a:ext cx="9144000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69116" y="1477903"/>
            <a:ext cx="1622006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STARTS HERE !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98"/>
          <p:cNvSpPr txBox="1">
            <a:spLocks noChangeArrowheads="1"/>
          </p:cNvSpPr>
          <p:nvPr/>
        </p:nvSpPr>
        <p:spPr bwMode="auto">
          <a:xfrm>
            <a:off x="3457207" y="392765"/>
            <a:ext cx="2578100" cy="268422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the organism sequenced ?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>
            <a:stCxn id="4" idx="1"/>
            <a:endCxn id="49" idx="3"/>
          </p:cNvCxnSpPr>
          <p:nvPr/>
        </p:nvCxnSpPr>
        <p:spPr>
          <a:xfrm flipH="1" flipV="1">
            <a:off x="6035307" y="526976"/>
            <a:ext cx="1318918" cy="9867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9" idx="1"/>
          </p:cNvCxnSpPr>
          <p:nvPr/>
        </p:nvCxnSpPr>
        <p:spPr>
          <a:xfrm rot="10800000" flipV="1">
            <a:off x="442839" y="526975"/>
            <a:ext cx="3014368" cy="1292417"/>
          </a:xfrm>
          <a:prstGeom prst="bentConnector3">
            <a:avLst>
              <a:gd name="adj1" fmla="val 99617"/>
            </a:avLst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0" idx="3"/>
            <a:endCxn id="112" idx="0"/>
          </p:cNvCxnSpPr>
          <p:nvPr/>
        </p:nvCxnSpPr>
        <p:spPr>
          <a:xfrm>
            <a:off x="6032130" y="1240067"/>
            <a:ext cx="919158" cy="2043961"/>
          </a:xfrm>
          <a:prstGeom prst="bentConnector2">
            <a:avLst/>
          </a:prstGeom>
          <a:ln w="12700" cmpd="sng">
            <a:solidFill>
              <a:srgbClr val="008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33" idx="2"/>
            <a:endCxn id="109" idx="0"/>
          </p:cNvCxnSpPr>
          <p:nvPr/>
        </p:nvCxnSpPr>
        <p:spPr>
          <a:xfrm rot="16200000" flipH="1">
            <a:off x="1708157" y="2008139"/>
            <a:ext cx="1137588" cy="1453214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98"/>
          <p:cNvSpPr txBox="1">
            <a:spLocks noChangeArrowheads="1"/>
          </p:cNvSpPr>
          <p:nvPr/>
        </p:nvSpPr>
        <p:spPr bwMode="auto">
          <a:xfrm>
            <a:off x="68406" y="3300740"/>
            <a:ext cx="1877448" cy="59158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1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Pfam</a:t>
            </a:r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Domains, Localization Predictions</a:t>
            </a:r>
            <a:endParaRPr lang="en-US" sz="11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Translations</a:t>
            </a:r>
          </a:p>
        </p:txBody>
      </p:sp>
      <p:sp>
        <p:nvSpPr>
          <p:cNvPr id="109" name="TextBox 98"/>
          <p:cNvSpPr txBox="1">
            <a:spLocks noChangeArrowheads="1"/>
          </p:cNvSpPr>
          <p:nvPr/>
        </p:nvSpPr>
        <p:spPr bwMode="auto">
          <a:xfrm>
            <a:off x="2064834" y="3303540"/>
            <a:ext cx="1877448" cy="253033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De-novo Assembled Contigs</a:t>
            </a:r>
          </a:p>
        </p:txBody>
      </p:sp>
      <p:sp>
        <p:nvSpPr>
          <p:cNvPr id="110" name="TextBox 98"/>
          <p:cNvSpPr txBox="1">
            <a:spLocks noChangeArrowheads="1"/>
          </p:cNvSpPr>
          <p:nvPr/>
        </p:nvSpPr>
        <p:spPr bwMode="auto">
          <a:xfrm>
            <a:off x="4055330" y="3297180"/>
            <a:ext cx="1877448" cy="253033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Normalized Expression Values</a:t>
            </a:r>
          </a:p>
        </p:txBody>
      </p:sp>
      <p:sp>
        <p:nvSpPr>
          <p:cNvPr id="112" name="TextBox 98"/>
          <p:cNvSpPr txBox="1">
            <a:spLocks noChangeArrowheads="1"/>
          </p:cNvSpPr>
          <p:nvPr/>
        </p:nvSpPr>
        <p:spPr bwMode="auto">
          <a:xfrm>
            <a:off x="6012564" y="3284028"/>
            <a:ext cx="1877448" cy="253033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 Gene Models</a:t>
            </a: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94632"/>
              </p:ext>
            </p:extLst>
          </p:nvPr>
        </p:nvGraphicFramePr>
        <p:xfrm>
          <a:off x="2289918" y="4464936"/>
          <a:ext cx="6701203" cy="2286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3824"/>
                <a:gridCol w="4057379"/>
              </a:tblGrid>
              <a:tr h="21571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Downstream analysis step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200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Program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8087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Functional Annotation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TransferAnnotation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600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List Enrichment Statistics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GeneListEnrichment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600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Summarize</a:t>
                      </a:r>
                      <a:r>
                        <a:rPr lang="en-US" sz="1200" b="1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Gene</a:t>
                      </a:r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-Sets</a:t>
                      </a:r>
                      <a:r>
                        <a:rPr lang="en-US" sz="1200" b="1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Expression</a:t>
                      </a:r>
                      <a:endParaRPr lang="en-US" sz="1200" b="1" i="1" dirty="0" smtClean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600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lang="en-US" sz="1600" i="1" baseline="0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TransferExpression</a:t>
                      </a:r>
                      <a:r>
                        <a:rPr lang="en-US" sz="1600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600" b="0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Gene-Sets Enrichment Statistics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Orthofuzz-GeneSetEnrichment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Predict</a:t>
                      </a:r>
                      <a:r>
                        <a:rPr lang="en-US" sz="1200" b="1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Interactions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Orthofuzz-</a:t>
                      </a: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PredictInteractions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600" i="1" dirty="0" smtClean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Co-</a:t>
                      </a:r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expression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ParallelCorrelation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tool</a:t>
                      </a:r>
                      <a:endParaRPr lang="en-US" sz="1600" i="1" dirty="0" smtClean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TextBox 98"/>
          <p:cNvSpPr txBox="1">
            <a:spLocks noChangeArrowheads="1"/>
          </p:cNvSpPr>
          <p:nvPr/>
        </p:nvSpPr>
        <p:spPr bwMode="auto">
          <a:xfrm>
            <a:off x="7212224" y="3587996"/>
            <a:ext cx="1877448" cy="42231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Annotations</a:t>
            </a:r>
          </a:p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Source Data for </a:t>
            </a:r>
            <a:r>
              <a:rPr lang="en-US" sz="11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</a:t>
            </a:r>
            <a:endParaRPr lang="en-US" sz="11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031772" y="3436"/>
            <a:ext cx="3273072" cy="369332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RNA-SEQ PIPELINE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31772" y="526975"/>
            <a:ext cx="0" cy="1489377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642699" y="1344018"/>
            <a:ext cx="175490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 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3" name="TextBox 98"/>
          <p:cNvSpPr txBox="1">
            <a:spLocks noChangeArrowheads="1"/>
          </p:cNvSpPr>
          <p:nvPr/>
        </p:nvSpPr>
        <p:spPr bwMode="auto">
          <a:xfrm>
            <a:off x="3864267" y="3831097"/>
            <a:ext cx="2249514" cy="42231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Differential Expression – </a:t>
            </a:r>
          </a:p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DESeq2, </a:t>
            </a:r>
            <a:r>
              <a:rPr lang="en-US" sz="11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CuffDiff</a:t>
            </a:r>
            <a:endParaRPr lang="en-US" sz="11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>
            <a:stCxn id="110" idx="2"/>
            <a:endCxn id="43" idx="0"/>
          </p:cNvCxnSpPr>
          <p:nvPr/>
        </p:nvCxnSpPr>
        <p:spPr>
          <a:xfrm flipH="1">
            <a:off x="4989024" y="3550213"/>
            <a:ext cx="5030" cy="280884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-30140" y="4365787"/>
            <a:ext cx="9144000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1642699" y="4464937"/>
            <a:ext cx="422135" cy="2277874"/>
          </a:xfrm>
          <a:prstGeom prst="rightBrace">
            <a:avLst>
              <a:gd name="adj1" fmla="val 5325"/>
              <a:gd name="adj2" fmla="val 49507"/>
            </a:avLst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3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3070992" y="3166908"/>
            <a:ext cx="2215324" cy="292388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Input files for ORTHOFUZZ</a:t>
            </a:r>
            <a:endParaRPr lang="en-US" sz="13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-7662" y="3121956"/>
            <a:ext cx="9174140" cy="88421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138427" y="4031383"/>
            <a:ext cx="2929220" cy="369332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ORTHOFUZZ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package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17563" y="1887612"/>
            <a:ext cx="1841106" cy="461665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7373" y="303029"/>
            <a:ext cx="2522736" cy="276999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Pool all reads from all samples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94039" y="665099"/>
            <a:ext cx="1014238" cy="26161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fastx</a:t>
            </a:r>
            <a:r>
              <a:rPr lang="en-US" sz="11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toolkit </a:t>
            </a:r>
            <a:endParaRPr lang="en-US" sz="11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7203835" y="929777"/>
            <a:ext cx="1887547" cy="53897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Illumina</a:t>
            </a:r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PE 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Transcriptome</a:t>
            </a:r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raw data</a:t>
            </a:r>
            <a:endParaRPr lang="en-US" sz="10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54225" y="408669"/>
            <a:ext cx="1587015" cy="25634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Filtered Short Reads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cxnSp>
        <p:nvCxnSpPr>
          <p:cNvPr id="45" name="Straight Arrow Connector 44"/>
          <p:cNvCxnSpPr>
            <a:stCxn id="3" idx="0"/>
            <a:endCxn id="4" idx="2"/>
          </p:cNvCxnSpPr>
          <p:nvPr/>
        </p:nvCxnSpPr>
        <p:spPr>
          <a:xfrm flipV="1">
            <a:off x="8147609" y="665016"/>
            <a:ext cx="124" cy="264761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98"/>
          <p:cNvSpPr txBox="1">
            <a:spLocks noChangeArrowheads="1"/>
          </p:cNvSpPr>
          <p:nvPr/>
        </p:nvSpPr>
        <p:spPr bwMode="auto">
          <a:xfrm>
            <a:off x="2653232" y="1180280"/>
            <a:ext cx="2578100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De-novo Assembled Contigs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98"/>
          <p:cNvSpPr txBox="1">
            <a:spLocks noChangeArrowheads="1"/>
          </p:cNvSpPr>
          <p:nvPr/>
        </p:nvSpPr>
        <p:spPr bwMode="auto">
          <a:xfrm>
            <a:off x="2775064" y="1794964"/>
            <a:ext cx="2349479" cy="268422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Normalized Expression Values</a:t>
            </a:r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41835" y="2063386"/>
            <a:ext cx="1858044" cy="834940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ANNOTATIONS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MAPPINGS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INTERACTIONS</a:t>
            </a:r>
            <a:endParaRPr lang="en-US" sz="10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>
            <a:stCxn id="100" idx="3"/>
            <a:endCxn id="134" idx="0"/>
          </p:cNvCxnSpPr>
          <p:nvPr/>
        </p:nvCxnSpPr>
        <p:spPr>
          <a:xfrm flipH="1">
            <a:off x="7310109" y="2776052"/>
            <a:ext cx="203830" cy="490776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33" idx="1"/>
            <a:endCxn id="103" idx="0"/>
          </p:cNvCxnSpPr>
          <p:nvPr/>
        </p:nvCxnSpPr>
        <p:spPr>
          <a:xfrm rot="10800000" flipV="1">
            <a:off x="1007130" y="1329880"/>
            <a:ext cx="1646102" cy="1970860"/>
          </a:xfrm>
          <a:prstGeom prst="bentConnector2">
            <a:avLst/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-30140" y="3121956"/>
            <a:ext cx="9144000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69116" y="1477903"/>
            <a:ext cx="1622006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STARTS HERE !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54" name="Elbow Connector 53"/>
          <p:cNvCxnSpPr>
            <a:stCxn id="4" idx="1"/>
            <a:endCxn id="33" idx="0"/>
          </p:cNvCxnSpPr>
          <p:nvPr/>
        </p:nvCxnSpPr>
        <p:spPr>
          <a:xfrm rot="10800000" flipV="1">
            <a:off x="3942283" y="536842"/>
            <a:ext cx="3411943" cy="643437"/>
          </a:xfrm>
          <a:prstGeom prst="bentConnector2">
            <a:avLst/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33" idx="1"/>
            <a:endCxn id="109" idx="0"/>
          </p:cNvCxnSpPr>
          <p:nvPr/>
        </p:nvCxnSpPr>
        <p:spPr>
          <a:xfrm rot="10800000" flipH="1" flipV="1">
            <a:off x="2653232" y="1329880"/>
            <a:ext cx="350326" cy="2310800"/>
          </a:xfrm>
          <a:prstGeom prst="bentConnector4">
            <a:avLst>
              <a:gd name="adj1" fmla="val -65254"/>
              <a:gd name="adj2" fmla="val 72690"/>
            </a:avLst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98"/>
          <p:cNvSpPr txBox="1">
            <a:spLocks noChangeArrowheads="1"/>
          </p:cNvSpPr>
          <p:nvPr/>
        </p:nvSpPr>
        <p:spPr bwMode="auto">
          <a:xfrm>
            <a:off x="68406" y="3300740"/>
            <a:ext cx="1877448" cy="59158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1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Pfam</a:t>
            </a:r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Domains, Localization Predictions</a:t>
            </a:r>
            <a:endParaRPr lang="en-US" sz="11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Translations</a:t>
            </a:r>
          </a:p>
        </p:txBody>
      </p:sp>
      <p:sp>
        <p:nvSpPr>
          <p:cNvPr id="109" name="TextBox 98"/>
          <p:cNvSpPr txBox="1">
            <a:spLocks noChangeArrowheads="1"/>
          </p:cNvSpPr>
          <p:nvPr/>
        </p:nvSpPr>
        <p:spPr bwMode="auto">
          <a:xfrm>
            <a:off x="2064834" y="3640680"/>
            <a:ext cx="1877448" cy="253033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De-novo Assembled Contigs</a:t>
            </a:r>
          </a:p>
        </p:txBody>
      </p:sp>
      <p:sp>
        <p:nvSpPr>
          <p:cNvPr id="110" name="TextBox 98"/>
          <p:cNvSpPr txBox="1">
            <a:spLocks noChangeArrowheads="1"/>
          </p:cNvSpPr>
          <p:nvPr/>
        </p:nvSpPr>
        <p:spPr bwMode="auto">
          <a:xfrm>
            <a:off x="4190198" y="3533178"/>
            <a:ext cx="1877448" cy="42231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Expression Values.</a:t>
            </a:r>
          </a:p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DESeq2 Data</a:t>
            </a:r>
            <a:endParaRPr lang="en-US" sz="11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88042"/>
              </p:ext>
            </p:extLst>
          </p:nvPr>
        </p:nvGraphicFramePr>
        <p:xfrm>
          <a:off x="1144575" y="4445667"/>
          <a:ext cx="6701203" cy="2286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3824"/>
                <a:gridCol w="4057379"/>
              </a:tblGrid>
              <a:tr h="21571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Downstream analysis step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200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Program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8087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Functional Annotation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TransferAnnotation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600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List Enrichment Statistics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GeneListEnrichment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600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Summarize</a:t>
                      </a:r>
                      <a:r>
                        <a:rPr lang="en-US" sz="1200" b="1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Gene</a:t>
                      </a:r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-Sets</a:t>
                      </a:r>
                      <a:r>
                        <a:rPr lang="en-US" sz="1200" b="1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Expression</a:t>
                      </a:r>
                      <a:endParaRPr lang="en-US" sz="1200" b="1" i="1" dirty="0" smtClean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600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lang="en-US" sz="1600" i="1" baseline="0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TransferExpression</a:t>
                      </a:r>
                      <a:r>
                        <a:rPr lang="en-US" sz="1600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600" b="0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Gene-Sets Enrichment Statistics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Orthofuzz-GeneSetEnrichment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Predict</a:t>
                      </a:r>
                      <a:r>
                        <a:rPr lang="en-US" sz="1200" b="1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Interactions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Orthofuzz-</a:t>
                      </a: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PredictInteractions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600" i="1" dirty="0" smtClean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Co-</a:t>
                      </a:r>
                      <a:r>
                        <a:rPr lang="en-US" sz="120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expression</a:t>
                      </a:r>
                      <a:endParaRPr lang="en-US" sz="120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lang="en-US" sz="160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ParallelCorrelation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tool</a:t>
                      </a:r>
                      <a:endParaRPr lang="en-US" sz="1600" i="1" dirty="0" smtClean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TextBox 98"/>
          <p:cNvSpPr txBox="1">
            <a:spLocks noChangeArrowheads="1"/>
          </p:cNvSpPr>
          <p:nvPr/>
        </p:nvSpPr>
        <p:spPr bwMode="auto">
          <a:xfrm>
            <a:off x="6371385" y="3266828"/>
            <a:ext cx="1877448" cy="42231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Annotations</a:t>
            </a:r>
          </a:p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Source Data for </a:t>
            </a:r>
            <a:r>
              <a:rPr lang="en-US" sz="11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</a:t>
            </a:r>
            <a:endParaRPr lang="en-US" sz="11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031772" y="3436"/>
            <a:ext cx="3273072" cy="369332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De-novo RNA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-SEQ PIPELINE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20" name="Straight Arrow Connector 119"/>
          <p:cNvCxnSpPr>
            <a:stCxn id="33" idx="2"/>
            <a:endCxn id="86" idx="0"/>
          </p:cNvCxnSpPr>
          <p:nvPr/>
        </p:nvCxnSpPr>
        <p:spPr>
          <a:xfrm>
            <a:off x="3942282" y="1479480"/>
            <a:ext cx="7522" cy="315484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98"/>
          <p:cNvSpPr txBox="1">
            <a:spLocks noChangeArrowheads="1"/>
          </p:cNvSpPr>
          <p:nvPr/>
        </p:nvSpPr>
        <p:spPr bwMode="auto">
          <a:xfrm>
            <a:off x="2830069" y="2476016"/>
            <a:ext cx="2249514" cy="42231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Differential Expression – </a:t>
            </a:r>
          </a:p>
          <a:p>
            <a:pPr algn="ctr"/>
            <a:r>
              <a:rPr lang="en-US" sz="11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DESeq2</a:t>
            </a:r>
            <a:endParaRPr lang="en-US" sz="11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-30140" y="4006171"/>
            <a:ext cx="9144000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63" idx="2"/>
            <a:endCxn id="86" idx="3"/>
          </p:cNvCxnSpPr>
          <p:nvPr/>
        </p:nvCxnSpPr>
        <p:spPr>
          <a:xfrm rot="5400000">
            <a:off x="4912069" y="792502"/>
            <a:ext cx="1349147" cy="924198"/>
          </a:xfrm>
          <a:prstGeom prst="bentConnector2">
            <a:avLst/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61111" y="1181187"/>
            <a:ext cx="1641680" cy="276999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</a:t>
            </a: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using</a:t>
            </a:r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Bowtie2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58" name="Straight Arrow Connector 57"/>
          <p:cNvCxnSpPr>
            <a:stCxn id="33" idx="3"/>
            <a:endCxn id="70" idx="1"/>
          </p:cNvCxnSpPr>
          <p:nvPr/>
        </p:nvCxnSpPr>
        <p:spPr>
          <a:xfrm flipV="1">
            <a:off x="5231332" y="1319687"/>
            <a:ext cx="229779" cy="10193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6" idx="2"/>
            <a:endCxn id="43" idx="0"/>
          </p:cNvCxnSpPr>
          <p:nvPr/>
        </p:nvCxnSpPr>
        <p:spPr>
          <a:xfrm>
            <a:off x="3949804" y="2063386"/>
            <a:ext cx="5022" cy="412630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4956" y="2289165"/>
            <a:ext cx="1920789" cy="461665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Transdecode</a:t>
            </a: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,</a:t>
            </a:r>
          </a:p>
          <a:p>
            <a:pPr algn="ctr"/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HMMSCAN &amp; </a:t>
            </a:r>
            <a:r>
              <a:rPr lang="en-US" sz="1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TargetP</a:t>
            </a:r>
            <a:endParaRPr lang="en-US" sz="1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84" name="Elbow Connector 83"/>
          <p:cNvCxnSpPr/>
          <p:nvPr/>
        </p:nvCxnSpPr>
        <p:spPr>
          <a:xfrm>
            <a:off x="3954826" y="2289165"/>
            <a:ext cx="1405983" cy="1244013"/>
          </a:xfrm>
          <a:prstGeom prst="bentConnector3">
            <a:avLst>
              <a:gd name="adj1" fmla="val 101158"/>
            </a:avLst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461111" y="1929175"/>
            <a:ext cx="0" cy="1604003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5147" y="698730"/>
            <a:ext cx="1505053" cy="261610"/>
          </a:xfrm>
          <a:prstGeom prst="rect">
            <a:avLst/>
          </a:prstGeom>
          <a:ln w="3175" cmpd="sng">
            <a:noFill/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Trinity Assembler</a:t>
            </a:r>
            <a:endParaRPr lang="en-US" sz="11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115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27666"/>
              </p:ext>
            </p:extLst>
          </p:nvPr>
        </p:nvGraphicFramePr>
        <p:xfrm>
          <a:off x="1" y="48823"/>
          <a:ext cx="5315854" cy="2880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69565"/>
                <a:gridCol w="3546289"/>
              </a:tblGrid>
              <a:tr h="215717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Downstream analysis step</a:t>
                      </a:r>
                      <a:endParaRPr lang="en-US" sz="1050" b="1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lang="en-US" sz="1050" i="1" baseline="0" dirty="0" smtClean="0">
                          <a:latin typeface="Times New Roman"/>
                          <a:cs typeface="Times New Roman"/>
                        </a:rPr>
                        <a:t> Used</a:t>
                      </a:r>
                      <a:endParaRPr lang="en-US" sz="1050" b="1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Differential Expression</a:t>
                      </a:r>
                    </a:p>
                    <a:p>
                      <a:pPr algn="ctr"/>
                      <a:endParaRPr lang="en-US" sz="1050" b="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DESeq2, </a:t>
                      </a:r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CuffDiff</a:t>
                      </a:r>
                      <a:endParaRPr lang="en-US" sz="1050" b="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80875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Functional Annotation</a:t>
                      </a:r>
                      <a:endParaRPr lang="en-US" sz="1050" b="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 – </a:t>
                      </a:r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TransferAnnotation</a:t>
                      </a: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05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List Enrichment Statistics</a:t>
                      </a:r>
                      <a:endParaRPr lang="en-US" sz="1050" b="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TopGO</a:t>
                      </a: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 for Gene Ontology Enrichment Statistics</a:t>
                      </a:r>
                    </a:p>
                    <a:p>
                      <a:pPr algn="ctr"/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 – </a:t>
                      </a:r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GeneListEnrichment</a:t>
                      </a: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05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Gene Set Enrichment Statistics</a:t>
                      </a:r>
                      <a:endParaRPr lang="en-US" sz="1050" b="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GSA method for gene-set statistics </a:t>
                      </a:r>
                    </a:p>
                    <a:p>
                      <a:pPr algn="ctr"/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GeneSetEnrichment</a:t>
                      </a: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05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5319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Co-expression &amp; Clustering</a:t>
                      </a:r>
                      <a:endParaRPr lang="en-US" sz="1050" b="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 – </a:t>
                      </a:r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ParallelCorrelation</a:t>
                      </a: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 tool.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Cytoscape</a:t>
                      </a: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 – Visualize</a:t>
                      </a:r>
                      <a:r>
                        <a:rPr lang="en-US" sz="1050" i="1" baseline="0" dirty="0" smtClean="0">
                          <a:latin typeface="Times New Roman"/>
                          <a:cs typeface="Times New Roman"/>
                        </a:rPr>
                        <a:t> co-expression network</a:t>
                      </a:r>
                      <a:endParaRPr lang="en-US" sz="1050" i="1" dirty="0" smtClean="0">
                        <a:latin typeface="Times New Roman"/>
                        <a:cs typeface="Times New Roman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GenePattern</a:t>
                      </a: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heatmap</a:t>
                      </a:r>
                      <a:endParaRPr lang="en-US" sz="1050" i="1" dirty="0" smtClean="0">
                        <a:latin typeface="Times New Roman"/>
                        <a:cs typeface="Times New Roman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WGCNA package for clustering</a:t>
                      </a: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Pathway Visualization</a:t>
                      </a:r>
                      <a:endParaRPr lang="en-US" sz="1050" b="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Pathvisio</a:t>
                      </a:r>
                      <a:r>
                        <a:rPr lang="en-US" sz="1050" i="1" baseline="0" dirty="0" smtClean="0">
                          <a:latin typeface="Times New Roman"/>
                          <a:cs typeface="Times New Roman"/>
                        </a:rPr>
                        <a:t> for drawing and mapping expression data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 smtClean="0">
                          <a:latin typeface="Times New Roman"/>
                          <a:cs typeface="Times New Roman"/>
                        </a:rPr>
                        <a:t>on to pathways </a:t>
                      </a:r>
                      <a:endParaRPr lang="en-US" sz="1050" i="1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65135"/>
              </p:ext>
            </p:extLst>
          </p:nvPr>
        </p:nvGraphicFramePr>
        <p:xfrm>
          <a:off x="3209298" y="3404058"/>
          <a:ext cx="5315854" cy="822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69565"/>
                <a:gridCol w="3546289"/>
              </a:tblGrid>
              <a:tr h="192619"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Downstream analysis step</a:t>
                      </a:r>
                      <a:endParaRPr lang="en-US" sz="1050" b="1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lang="en-US" sz="1050" i="1" baseline="0" dirty="0" smtClean="0">
                          <a:latin typeface="Times New Roman"/>
                          <a:cs typeface="Times New Roman"/>
                        </a:rPr>
                        <a:t> Used</a:t>
                      </a:r>
                      <a:endParaRPr lang="en-US" sz="1050" b="1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3777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>
                          <a:latin typeface="Times New Roman"/>
                          <a:cs typeface="Times New Roman"/>
                        </a:rPr>
                        <a:t>Summarize</a:t>
                      </a:r>
                      <a:r>
                        <a:rPr lang="en-US" sz="1050" i="1" baseline="0" dirty="0" smtClean="0">
                          <a:latin typeface="Times New Roman"/>
                          <a:cs typeface="Times New Roman"/>
                        </a:rPr>
                        <a:t> Expressions of Gene Sets</a:t>
                      </a:r>
                      <a:endParaRPr lang="en-US" sz="1050" i="1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50" b="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err="1" smtClean="0"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050" i="1" baseline="0" dirty="0" smtClean="0">
                          <a:latin typeface="Times New Roman"/>
                          <a:cs typeface="Times New Roman"/>
                        </a:rPr>
                        <a:t> – </a:t>
                      </a:r>
                      <a:r>
                        <a:rPr lang="en-US" sz="1050" i="1" baseline="0" dirty="0" err="1" smtClean="0">
                          <a:latin typeface="Times New Roman"/>
                          <a:cs typeface="Times New Roman"/>
                        </a:rPr>
                        <a:t>TransferExpression</a:t>
                      </a:r>
                      <a:r>
                        <a:rPr lang="en-US" sz="1050" i="1" baseline="0" dirty="0" smtClean="0"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050" b="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34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98"/>
          <p:cNvSpPr txBox="1">
            <a:spLocks noChangeArrowheads="1"/>
          </p:cNvSpPr>
          <p:nvPr/>
        </p:nvSpPr>
        <p:spPr bwMode="auto">
          <a:xfrm>
            <a:off x="5645191" y="4934548"/>
            <a:ext cx="3447850" cy="73008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Data:</a:t>
            </a:r>
          </a:p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Enrichment Statistics</a:t>
            </a:r>
          </a:p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Expression of Enzymes in Pathways</a:t>
            </a:r>
          </a:p>
        </p:txBody>
      </p:sp>
      <p:sp>
        <p:nvSpPr>
          <p:cNvPr id="4" name="TextBox 98"/>
          <p:cNvSpPr txBox="1">
            <a:spLocks noChangeArrowheads="1"/>
          </p:cNvSpPr>
          <p:nvPr/>
        </p:nvSpPr>
        <p:spPr bwMode="auto">
          <a:xfrm>
            <a:off x="5595909" y="3897860"/>
            <a:ext cx="3447850" cy="73008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Interaction Data:</a:t>
            </a:r>
          </a:p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Predicted Co-expressed Interaction Complexes with Enrichment Statistics</a:t>
            </a:r>
          </a:p>
        </p:txBody>
      </p:sp>
      <p:sp>
        <p:nvSpPr>
          <p:cNvPr id="5" name="TextBox 98"/>
          <p:cNvSpPr txBox="1">
            <a:spLocks noChangeArrowheads="1"/>
          </p:cNvSpPr>
          <p:nvPr/>
        </p:nvSpPr>
        <p:spPr bwMode="auto">
          <a:xfrm>
            <a:off x="69368" y="4158175"/>
            <a:ext cx="3447850" cy="514643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Annotations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from</a:t>
            </a:r>
          </a:p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 &amp; </a:t>
            </a:r>
            <a:r>
              <a:rPr lang="en-US" sz="1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Transdecode</a:t>
            </a:r>
            <a:endParaRPr lang="en-US" sz="1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Elbow Connector 5"/>
          <p:cNvCxnSpPr>
            <a:endCxn id="5" idx="3"/>
          </p:cNvCxnSpPr>
          <p:nvPr/>
        </p:nvCxnSpPr>
        <p:spPr>
          <a:xfrm rot="10800000" flipV="1">
            <a:off x="3517219" y="4043907"/>
            <a:ext cx="1219683" cy="37159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4" idx="1"/>
          </p:cNvCxnSpPr>
          <p:nvPr/>
        </p:nvCxnSpPr>
        <p:spPr>
          <a:xfrm rot="16200000" flipH="1">
            <a:off x="4734260" y="3401254"/>
            <a:ext cx="864289" cy="859009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</p:cNvCxnSpPr>
          <p:nvPr/>
        </p:nvCxnSpPr>
        <p:spPr>
          <a:xfrm rot="16200000" flipH="1">
            <a:off x="1293650" y="5172460"/>
            <a:ext cx="1191210" cy="19192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B3B062E-83CF-436F-AC2C-42FC905BC35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54127"/>
            <a:ext cx="7772400" cy="664469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Select source </a:t>
            </a:r>
            <a:r>
              <a:rPr lang="en-US" i="1" dirty="0" err="1" smtClean="0">
                <a:latin typeface="Times New Roman"/>
                <a:cs typeface="Times New Roman"/>
              </a:rPr>
              <a:t>organims</a:t>
            </a:r>
            <a:endParaRPr lang="en-US" i="1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19069"/>
              </p:ext>
            </p:extLst>
          </p:nvPr>
        </p:nvGraphicFramePr>
        <p:xfrm>
          <a:off x="2606617" y="1161708"/>
          <a:ext cx="6907213" cy="506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Document" r:id="rId3" imgW="5638800" imgH="4102100" progId="Word.Document.12">
                  <p:embed/>
                </p:oleObj>
              </mc:Choice>
              <mc:Fallback>
                <p:oleObj name="Document" r:id="rId3" imgW="5638800" imgH="410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617" y="1161708"/>
                        <a:ext cx="6907213" cy="506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773694" y="1420481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75713" y="1673153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775713" y="1907121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77732" y="2151434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73694" y="4175527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7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27030"/>
              </p:ext>
            </p:extLst>
          </p:nvPr>
        </p:nvGraphicFramePr>
        <p:xfrm>
          <a:off x="0" y="1522491"/>
          <a:ext cx="5315854" cy="24467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00459"/>
                <a:gridCol w="3415395"/>
              </a:tblGrid>
              <a:tr h="215717"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Downstream analysis step</a:t>
                      </a:r>
                      <a:endParaRPr lang="en-US" sz="105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lang="en-US" sz="1050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Used</a:t>
                      </a:r>
                      <a:endParaRPr lang="en-US" sz="105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Differential Expression</a:t>
                      </a:r>
                    </a:p>
                    <a:p>
                      <a:pPr algn="ctr"/>
                      <a:endParaRPr lang="en-US" sz="105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DESeq2, </a:t>
                      </a:r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CuffDiff</a:t>
                      </a:r>
                      <a:endParaRPr lang="en-US" sz="1050" b="0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80875"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Functional Annotation</a:t>
                      </a:r>
                      <a:endParaRPr lang="en-US" sz="105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TransferAnnotation</a:t>
                      </a:r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050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List Enrichment Statistics</a:t>
                      </a:r>
                      <a:endParaRPr lang="en-US" sz="105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TopGO</a:t>
                      </a:r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for Gene Ontology Enrichment Statistics</a:t>
                      </a:r>
                    </a:p>
                    <a:p>
                      <a:pPr algn="ctr"/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GeneListEnrichment</a:t>
                      </a:r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050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Gene-Sets</a:t>
                      </a:r>
                      <a:r>
                        <a:rPr lang="en-US" sz="1050" b="1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5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Summarize</a:t>
                      </a:r>
                      <a:r>
                        <a:rPr lang="en-US" sz="1050" b="1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Expression</a:t>
                      </a:r>
                      <a:endParaRPr lang="en-US" sz="1050" b="1" i="1" dirty="0" smtClean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050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lang="en-US" sz="1050" i="1" baseline="0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TransferExpression</a:t>
                      </a:r>
                      <a:r>
                        <a:rPr lang="en-US" sz="1050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050" b="0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Gene-Sets Enrichment Statistics</a:t>
                      </a:r>
                      <a:endParaRPr lang="en-US" sz="105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GSA method for gene-set statistics </a:t>
                      </a:r>
                    </a:p>
                    <a:p>
                      <a:pPr algn="ctr"/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Orthofuzz-GeneSetEnrichment</a:t>
                      </a:r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</a:t>
                      </a:r>
                      <a:endParaRPr lang="en-US" sz="1050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791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Predict</a:t>
                      </a:r>
                      <a:r>
                        <a:rPr lang="en-US" sz="1050" b="1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Interactions</a:t>
                      </a:r>
                      <a:endParaRPr lang="en-US" sz="105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Orthofuzz-PredictInteractions</a:t>
                      </a:r>
                      <a:endParaRPr lang="en-US" sz="1050" i="1" dirty="0" smtClean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97560"/>
              </p:ext>
            </p:extLst>
          </p:nvPr>
        </p:nvGraphicFramePr>
        <p:xfrm>
          <a:off x="5507884" y="1548585"/>
          <a:ext cx="3500452" cy="20345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8622"/>
                <a:gridCol w="1871830"/>
              </a:tblGrid>
              <a:tr h="192619"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Downstream analysis step</a:t>
                      </a:r>
                      <a:endParaRPr lang="en-US" sz="105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lang="en-US" sz="1050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Used</a:t>
                      </a:r>
                      <a:endParaRPr lang="en-US" sz="105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3777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Co-expression &amp; Clustering</a:t>
                      </a:r>
                      <a:endParaRPr lang="en-US" sz="105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Orthofuzz</a:t>
                      </a:r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ParallelCorrelation</a:t>
                      </a:r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tool.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Cytoscape</a:t>
                      </a:r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– Visualize</a:t>
                      </a:r>
                      <a:r>
                        <a:rPr lang="en-US" sz="1050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co-expression network</a:t>
                      </a:r>
                      <a:endParaRPr lang="en-US" sz="1050" i="1" dirty="0" smtClean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GenePattern</a:t>
                      </a:r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heatmap</a:t>
                      </a:r>
                      <a:endParaRPr lang="en-US" sz="1050" i="1" dirty="0" smtClean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WGCNA package for clustering</a:t>
                      </a:r>
                    </a:p>
                  </a:txBody>
                  <a:tcPr/>
                </a:tc>
              </a:tr>
              <a:tr h="43777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1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Pathway Visualization</a:t>
                      </a:r>
                      <a:endParaRPr lang="en-US" sz="1050" b="1" i="1" dirty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err="1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Pathvisio</a:t>
                      </a:r>
                      <a:r>
                        <a:rPr lang="en-US" sz="1050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 for drawing and mapping expression data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baseline="0" dirty="0" smtClean="0"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imes New Roman"/>
                          <a:cs typeface="Times New Roman"/>
                        </a:rPr>
                        <a:t>on to pathways </a:t>
                      </a:r>
                      <a:endParaRPr lang="en-US" sz="1050" i="1" dirty="0" smtClean="0"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4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270800" y="211807"/>
            <a:ext cx="8868731" cy="6072702"/>
            <a:chOff x="270800" y="211807"/>
            <a:chExt cx="8868731" cy="6072702"/>
          </a:xfrm>
          <a:noFill/>
        </p:grpSpPr>
        <p:sp>
          <p:nvSpPr>
            <p:cNvPr id="57" name="Text Box 30"/>
            <p:cNvSpPr txBox="1">
              <a:spLocks noChangeArrowheads="1"/>
            </p:cNvSpPr>
            <p:nvPr/>
          </p:nvSpPr>
          <p:spPr bwMode="auto">
            <a:xfrm>
              <a:off x="2971800" y="1600200"/>
              <a:ext cx="563040" cy="286590"/>
            </a:xfrm>
            <a:prstGeom prst="rect">
              <a:avLst/>
            </a:prstGeom>
            <a:grpFill/>
            <a:ln w="9525">
              <a:solidFill>
                <a:srgbClr val="D9D9D9"/>
              </a:solidFill>
              <a:round/>
              <a:headEnd/>
              <a:tailEnd/>
            </a:ln>
            <a:effectLst/>
            <a:extLst/>
          </p:spPr>
          <p:txBody>
            <a:bodyPr lIns="81639" tIns="53555" rIns="81639" bIns="4082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  <a:defRPr/>
              </a:pP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No</a:t>
              </a:r>
            </a:p>
          </p:txBody>
        </p:sp>
        <p:sp>
          <p:nvSpPr>
            <p:cNvPr id="3" name="Oval 2"/>
            <p:cNvSpPr>
              <a:spLocks noChangeArrowheads="1"/>
            </p:cNvSpPr>
            <p:nvPr/>
          </p:nvSpPr>
          <p:spPr bwMode="auto">
            <a:xfrm>
              <a:off x="6177160" y="211807"/>
              <a:ext cx="2585840" cy="538977"/>
            </a:xfrm>
            <a:prstGeom prst="ellipse">
              <a:avLst/>
            </a:prstGeom>
            <a:grpFill/>
            <a:ln w="9360">
              <a:solidFill>
                <a:srgbClr val="D9D9D9"/>
              </a:solidFill>
              <a:round/>
              <a:headEnd/>
              <a:tailEnd/>
            </a:ln>
          </p:spPr>
          <p:txBody>
            <a:bodyPr wrap="none" lIns="81639" tIns="55188" rIns="81639" bIns="40820" anchor="ctr"/>
            <a:lstStyle/>
            <a:p>
              <a:pPr algn="ctr"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US" sz="1200" i="1" dirty="0" err="1" smtClean="0">
                  <a:latin typeface="Times New Roman" pitchFamily="18" charset="0"/>
                  <a:cs typeface="Times New Roman" pitchFamily="18" charset="0"/>
                </a:rPr>
                <a:t>Illumina</a:t>
              </a:r>
              <a:r>
                <a:rPr lang="en-US" sz="1200" i="1" dirty="0" smtClean="0">
                  <a:latin typeface="Times New Roman" pitchFamily="18" charset="0"/>
                  <a:cs typeface="Times New Roman" pitchFamily="18" charset="0"/>
                </a:rPr>
                <a:t> PE </a:t>
              </a:r>
            </a:p>
            <a:p>
              <a:pPr algn="ctr"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US" sz="1200" i="1" dirty="0" err="1" smtClean="0">
                  <a:latin typeface="Times New Roman" pitchFamily="18" charset="0"/>
                  <a:cs typeface="Times New Roman" pitchFamily="18" charset="0"/>
                </a:rPr>
                <a:t>Transcriptome</a:t>
              </a:r>
              <a:r>
                <a:rPr lang="en-US" sz="1200" i="1" dirty="0" smtClean="0">
                  <a:latin typeface="Times New Roman" pitchFamily="18" charset="0"/>
                  <a:cs typeface="Times New Roman" pitchFamily="18" charset="0"/>
                </a:rPr>
                <a:t> raw data</a:t>
              </a:r>
              <a:endParaRPr lang="en-US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784970" y="224654"/>
              <a:ext cx="1857600" cy="512694"/>
            </a:xfrm>
            <a:prstGeom prst="rect">
              <a:avLst/>
            </a:prstGeom>
            <a:grpFill/>
            <a:ln>
              <a:solidFill>
                <a:srgbClr val="D9D9D9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81639" tIns="55188" rIns="81639" bIns="40820" anchor="ctr"/>
            <a:lstStyle/>
            <a:p>
              <a:pPr algn="ctr"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  <a:defRPr/>
              </a:pP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ea typeface="ＭＳ Ｐゴシック" charset="0"/>
                  <a:cs typeface="Times New Roman" pitchFamily="18" charset="0"/>
                </a:rPr>
                <a:t>Quality filter</a:t>
              </a:r>
              <a:endParaRPr lang="en-US" sz="1200" i="1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endParaRPr>
            </a:p>
          </p:txBody>
        </p:sp>
        <p:sp>
          <p:nvSpPr>
            <p:cNvPr id="5" name="Decision 4"/>
            <p:cNvSpPr/>
            <p:nvPr/>
          </p:nvSpPr>
          <p:spPr>
            <a:xfrm>
              <a:off x="3111130" y="1105856"/>
              <a:ext cx="3225800" cy="660400"/>
            </a:xfrm>
            <a:prstGeom prst="flowChartDecision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Genome sequence available ?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TextBox 98"/>
            <p:cNvSpPr txBox="1">
              <a:spLocks noChangeArrowheads="1"/>
            </p:cNvSpPr>
            <p:nvPr/>
          </p:nvSpPr>
          <p:spPr bwMode="auto">
            <a:xfrm>
              <a:off x="3441700" y="2112217"/>
              <a:ext cx="2578100" cy="268422"/>
            </a:xfrm>
            <a:prstGeom prst="rect">
              <a:avLst/>
            </a:prstGeom>
            <a:grpFill/>
            <a:ln w="9525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xtLst/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en-US" sz="1200" i="1" dirty="0" smtClean="0">
                  <a:latin typeface="Times New Roman" pitchFamily="18" charset="0"/>
                  <a:cs typeface="Times New Roman" pitchFamily="18" charset="0"/>
                </a:rPr>
                <a:t>Reference Sequences</a:t>
              </a:r>
              <a:endParaRPr lang="en-US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98"/>
            <p:cNvSpPr txBox="1">
              <a:spLocks noChangeArrowheads="1"/>
            </p:cNvSpPr>
            <p:nvPr/>
          </p:nvSpPr>
          <p:spPr bwMode="auto">
            <a:xfrm>
              <a:off x="3441700" y="2937690"/>
              <a:ext cx="2578100" cy="453088"/>
            </a:xfrm>
            <a:prstGeom prst="rect">
              <a:avLst/>
            </a:prstGeom>
            <a:grpFill/>
            <a:ln w="9525">
              <a:solidFill>
                <a:srgbClr val="D9D9D9"/>
              </a:solidFill>
              <a:miter lim="800000"/>
              <a:headEnd/>
              <a:tailEnd/>
            </a:ln>
            <a:extLst/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en-US" sz="1200" i="1" dirty="0" smtClean="0">
                  <a:latin typeface="Times New Roman" pitchFamily="18" charset="0"/>
                  <a:cs typeface="Times New Roman" pitchFamily="18" charset="0"/>
                </a:rPr>
                <a:t>Map PE Reads to the Reference Sequences</a:t>
              </a:r>
              <a:endParaRPr lang="en-US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98"/>
            <p:cNvSpPr txBox="1">
              <a:spLocks noChangeArrowheads="1"/>
            </p:cNvSpPr>
            <p:nvPr/>
          </p:nvSpPr>
          <p:spPr bwMode="auto">
            <a:xfrm>
              <a:off x="3441700" y="3946377"/>
              <a:ext cx="2578100" cy="268422"/>
            </a:xfrm>
            <a:prstGeom prst="rect">
              <a:avLst/>
            </a:prstGeom>
            <a:grpFill/>
            <a:ln w="9525">
              <a:solidFill>
                <a:srgbClr val="D9D9D9"/>
              </a:solidFill>
              <a:miter lim="800000"/>
              <a:headEnd/>
              <a:tailEnd/>
            </a:ln>
            <a:extLst/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en-US" sz="1200" i="1" dirty="0" smtClean="0">
                  <a:latin typeface="Times New Roman" pitchFamily="18" charset="0"/>
                  <a:cs typeface="Times New Roman" pitchFamily="18" charset="0"/>
                </a:rPr>
                <a:t>Estimate Normalized Read Counts</a:t>
              </a:r>
            </a:p>
          </p:txBody>
        </p:sp>
        <p:sp>
          <p:nvSpPr>
            <p:cNvPr id="22" name="TextBox 98"/>
            <p:cNvSpPr txBox="1">
              <a:spLocks noChangeArrowheads="1"/>
            </p:cNvSpPr>
            <p:nvPr/>
          </p:nvSpPr>
          <p:spPr bwMode="auto">
            <a:xfrm>
              <a:off x="3505200" y="4876800"/>
              <a:ext cx="2468760" cy="453088"/>
            </a:xfrm>
            <a:prstGeom prst="rect">
              <a:avLst/>
            </a:prstGeom>
            <a:grpFill/>
            <a:ln w="9525">
              <a:solidFill>
                <a:srgbClr val="D9D9D9"/>
              </a:solidFill>
              <a:miter lim="800000"/>
              <a:headEnd/>
              <a:tailEnd/>
            </a:ln>
            <a:extLst/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en-US" sz="1200" i="1" dirty="0" smtClean="0">
                  <a:latin typeface="Times New Roman" pitchFamily="18" charset="0"/>
                  <a:cs typeface="Times New Roman" pitchFamily="18" charset="0"/>
                </a:rPr>
                <a:t>Statistical Analysis – </a:t>
              </a:r>
            </a:p>
            <a:p>
              <a:pPr algn="ctr"/>
              <a:r>
                <a:rPr lang="en-US" sz="1200" i="1" dirty="0" smtClean="0">
                  <a:latin typeface="Times New Roman" pitchFamily="18" charset="0"/>
                  <a:cs typeface="Times New Roman" pitchFamily="18" charset="0"/>
                </a:rPr>
                <a:t>Diff </a:t>
              </a:r>
              <a:r>
                <a:rPr lang="en-US" sz="1200" i="1" dirty="0" err="1" smtClean="0">
                  <a:latin typeface="Times New Roman" pitchFamily="18" charset="0"/>
                  <a:cs typeface="Times New Roman" pitchFamily="18" charset="0"/>
                </a:rPr>
                <a:t>Exp</a:t>
              </a:r>
              <a:endParaRPr lang="en-US" sz="1200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98"/>
            <p:cNvSpPr txBox="1">
              <a:spLocks noChangeArrowheads="1"/>
            </p:cNvSpPr>
            <p:nvPr/>
          </p:nvSpPr>
          <p:spPr bwMode="auto">
            <a:xfrm>
              <a:off x="3551040" y="5943600"/>
              <a:ext cx="3078360" cy="268422"/>
            </a:xfrm>
            <a:prstGeom prst="rect">
              <a:avLst/>
            </a:prstGeom>
            <a:grpFill/>
            <a:ln w="9525">
              <a:solidFill>
                <a:srgbClr val="D99278"/>
              </a:solidFill>
              <a:miter lim="800000"/>
              <a:headEnd/>
              <a:tailEnd/>
            </a:ln>
            <a:extLst/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en-US" sz="1200" i="1" dirty="0" smtClean="0">
                  <a:latin typeface="Times New Roman" pitchFamily="18" charset="0"/>
                  <a:cs typeface="Times New Roman" pitchFamily="18" charset="0"/>
                </a:rPr>
                <a:t>Pathway Mapping</a:t>
              </a: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6227469" y="5410200"/>
              <a:ext cx="2891131" cy="495359"/>
            </a:xfrm>
            <a:prstGeom prst="ellipse">
              <a:avLst/>
            </a:prstGeom>
            <a:grpFill/>
            <a:ln w="9360">
              <a:solidFill>
                <a:srgbClr val="D99278"/>
              </a:solidFill>
              <a:round/>
              <a:headEnd/>
              <a:tailEnd/>
            </a:ln>
          </p:spPr>
          <p:txBody>
            <a:bodyPr wrap="none" lIns="81639" tIns="55188" rIns="81639" bIns="40820" anchor="ctr"/>
            <a:lstStyle/>
            <a:p>
              <a:pPr algn="ctr"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US" sz="1200" i="1" dirty="0" smtClean="0">
                  <a:latin typeface="Times New Roman"/>
                  <a:cs typeface="Times New Roman"/>
                </a:rPr>
                <a:t>Curated Protein Sequences</a:t>
              </a:r>
              <a:endParaRPr lang="en-US" sz="12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26" name="Straight Arrow Connector 25"/>
            <p:cNvCxnSpPr>
              <a:stCxn id="4" idx="2"/>
              <a:endCxn id="5" idx="0"/>
            </p:cNvCxnSpPr>
            <p:nvPr/>
          </p:nvCxnSpPr>
          <p:spPr>
            <a:xfrm>
              <a:off x="4713770" y="737348"/>
              <a:ext cx="10260" cy="368508"/>
            </a:xfrm>
            <a:prstGeom prst="straightConnector1">
              <a:avLst/>
            </a:prstGeom>
            <a:grpFill/>
            <a:ln w="635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12" idx="0"/>
            </p:cNvCxnSpPr>
            <p:nvPr/>
          </p:nvCxnSpPr>
          <p:spPr>
            <a:xfrm>
              <a:off x="4730750" y="2380639"/>
              <a:ext cx="0" cy="557051"/>
            </a:xfrm>
            <a:prstGeom prst="straightConnector1">
              <a:avLst/>
            </a:prstGeom>
            <a:grpFill/>
            <a:ln w="635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  <a:endCxn id="13" idx="0"/>
            </p:cNvCxnSpPr>
            <p:nvPr/>
          </p:nvCxnSpPr>
          <p:spPr>
            <a:xfrm>
              <a:off x="4730750" y="3390778"/>
              <a:ext cx="0" cy="555599"/>
            </a:xfrm>
            <a:prstGeom prst="straightConnector1">
              <a:avLst/>
            </a:prstGeom>
            <a:grpFill/>
            <a:ln w="635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3" idx="2"/>
              <a:endCxn id="22" idx="0"/>
            </p:cNvCxnSpPr>
            <p:nvPr/>
          </p:nvCxnSpPr>
          <p:spPr>
            <a:xfrm>
              <a:off x="4730750" y="4214799"/>
              <a:ext cx="8830" cy="662001"/>
            </a:xfrm>
            <a:prstGeom prst="straightConnector1">
              <a:avLst/>
            </a:prstGeom>
            <a:grpFill/>
            <a:ln w="635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2" idx="2"/>
              <a:endCxn id="23" idx="0"/>
            </p:cNvCxnSpPr>
            <p:nvPr/>
          </p:nvCxnSpPr>
          <p:spPr>
            <a:xfrm>
              <a:off x="4739580" y="5329888"/>
              <a:ext cx="350640" cy="613712"/>
            </a:xfrm>
            <a:prstGeom prst="straightConnector1">
              <a:avLst/>
            </a:prstGeom>
            <a:grpFill/>
            <a:ln w="635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" idx="2"/>
              <a:endCxn id="4" idx="3"/>
            </p:cNvCxnSpPr>
            <p:nvPr/>
          </p:nvCxnSpPr>
          <p:spPr>
            <a:xfrm flipH="1" flipV="1">
              <a:off x="5642570" y="481001"/>
              <a:ext cx="534590" cy="295"/>
            </a:xfrm>
            <a:prstGeom prst="straightConnector1">
              <a:avLst/>
            </a:prstGeom>
            <a:grpFill/>
            <a:ln w="635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98"/>
            <p:cNvSpPr txBox="1">
              <a:spLocks noChangeArrowheads="1"/>
            </p:cNvSpPr>
            <p:nvPr/>
          </p:nvSpPr>
          <p:spPr bwMode="auto">
            <a:xfrm>
              <a:off x="560650" y="4949477"/>
              <a:ext cx="2639750" cy="453088"/>
            </a:xfrm>
            <a:prstGeom prst="rect">
              <a:avLst/>
            </a:prstGeom>
            <a:grpFill/>
            <a:ln w="9525">
              <a:solidFill>
                <a:srgbClr val="D9D9D9"/>
              </a:solidFill>
              <a:miter lim="800000"/>
              <a:headEnd/>
              <a:tailEnd/>
            </a:ln>
            <a:extLst/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en-US" sz="1200" i="1" dirty="0" smtClean="0">
                  <a:latin typeface="Times New Roman" pitchFamily="18" charset="0"/>
                  <a:cs typeface="Times New Roman" pitchFamily="18" charset="0"/>
                </a:rPr>
                <a:t>Statistical Analysis – </a:t>
              </a:r>
            </a:p>
            <a:p>
              <a:pPr algn="ctr"/>
              <a:r>
                <a:rPr lang="en-US" sz="1200" i="1" dirty="0" smtClean="0">
                  <a:latin typeface="Times New Roman" pitchFamily="18" charset="0"/>
                  <a:cs typeface="Times New Roman" pitchFamily="18" charset="0"/>
                </a:rPr>
                <a:t>List Enrichment</a:t>
              </a:r>
            </a:p>
          </p:txBody>
        </p:sp>
        <p:sp>
          <p:nvSpPr>
            <p:cNvPr id="81" name="TextBox 98"/>
            <p:cNvSpPr txBox="1">
              <a:spLocks noChangeArrowheads="1"/>
            </p:cNvSpPr>
            <p:nvPr/>
          </p:nvSpPr>
          <p:spPr bwMode="auto">
            <a:xfrm>
              <a:off x="347599" y="6016087"/>
              <a:ext cx="3078360" cy="268422"/>
            </a:xfrm>
            <a:prstGeom prst="rect">
              <a:avLst/>
            </a:prstGeom>
            <a:grpFill/>
            <a:ln w="9525">
              <a:solidFill>
                <a:srgbClr val="D9D9D9"/>
              </a:solidFill>
              <a:miter lim="800000"/>
              <a:headEnd/>
              <a:tailEnd/>
            </a:ln>
            <a:extLst/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en-US" sz="1200" i="1" dirty="0" smtClean="0">
                  <a:latin typeface="Times New Roman" pitchFamily="18" charset="0"/>
                  <a:cs typeface="Times New Roman" pitchFamily="18" charset="0"/>
                </a:rPr>
                <a:t>Global Results</a:t>
              </a:r>
            </a:p>
          </p:txBody>
        </p:sp>
        <p:cxnSp>
          <p:nvCxnSpPr>
            <p:cNvPr id="82" name="Straight Arrow Connector 81"/>
            <p:cNvCxnSpPr>
              <a:stCxn id="22" idx="1"/>
              <a:endCxn id="76" idx="3"/>
            </p:cNvCxnSpPr>
            <p:nvPr/>
          </p:nvCxnSpPr>
          <p:spPr>
            <a:xfrm flipH="1">
              <a:off x="3200400" y="5103344"/>
              <a:ext cx="304800" cy="72677"/>
            </a:xfrm>
            <a:prstGeom prst="straightConnector1">
              <a:avLst/>
            </a:prstGeom>
            <a:grpFill/>
            <a:ln w="635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2"/>
              <a:endCxn id="81" idx="0"/>
            </p:cNvCxnSpPr>
            <p:nvPr/>
          </p:nvCxnSpPr>
          <p:spPr>
            <a:xfrm>
              <a:off x="1880525" y="5402565"/>
              <a:ext cx="6254" cy="613522"/>
            </a:xfrm>
            <a:prstGeom prst="straightConnector1">
              <a:avLst/>
            </a:prstGeom>
            <a:grpFill/>
            <a:ln w="635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286000" y="228600"/>
              <a:ext cx="1399213" cy="276999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>
                  <a:latin typeface="Times New Roman"/>
                  <a:cs typeface="Times New Roman"/>
                </a:rPr>
                <a:t>fastx</a:t>
              </a:r>
              <a:r>
                <a:rPr lang="en-US" sz="1200" i="1" dirty="0" smtClean="0">
                  <a:latin typeface="Times New Roman"/>
                  <a:cs typeface="Times New Roman"/>
                </a:rPr>
                <a:t> toolkit </a:t>
              </a:r>
              <a:endParaRPr lang="en-US" sz="12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37" name="Curved Connector 36"/>
            <p:cNvCxnSpPr>
              <a:stCxn id="24" idx="2"/>
              <a:endCxn id="23" idx="0"/>
            </p:cNvCxnSpPr>
            <p:nvPr/>
          </p:nvCxnSpPr>
          <p:spPr>
            <a:xfrm rot="10800000" flipV="1">
              <a:off x="5090221" y="5657880"/>
              <a:ext cx="1137249" cy="285720"/>
            </a:xfrm>
            <a:prstGeom prst="curvedConnector2">
              <a:avLst/>
            </a:prstGeom>
            <a:grpFill/>
            <a:ln w="6350" cmpd="sng">
              <a:solidFill>
                <a:srgbClr val="60606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6069120" y="3132530"/>
              <a:ext cx="1398480" cy="448869"/>
            </a:xfrm>
            <a:prstGeom prst="rect">
              <a:avLst/>
            </a:prstGeom>
            <a:grp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lIns="81639" tIns="53555" rIns="81639" bIns="4082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  <a:defRPr/>
              </a:pPr>
              <a:r>
                <a:rPr lang="en-US" sz="12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Tophat</a:t>
              </a: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PE Aligner /</a:t>
              </a:r>
            </a:p>
            <a:p>
              <a:pPr algn="ctr">
                <a:buClrTx/>
                <a:buFontTx/>
                <a:buNone/>
                <a:defRPr/>
              </a:pP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Bowtie PE Aligner</a:t>
              </a:r>
              <a:endParaRPr lang="en-US" sz="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6069120" y="3946377"/>
              <a:ext cx="1474680" cy="473223"/>
            </a:xfrm>
            <a:prstGeom prst="rect">
              <a:avLst/>
            </a:prstGeom>
            <a:grp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lIns="81639" tIns="53555" rIns="81639" bIns="4082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  <a:defRPr/>
              </a:pPr>
              <a:r>
                <a:rPr lang="en-US" sz="12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CuffLinks</a:t>
              </a: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as FPKM /</a:t>
              </a:r>
            </a:p>
            <a:p>
              <a:pPr algn="ctr">
                <a:buClrTx/>
                <a:buFontTx/>
                <a:buNone/>
                <a:defRPr/>
              </a:pP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RSEM as FPKM</a:t>
              </a:r>
            </a:p>
            <a:p>
              <a:pPr algn="ctr">
                <a:buClrTx/>
                <a:buFontTx/>
                <a:buNone/>
                <a:defRPr/>
              </a:pPr>
              <a:endParaRPr lang="en-US" sz="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6090997" y="4788048"/>
              <a:ext cx="1529003" cy="469752"/>
            </a:xfrm>
            <a:prstGeom prst="rect">
              <a:avLst/>
            </a:prstGeom>
            <a:grp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lIns="81639" tIns="53555" rIns="81639" bIns="4082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  <a:defRPr/>
              </a:pP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Diff </a:t>
              </a:r>
              <a:r>
                <a:rPr lang="en-US" sz="12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Exp</a:t>
              </a: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usind</a:t>
              </a: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2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Cuffdiff</a:t>
              </a: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/</a:t>
              </a:r>
            </a:p>
            <a:p>
              <a:pPr algn="ctr">
                <a:buClrTx/>
                <a:buFontTx/>
                <a:buNone/>
                <a:defRPr/>
              </a:pPr>
              <a:r>
                <a:rPr lang="en-US" sz="12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DESeq</a:t>
              </a: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R package</a:t>
              </a:r>
              <a:endParaRPr lang="en-US" sz="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 Box 30"/>
            <p:cNvSpPr txBox="1">
              <a:spLocks noChangeArrowheads="1"/>
            </p:cNvSpPr>
            <p:nvPr/>
          </p:nvSpPr>
          <p:spPr bwMode="auto">
            <a:xfrm>
              <a:off x="592306" y="4419600"/>
              <a:ext cx="2455694" cy="457200"/>
            </a:xfrm>
            <a:prstGeom prst="rect">
              <a:avLst/>
            </a:prstGeom>
            <a:grp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lIns="81639" tIns="53555" rIns="81639" bIns="4082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  <a:defRPr/>
              </a:pP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GO Enrichment - </a:t>
              </a:r>
              <a:r>
                <a:rPr lang="en-US" sz="12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topGO</a:t>
              </a: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buClrTx/>
                <a:buFontTx/>
                <a:buNone/>
                <a:defRPr/>
              </a:pP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Fisher Exact Test, EASE Score</a:t>
              </a:r>
              <a:endParaRPr lang="en-US" sz="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Oval 32"/>
            <p:cNvSpPr>
              <a:spLocks noChangeArrowheads="1"/>
            </p:cNvSpPr>
            <p:nvPr/>
          </p:nvSpPr>
          <p:spPr bwMode="auto">
            <a:xfrm>
              <a:off x="6567127" y="1454223"/>
              <a:ext cx="2044800" cy="577500"/>
            </a:xfrm>
            <a:prstGeom prst="ellipse">
              <a:avLst/>
            </a:prstGeom>
            <a:grpFill/>
            <a:ln w="9360">
              <a:solidFill>
                <a:srgbClr val="D9D9D9"/>
              </a:solidFill>
              <a:round/>
              <a:headEnd/>
              <a:tailEnd/>
            </a:ln>
          </p:spPr>
          <p:txBody>
            <a:bodyPr wrap="none" lIns="81639" tIns="55188" rIns="81639" bIns="40820" anchor="ctr"/>
            <a:lstStyle/>
            <a:p>
              <a:pPr algn="ctr"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US" sz="1200" i="1" dirty="0" smtClean="0">
                  <a:latin typeface="Times New Roman" pitchFamily="18" charset="0"/>
                  <a:cs typeface="Times New Roman" pitchFamily="18" charset="0"/>
                </a:rPr>
                <a:t>Reference genome</a:t>
              </a:r>
              <a:endParaRPr lang="en-US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32"/>
            <p:cNvSpPr>
              <a:spLocks noChangeArrowheads="1"/>
            </p:cNvSpPr>
            <p:nvPr/>
          </p:nvSpPr>
          <p:spPr bwMode="auto">
            <a:xfrm>
              <a:off x="6248400" y="2338853"/>
              <a:ext cx="2891131" cy="556747"/>
            </a:xfrm>
            <a:prstGeom prst="ellipse">
              <a:avLst/>
            </a:prstGeom>
            <a:grpFill/>
            <a:ln w="9360">
              <a:solidFill>
                <a:srgbClr val="D9D9D9"/>
              </a:solidFill>
              <a:round/>
              <a:headEnd/>
              <a:tailEnd/>
            </a:ln>
          </p:spPr>
          <p:txBody>
            <a:bodyPr wrap="none" lIns="81639" tIns="55188" rIns="81639" bIns="40820" anchor="ctr"/>
            <a:lstStyle/>
            <a:p>
              <a:pPr algn="ctr"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US" sz="1200" i="1" dirty="0" smtClean="0">
                  <a:latin typeface="Times New Roman"/>
                  <a:cs typeface="Times New Roman"/>
                </a:rPr>
                <a:t>Functional Annotations from </a:t>
              </a:r>
            </a:p>
            <a:p>
              <a:pPr algn="ctr"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US" sz="1200" i="1" dirty="0" smtClean="0">
                  <a:latin typeface="Times New Roman"/>
                  <a:cs typeface="Times New Roman"/>
                </a:rPr>
                <a:t>the Genome Annotation </a:t>
              </a:r>
            </a:p>
          </p:txBody>
        </p:sp>
        <p:cxnSp>
          <p:nvCxnSpPr>
            <p:cNvPr id="48" name="Curved Connector 47"/>
            <p:cNvCxnSpPr>
              <a:stCxn id="5" idx="3"/>
              <a:endCxn id="10" idx="3"/>
            </p:cNvCxnSpPr>
            <p:nvPr/>
          </p:nvCxnSpPr>
          <p:spPr>
            <a:xfrm flipH="1">
              <a:off x="6019800" y="1436056"/>
              <a:ext cx="317130" cy="810372"/>
            </a:xfrm>
            <a:prstGeom prst="curvedConnector3">
              <a:avLst>
                <a:gd name="adj1" fmla="val -72084"/>
              </a:avLst>
            </a:prstGeom>
            <a:grpFill/>
            <a:ln w="635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30"/>
            <p:cNvSpPr txBox="1">
              <a:spLocks noChangeArrowheads="1"/>
            </p:cNvSpPr>
            <p:nvPr/>
          </p:nvSpPr>
          <p:spPr bwMode="auto">
            <a:xfrm>
              <a:off x="5865005" y="1622961"/>
              <a:ext cx="563040" cy="286590"/>
            </a:xfrm>
            <a:prstGeom prst="rect">
              <a:avLst/>
            </a:prstGeom>
            <a:grpFill/>
            <a:ln w="9525">
              <a:solidFill>
                <a:srgbClr val="D9D9D9"/>
              </a:solidFill>
              <a:round/>
              <a:headEnd/>
              <a:tailEnd/>
            </a:ln>
            <a:effectLst/>
            <a:extLst/>
          </p:spPr>
          <p:txBody>
            <a:bodyPr lIns="81639" tIns="53555" rIns="81639" bIns="4082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  <a:defRPr/>
              </a:pP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Yes</a:t>
              </a:r>
              <a:endParaRPr lang="en-US" sz="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Curved Connector 50"/>
            <p:cNvCxnSpPr>
              <a:stCxn id="47" idx="1"/>
              <a:endCxn id="10" idx="3"/>
            </p:cNvCxnSpPr>
            <p:nvPr/>
          </p:nvCxnSpPr>
          <p:spPr>
            <a:xfrm rot="16200000" flipV="1">
              <a:off x="6258819" y="2007410"/>
              <a:ext cx="173959" cy="651996"/>
            </a:xfrm>
            <a:prstGeom prst="curvedConnector2">
              <a:avLst/>
            </a:prstGeom>
            <a:grpFill/>
            <a:ln w="6350" cmpd="sng">
              <a:solidFill>
                <a:srgbClr val="60606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5257800" y="5562600"/>
              <a:ext cx="910149" cy="286590"/>
            </a:xfrm>
            <a:prstGeom prst="rect">
              <a:avLst/>
            </a:prstGeom>
            <a:grp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lIns="81639" tIns="53555" rIns="81639" bIns="4082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  <a:defRPr/>
              </a:pP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BLASTX</a:t>
              </a:r>
              <a:endParaRPr lang="en-US" sz="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98"/>
            <p:cNvSpPr txBox="1">
              <a:spLocks noChangeArrowheads="1"/>
            </p:cNvSpPr>
            <p:nvPr/>
          </p:nvSpPr>
          <p:spPr bwMode="auto">
            <a:xfrm>
              <a:off x="279400" y="2151494"/>
              <a:ext cx="2578100" cy="268422"/>
            </a:xfrm>
            <a:prstGeom prst="rect">
              <a:avLst/>
            </a:prstGeom>
            <a:grpFill/>
            <a:ln>
              <a:solidFill>
                <a:srgbClr val="D9D9D9"/>
              </a:solidFill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Reference </a:t>
              </a:r>
              <a:r>
                <a:rPr lang="en-US" sz="12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Transcriptome</a:t>
              </a:r>
              <a:endParaRPr lang="en-US" sz="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98"/>
            <p:cNvSpPr txBox="1">
              <a:spLocks noChangeArrowheads="1"/>
            </p:cNvSpPr>
            <p:nvPr/>
          </p:nvSpPr>
          <p:spPr bwMode="auto">
            <a:xfrm>
              <a:off x="270800" y="1187157"/>
              <a:ext cx="2624800" cy="453088"/>
            </a:xfrm>
            <a:prstGeom prst="rect">
              <a:avLst/>
            </a:prstGeom>
            <a:grpFill/>
            <a:ln>
              <a:solidFill>
                <a:srgbClr val="D9D9D9"/>
              </a:solidFill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Pool reads and </a:t>
              </a:r>
            </a:p>
            <a:p>
              <a:pPr algn="ctr"/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Assemble </a:t>
              </a:r>
              <a:r>
                <a:rPr lang="en-US" sz="12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Transcriptome</a:t>
              </a: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914400" y="3200400"/>
              <a:ext cx="2328306" cy="838200"/>
            </a:xfrm>
            <a:prstGeom prst="ellipse">
              <a:avLst/>
            </a:prstGeom>
            <a:grpFill/>
            <a:ln>
              <a:solidFill>
                <a:srgbClr val="D9D9D9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81639" tIns="55188" rIns="81639" bIns="40820" anchor="ctr"/>
            <a:lstStyle/>
            <a:p>
              <a:pPr algn="ctr"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US" sz="1200" i="1" dirty="0" err="1">
                  <a:solidFill>
                    <a:schemeClr val="tx1"/>
                  </a:solidFill>
                  <a:latin typeface="Times New Roman"/>
                  <a:cs typeface="Times New Roman"/>
                </a:rPr>
                <a:t>Uniprot</a:t>
              </a: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-KB</a:t>
              </a:r>
              <a:r>
                <a:rPr lang="en-US" sz="1200" i="1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,</a:t>
              </a:r>
            </a:p>
            <a:p>
              <a:pPr algn="ctr"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US" sz="1200" i="1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 Conserved </a:t>
              </a: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Domain Database</a:t>
              </a:r>
              <a:r>
                <a:rPr lang="en-US" sz="1200" i="1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,</a:t>
              </a:r>
            </a:p>
            <a:p>
              <a:pPr algn="ctr"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r>
                <a:rPr lang="en-US" sz="1200" i="1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 Sequenced Phylogenetic </a:t>
              </a:r>
              <a:r>
                <a:rPr lang="en-US" sz="12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Neighbors </a:t>
              </a:r>
            </a:p>
          </p:txBody>
        </p:sp>
        <p:cxnSp>
          <p:nvCxnSpPr>
            <p:cNvPr id="46" name="Curved Connector 45"/>
            <p:cNvCxnSpPr>
              <a:stCxn id="36" idx="7"/>
              <a:endCxn id="10" idx="1"/>
            </p:cNvCxnSpPr>
            <p:nvPr/>
          </p:nvCxnSpPr>
          <p:spPr>
            <a:xfrm rot="5400000" flipH="1" flipV="1">
              <a:off x="2633354" y="2514807"/>
              <a:ext cx="1076724" cy="539967"/>
            </a:xfrm>
            <a:prstGeom prst="curvedConnector2">
              <a:avLst/>
            </a:prstGeom>
            <a:grpFill/>
            <a:ln w="635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9" name="Straight Arrow Connector 48"/>
            <p:cNvCxnSpPr>
              <a:stCxn id="33" idx="3"/>
              <a:endCxn id="10" idx="1"/>
            </p:cNvCxnSpPr>
            <p:nvPr/>
          </p:nvCxnSpPr>
          <p:spPr>
            <a:xfrm flipV="1">
              <a:off x="2857500" y="2246428"/>
              <a:ext cx="584200" cy="39277"/>
            </a:xfrm>
            <a:prstGeom prst="straightConnector1">
              <a:avLst/>
            </a:prstGeom>
            <a:grpFill/>
            <a:ln w="635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3" name="Straight Arrow Connector 52"/>
            <p:cNvCxnSpPr>
              <a:stCxn id="34" idx="2"/>
              <a:endCxn id="33" idx="0"/>
            </p:cNvCxnSpPr>
            <p:nvPr/>
          </p:nvCxnSpPr>
          <p:spPr>
            <a:xfrm flipH="1">
              <a:off x="1568450" y="1640245"/>
              <a:ext cx="14750" cy="511249"/>
            </a:xfrm>
            <a:prstGeom prst="straightConnector1">
              <a:avLst/>
            </a:prstGeom>
            <a:grpFill/>
            <a:ln w="635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4" name="Straight Arrow Connector 53"/>
            <p:cNvCxnSpPr>
              <a:stCxn id="5" idx="1"/>
              <a:endCxn id="34" idx="3"/>
            </p:cNvCxnSpPr>
            <p:nvPr/>
          </p:nvCxnSpPr>
          <p:spPr>
            <a:xfrm flipH="1" flipV="1">
              <a:off x="2895600" y="1413701"/>
              <a:ext cx="215530" cy="22355"/>
            </a:xfrm>
            <a:prstGeom prst="straightConnector1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1911730" y="2626429"/>
              <a:ext cx="910149" cy="286590"/>
            </a:xfrm>
            <a:prstGeom prst="rect">
              <a:avLst/>
            </a:prstGeom>
            <a:grpFill/>
            <a:ln>
              <a:solidFill>
                <a:srgbClr val="D9D9D9"/>
              </a:solidFill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81639" tIns="53555" rIns="81639" bIns="4082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  <a:defRPr/>
              </a:pPr>
              <a:r>
                <a:rPr lang="en-US" sz="12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BLASTX</a:t>
              </a:r>
              <a:endParaRPr lang="en-US" sz="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7453" y="788210"/>
              <a:ext cx="1940540" cy="276999"/>
            </a:xfrm>
            <a:prstGeom prst="rect">
              <a:avLst/>
            </a:prstGeom>
            <a:grpFill/>
            <a:ln>
              <a:solidFill>
                <a:srgbClr val="D9D9D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/>
                  </a:solidFill>
                  <a:latin typeface="Times New Roman"/>
                  <a:cs typeface="Times New Roman"/>
                </a:rPr>
                <a:t>Trinity Assembler</a:t>
              </a:r>
              <a:endParaRPr lang="en-US" sz="120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41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032528"/>
            <a:ext cx="2133600" cy="365125"/>
          </a:xfrm>
          <a:prstGeom prst="rect">
            <a:avLst/>
          </a:prstGeom>
        </p:spPr>
        <p:txBody>
          <a:bodyPr/>
          <a:lstStyle/>
          <a:p>
            <a:fld id="{179A9A4E-4C82-4D44-9372-C31BB381809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1" name="Picture 90" descr="1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2" y="451221"/>
            <a:ext cx="2957403" cy="2655340"/>
          </a:xfrm>
          <a:prstGeom prst="rect">
            <a:avLst/>
          </a:prstGeom>
        </p:spPr>
      </p:pic>
      <p:pic>
        <p:nvPicPr>
          <p:cNvPr id="92" name="Picture 91" descr="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509771"/>
            <a:ext cx="2204387" cy="1596790"/>
          </a:xfrm>
          <a:prstGeom prst="rect">
            <a:avLst/>
          </a:prstGeom>
        </p:spPr>
      </p:pic>
      <p:pic>
        <p:nvPicPr>
          <p:cNvPr id="94" name="Picture 93" descr="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9" y="1455864"/>
            <a:ext cx="227997" cy="1650697"/>
          </a:xfrm>
          <a:prstGeom prst="rect">
            <a:avLst/>
          </a:prstGeom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19" y="4178464"/>
            <a:ext cx="1160464" cy="35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69" y="1961985"/>
            <a:ext cx="2085770" cy="71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11" y="2059118"/>
            <a:ext cx="846632" cy="44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45" y="498976"/>
            <a:ext cx="3883294" cy="51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Curved Left Arrow 103"/>
          <p:cNvSpPr/>
          <p:nvPr/>
        </p:nvSpPr>
        <p:spPr bwMode="auto">
          <a:xfrm rot="20382003">
            <a:off x="3504868" y="621606"/>
            <a:ext cx="1225723" cy="4344168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71662" y="-43893"/>
            <a:ext cx="5296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Random Walking with Restart !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86748" y="3421441"/>
            <a:ext cx="3386090" cy="2836143"/>
            <a:chOff x="3059112" y="1707197"/>
            <a:chExt cx="3093720" cy="3078480"/>
          </a:xfrm>
        </p:grpSpPr>
        <p:sp>
          <p:nvSpPr>
            <p:cNvPr id="39" name="Oval 38"/>
            <p:cNvSpPr/>
            <p:nvPr/>
          </p:nvSpPr>
          <p:spPr bwMode="auto">
            <a:xfrm>
              <a:off x="3973512" y="3535997"/>
              <a:ext cx="304800" cy="381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848032" y="352075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03152" y="440467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973512" y="17071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8879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0591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5" name="Straight Connector 44"/>
            <p:cNvCxnSpPr>
              <a:stCxn id="44" idx="5"/>
              <a:endCxn id="39" idx="1"/>
            </p:cNvCxnSpPr>
            <p:nvPr/>
          </p:nvCxnSpPr>
          <p:spPr bwMode="auto">
            <a:xfrm>
              <a:off x="33192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>
              <a:stCxn id="44" idx="7"/>
              <a:endCxn id="42" idx="3"/>
            </p:cNvCxnSpPr>
            <p:nvPr/>
          </p:nvCxnSpPr>
          <p:spPr bwMode="auto">
            <a:xfrm flipV="1">
              <a:off x="33192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>
              <a:stCxn id="43" idx="1"/>
              <a:endCxn id="42" idx="5"/>
            </p:cNvCxnSpPr>
            <p:nvPr/>
          </p:nvCxnSpPr>
          <p:spPr bwMode="auto">
            <a:xfrm flipH="1" flipV="1">
              <a:off x="42336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>
              <a:stCxn id="42" idx="4"/>
              <a:endCxn id="39" idx="0"/>
            </p:cNvCxnSpPr>
            <p:nvPr/>
          </p:nvCxnSpPr>
          <p:spPr bwMode="auto">
            <a:xfrm>
              <a:off x="4125912" y="2088197"/>
              <a:ext cx="0" cy="14478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>
              <a:stCxn id="43" idx="3"/>
              <a:endCxn id="39" idx="7"/>
            </p:cNvCxnSpPr>
            <p:nvPr/>
          </p:nvCxnSpPr>
          <p:spPr bwMode="auto">
            <a:xfrm flipH="1">
              <a:off x="42336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>
              <a:stCxn id="41" idx="1"/>
              <a:endCxn id="39" idx="5"/>
            </p:cNvCxnSpPr>
            <p:nvPr/>
          </p:nvCxnSpPr>
          <p:spPr bwMode="auto">
            <a:xfrm flipH="1" flipV="1">
              <a:off x="4233675" y="3861201"/>
              <a:ext cx="714114" cy="59927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>
              <a:stCxn id="41" idx="7"/>
              <a:endCxn id="40" idx="3"/>
            </p:cNvCxnSpPr>
            <p:nvPr/>
          </p:nvCxnSpPr>
          <p:spPr bwMode="auto">
            <a:xfrm flipV="1">
              <a:off x="5163315" y="3845961"/>
              <a:ext cx="729354" cy="61451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39" idx="6"/>
              <a:endCxn id="40" idx="2"/>
            </p:cNvCxnSpPr>
            <p:nvPr/>
          </p:nvCxnSpPr>
          <p:spPr bwMode="auto">
            <a:xfrm flipV="1">
              <a:off x="4278312" y="3711257"/>
              <a:ext cx="1569720" cy="152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Box 52"/>
          <p:cNvSpPr txBox="1"/>
          <p:nvPr/>
        </p:nvSpPr>
        <p:spPr>
          <a:xfrm>
            <a:off x="2194477" y="4755056"/>
            <a:ext cx="127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(0.40)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165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6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8025" y="4765814"/>
            <a:ext cx="88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8812" y="5643676"/>
            <a:ext cx="97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86729" y="5860541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7926" y="5216962"/>
            <a:ext cx="104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(0.61)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2384" y="4260172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(0.72)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254" y="3346401"/>
            <a:ext cx="3808333" cy="11442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46137" y="5289357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0041" y="4407229"/>
            <a:ext cx="37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/>
                <a:cs typeface="Times New Roman"/>
              </a:rPr>
              <a:t>Normalize by maximum score</a:t>
            </a:r>
            <a:endParaRPr lang="en-US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117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3398" y="5090508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X: Annotation flow network: </a:t>
            </a:r>
            <a:r>
              <a:rPr lang="en-US" sz="1600" i="1" dirty="0" smtClean="0">
                <a:latin typeface="Times New Roman"/>
                <a:cs typeface="Times New Roman"/>
              </a:rPr>
              <a:t>A1-A3 are annotations of source sequences S1, S2 and S3. </a:t>
            </a:r>
            <a:r>
              <a:rPr lang="en-US" sz="1600" i="1" dirty="0" err="1" smtClean="0">
                <a:latin typeface="Times New Roman"/>
                <a:cs typeface="Times New Roman"/>
              </a:rPr>
              <a:t>axsy</a:t>
            </a:r>
            <a:r>
              <a:rPr lang="en-US" sz="1600" i="1" dirty="0">
                <a:latin typeface="Times New Roman"/>
                <a:cs typeface="Times New Roman"/>
              </a:rPr>
              <a:t> </a:t>
            </a:r>
            <a:r>
              <a:rPr lang="en-US" sz="1600" i="1" dirty="0" smtClean="0">
                <a:latin typeface="Times New Roman"/>
                <a:cs typeface="Times New Roman"/>
              </a:rPr>
              <a:t>represents the user-defined confidence of the annotation ax to be associated with sequence </a:t>
            </a:r>
            <a:r>
              <a:rPr lang="en-US" sz="1600" i="1" dirty="0" err="1" smtClean="0">
                <a:latin typeface="Times New Roman"/>
                <a:cs typeface="Times New Roman"/>
              </a:rPr>
              <a:t>sy</a:t>
            </a:r>
            <a:r>
              <a:rPr lang="en-US" sz="1600" i="1" dirty="0" smtClean="0">
                <a:latin typeface="Times New Roman"/>
                <a:cs typeface="Times New Roman"/>
              </a:rPr>
              <a:t>. </a:t>
            </a:r>
            <a:r>
              <a:rPr lang="en-US" sz="1600" i="1" dirty="0" err="1" smtClean="0">
                <a:latin typeface="Times New Roman"/>
                <a:cs typeface="Times New Roman"/>
              </a:rPr>
              <a:t>sxty</a:t>
            </a:r>
            <a:r>
              <a:rPr lang="en-US" sz="1600" i="1" dirty="0" smtClean="0">
                <a:latin typeface="Times New Roman"/>
                <a:cs typeface="Times New Roman"/>
              </a:rPr>
              <a:t> is the maximum score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</a:t>
            </a:r>
            <a:r>
              <a:rPr lang="en-US" sz="1600" i="1" dirty="0" smtClean="0">
                <a:latin typeface="Times New Roman"/>
                <a:cs typeface="Times New Roman"/>
              </a:rPr>
              <a:t> score(</a:t>
            </a:r>
            <a:r>
              <a:rPr lang="en-US" sz="1600" i="1" dirty="0" err="1" smtClean="0">
                <a:latin typeface="Times New Roman"/>
                <a:cs typeface="Times New Roman"/>
              </a:rPr>
              <a:t>sx,ty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pairwise sequence similarity network using </a:t>
            </a:r>
            <a:r>
              <a:rPr lang="en-US" sz="1600" i="1" dirty="0" err="1" smtClean="0">
                <a:latin typeface="Times New Roman"/>
                <a:cs typeface="Times New Roman"/>
              </a:rPr>
              <a:t>sx</a:t>
            </a:r>
            <a:r>
              <a:rPr lang="en-US" sz="1600" i="1" dirty="0" smtClean="0">
                <a:latin typeface="Times New Roman"/>
                <a:cs typeface="Times New Roman"/>
              </a:rPr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20782" y="1249164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75515" y="1849841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0613" y="75703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5"/>
            <a:endCxn id="3" idx="1"/>
          </p:cNvCxnSpPr>
          <p:nvPr/>
        </p:nvCxnSpPr>
        <p:spPr>
          <a:xfrm>
            <a:off x="2484427" y="990858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7"/>
            <a:endCxn id="3" idx="3"/>
          </p:cNvCxnSpPr>
          <p:nvPr/>
        </p:nvCxnSpPr>
        <p:spPr>
          <a:xfrm flipV="1">
            <a:off x="2509329" y="1482992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2900" y="72004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1485" y="1822268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0930" y="11804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62793" y="3018408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48280" y="3015330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03013" y="3616007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78111" y="25231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5"/>
            <a:endCxn id="19" idx="1"/>
          </p:cNvCxnSpPr>
          <p:nvPr/>
        </p:nvCxnSpPr>
        <p:spPr>
          <a:xfrm>
            <a:off x="2611925" y="2757024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7"/>
            <a:endCxn id="19" idx="3"/>
          </p:cNvCxnSpPr>
          <p:nvPr/>
        </p:nvCxnSpPr>
        <p:spPr>
          <a:xfrm flipV="1">
            <a:off x="2636827" y="3249158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5448" y="248620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3043" y="3588434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4544" y="29571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50926" y="438925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02842" y="439272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6"/>
            <a:endCxn id="27" idx="2"/>
          </p:cNvCxnSpPr>
          <p:nvPr/>
        </p:nvCxnSpPr>
        <p:spPr>
          <a:xfrm flipV="1">
            <a:off x="2576772" y="4526228"/>
            <a:ext cx="274154" cy="3465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58872" y="433107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31270" y="4330856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39" name="Curved Connector 38"/>
          <p:cNvCxnSpPr>
            <a:stCxn id="3" idx="6"/>
            <a:endCxn id="18" idx="0"/>
          </p:cNvCxnSpPr>
          <p:nvPr/>
        </p:nvCxnSpPr>
        <p:spPr>
          <a:xfrm>
            <a:off x="2994712" y="1386137"/>
            <a:ext cx="1005046" cy="16322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9" idx="6"/>
            <a:endCxn id="18" idx="2"/>
          </p:cNvCxnSpPr>
          <p:nvPr/>
        </p:nvCxnSpPr>
        <p:spPr>
          <a:xfrm>
            <a:off x="3122210" y="3152303"/>
            <a:ext cx="740583" cy="30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7" idx="6"/>
            <a:endCxn id="18" idx="4"/>
          </p:cNvCxnSpPr>
          <p:nvPr/>
        </p:nvCxnSpPr>
        <p:spPr>
          <a:xfrm flipV="1">
            <a:off x="3124856" y="3292354"/>
            <a:ext cx="874902" cy="12338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90815" y="309408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78934" y="241529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  <a:endCxn id="18" idx="7"/>
          </p:cNvCxnSpPr>
          <p:nvPr/>
        </p:nvCxnSpPr>
        <p:spPr>
          <a:xfrm flipH="1">
            <a:off x="4096607" y="2649118"/>
            <a:ext cx="622443" cy="409408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2"/>
            <a:endCxn id="18" idx="6"/>
          </p:cNvCxnSpPr>
          <p:nvPr/>
        </p:nvCxnSpPr>
        <p:spPr>
          <a:xfrm flipH="1" flipV="1">
            <a:off x="4136723" y="3155381"/>
            <a:ext cx="554092" cy="7567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78934" y="381903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1"/>
            <a:endCxn id="18" idx="5"/>
          </p:cNvCxnSpPr>
          <p:nvPr/>
        </p:nvCxnSpPr>
        <p:spPr>
          <a:xfrm flipH="1" flipV="1">
            <a:off x="4096607" y="3252236"/>
            <a:ext cx="622443" cy="60691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76621" y="231990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s1t1 + a1s2*s2t1)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89897" y="306015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s1t1 </a:t>
            </a:r>
            <a:r>
              <a:rPr lang="en-US" sz="1400" i="1" dirty="0">
                <a:latin typeface="Times New Roman"/>
                <a:cs typeface="Times New Roman"/>
              </a:rPr>
              <a:t>+ </a:t>
            </a:r>
            <a:r>
              <a:rPr lang="en-US" sz="1400" i="1" dirty="0" smtClean="0">
                <a:latin typeface="Times New Roman"/>
                <a:cs typeface="Times New Roman"/>
              </a:rPr>
              <a:t>a2s3*s3t1)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76621" y="372217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s2t1)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716" y="296021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87133" y="88423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24685" y="1449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2041" y="2620347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6733" y="335054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a3s2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7844" y="416647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57675" y="3737725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s3t1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9898" y="287694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s2t1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08856" y="187974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s2t2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016781" y="1192013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19" idx="7"/>
            <a:endCxn id="81" idx="2"/>
          </p:cNvCxnSpPr>
          <p:nvPr/>
        </p:nvCxnSpPr>
        <p:spPr>
          <a:xfrm rot="5400000" flipH="1" flipV="1">
            <a:off x="2686206" y="1724874"/>
            <a:ext cx="1726462" cy="9346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" idx="7"/>
            <a:endCxn id="81" idx="1"/>
          </p:cNvCxnSpPr>
          <p:nvPr/>
        </p:nvCxnSpPr>
        <p:spPr>
          <a:xfrm rot="5400000" flipH="1" flipV="1">
            <a:off x="3477171" y="709557"/>
            <a:ext cx="57151" cy="1102301"/>
          </a:xfrm>
          <a:prstGeom prst="curvedConnector3">
            <a:avLst>
              <a:gd name="adj1" fmla="val 5701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74696" y="112526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716115" y="112074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704234" y="441952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3"/>
            <a:endCxn id="81" idx="7"/>
          </p:cNvCxnSpPr>
          <p:nvPr/>
        </p:nvCxnSpPr>
        <p:spPr>
          <a:xfrm flipH="1">
            <a:off x="4250595" y="675780"/>
            <a:ext cx="493755" cy="556351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2" idx="2"/>
            <a:endCxn id="81" idx="6"/>
          </p:cNvCxnSpPr>
          <p:nvPr/>
        </p:nvCxnSpPr>
        <p:spPr>
          <a:xfrm flipH="1">
            <a:off x="4290711" y="1257719"/>
            <a:ext cx="425404" cy="712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704234" y="18456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96" idx="1"/>
            <a:endCxn id="81" idx="5"/>
          </p:cNvCxnSpPr>
          <p:nvPr/>
        </p:nvCxnSpPr>
        <p:spPr>
          <a:xfrm flipH="1" flipV="1">
            <a:off x="4250595" y="1425841"/>
            <a:ext cx="493755" cy="459973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43901" y="37805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s1t2 + a1s2*s2t2)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57177" y="111830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s1t2)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43901" y="178032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s2t2)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4248639" y="2244081"/>
            <a:ext cx="3559838" cy="235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29965" y="224408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73353" y="68778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s1t2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500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ent-Up Arrow 11"/>
          <p:cNvSpPr/>
          <p:nvPr/>
        </p:nvSpPr>
        <p:spPr>
          <a:xfrm flipV="1">
            <a:off x="3788790" y="1850874"/>
            <a:ext cx="1684046" cy="2486420"/>
          </a:xfrm>
          <a:prstGeom prst="bentUpArrow">
            <a:avLst>
              <a:gd name="adj1" fmla="val 15159"/>
              <a:gd name="adj2" fmla="val 15539"/>
              <a:gd name="adj3" fmla="val 34084"/>
            </a:avLst>
          </a:prstGeom>
          <a:solidFill>
            <a:schemeClr val="bg1">
              <a:lumMod val="65000"/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035509" y="3765838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94455" y="441952"/>
            <a:ext cx="3167145" cy="4258455"/>
            <a:chOff x="1822900" y="441952"/>
            <a:chExt cx="3167145" cy="4258455"/>
          </a:xfrm>
        </p:grpSpPr>
        <p:sp>
          <p:nvSpPr>
            <p:cNvPr id="3" name="Oval 2"/>
            <p:cNvSpPr/>
            <p:nvPr/>
          </p:nvSpPr>
          <p:spPr>
            <a:xfrm>
              <a:off x="2720782" y="1249164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275515" y="1849841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50613" y="75703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5"/>
              <a:endCxn id="3" idx="1"/>
            </p:cNvCxnSpPr>
            <p:nvPr/>
          </p:nvCxnSpPr>
          <p:spPr>
            <a:xfrm>
              <a:off x="2484427" y="990858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7"/>
              <a:endCxn id="3" idx="3"/>
            </p:cNvCxnSpPr>
            <p:nvPr/>
          </p:nvCxnSpPr>
          <p:spPr>
            <a:xfrm flipV="1">
              <a:off x="2509329" y="1482992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22900" y="720043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1485" y="1822268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930" y="118047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862793" y="3018408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48280" y="3015330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03013" y="3616007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78111" y="25231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5"/>
              <a:endCxn id="19" idx="1"/>
            </p:cNvCxnSpPr>
            <p:nvPr/>
          </p:nvCxnSpPr>
          <p:spPr>
            <a:xfrm>
              <a:off x="2611925" y="2757024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7"/>
              <a:endCxn id="19" idx="3"/>
            </p:cNvCxnSpPr>
            <p:nvPr/>
          </p:nvCxnSpPr>
          <p:spPr>
            <a:xfrm flipV="1">
              <a:off x="2636827" y="3249158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45448" y="248620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3043" y="3588434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4544" y="2957141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850926" y="4389255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302842" y="439272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6"/>
              <a:endCxn id="27" idx="2"/>
            </p:cNvCxnSpPr>
            <p:nvPr/>
          </p:nvCxnSpPr>
          <p:spPr>
            <a:xfrm flipV="1">
              <a:off x="2576772" y="4526228"/>
              <a:ext cx="274154" cy="3465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58872" y="433107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31270" y="4330856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cxnSp>
          <p:nvCxnSpPr>
            <p:cNvPr id="39" name="Curved Connector 38"/>
            <p:cNvCxnSpPr>
              <a:stCxn id="3" idx="6"/>
              <a:endCxn id="18" idx="0"/>
            </p:cNvCxnSpPr>
            <p:nvPr/>
          </p:nvCxnSpPr>
          <p:spPr>
            <a:xfrm>
              <a:off x="2994712" y="1386137"/>
              <a:ext cx="1005046" cy="163227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19" idx="6"/>
              <a:endCxn id="18" idx="2"/>
            </p:cNvCxnSpPr>
            <p:nvPr/>
          </p:nvCxnSpPr>
          <p:spPr>
            <a:xfrm>
              <a:off x="3122210" y="3152303"/>
              <a:ext cx="740583" cy="307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27" idx="6"/>
              <a:endCxn id="18" idx="4"/>
            </p:cNvCxnSpPr>
            <p:nvPr/>
          </p:nvCxnSpPr>
          <p:spPr>
            <a:xfrm flipV="1">
              <a:off x="3124856" y="3292354"/>
              <a:ext cx="874902" cy="12338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4690815" y="309408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678934" y="241529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3"/>
              <a:endCxn id="18" idx="7"/>
            </p:cNvCxnSpPr>
            <p:nvPr/>
          </p:nvCxnSpPr>
          <p:spPr>
            <a:xfrm flipH="1">
              <a:off x="4096607" y="2649118"/>
              <a:ext cx="622443" cy="409408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2"/>
              <a:endCxn id="18" idx="6"/>
            </p:cNvCxnSpPr>
            <p:nvPr/>
          </p:nvCxnSpPr>
          <p:spPr>
            <a:xfrm flipH="1" flipV="1">
              <a:off x="4136723" y="3155381"/>
              <a:ext cx="554092" cy="7567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678934" y="381903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1"/>
              <a:endCxn id="18" idx="5"/>
            </p:cNvCxnSpPr>
            <p:nvPr/>
          </p:nvCxnSpPr>
          <p:spPr>
            <a:xfrm flipH="1" flipV="1">
              <a:off x="4096607" y="3252236"/>
              <a:ext cx="622443" cy="60691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28716" y="296021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87133" y="88423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24685" y="1449009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52041" y="2620347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66733" y="3350543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a3s2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77844" y="416647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a2s3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57675" y="3737725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s3t1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09898" y="287694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s2t1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08856" y="187974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s2t2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4016781" y="1192013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Curved Connector 81"/>
            <p:cNvCxnSpPr>
              <a:stCxn id="19" idx="7"/>
              <a:endCxn id="81" idx="2"/>
            </p:cNvCxnSpPr>
            <p:nvPr/>
          </p:nvCxnSpPr>
          <p:spPr>
            <a:xfrm rot="5400000" flipH="1" flipV="1">
              <a:off x="2686206" y="1724874"/>
              <a:ext cx="1726462" cy="934687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3" idx="7"/>
              <a:endCxn id="81" idx="1"/>
            </p:cNvCxnSpPr>
            <p:nvPr/>
          </p:nvCxnSpPr>
          <p:spPr>
            <a:xfrm rot="5400000" flipH="1" flipV="1">
              <a:off x="3477171" y="709557"/>
              <a:ext cx="57151" cy="1102301"/>
            </a:xfrm>
            <a:prstGeom prst="curvedConnector3">
              <a:avLst>
                <a:gd name="adj1" fmla="val 5701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74696" y="112526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716115" y="112074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704234" y="441952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3" idx="3"/>
              <a:endCxn id="81" idx="7"/>
            </p:cNvCxnSpPr>
            <p:nvPr/>
          </p:nvCxnSpPr>
          <p:spPr>
            <a:xfrm flipH="1">
              <a:off x="4250595" y="675780"/>
              <a:ext cx="493755" cy="556351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2" idx="2"/>
              <a:endCxn id="81" idx="6"/>
            </p:cNvCxnSpPr>
            <p:nvPr/>
          </p:nvCxnSpPr>
          <p:spPr>
            <a:xfrm flipH="1">
              <a:off x="4290711" y="1257719"/>
              <a:ext cx="425404" cy="712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704234" y="18456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1"/>
              <a:endCxn id="81" idx="5"/>
            </p:cNvCxnSpPr>
            <p:nvPr/>
          </p:nvCxnSpPr>
          <p:spPr>
            <a:xfrm flipH="1" flipV="1">
              <a:off x="4250595" y="1425841"/>
              <a:ext cx="493755" cy="459973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429965" y="224408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73353" y="68778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035509" y="2363563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48785" y="3103813"/>
            <a:ext cx="2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02789" y="421713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16065" y="1161963"/>
            <a:ext cx="2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02789" y="1823988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2836" y="2187517"/>
            <a:ext cx="3142186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r>
              <a:rPr lang="en-US" i="1" dirty="0" smtClean="0">
                <a:latin typeface="Times New Roman"/>
                <a:cs typeface="Times New Roman"/>
              </a:rPr>
              <a:t> Annotation Confidence Matrix and  </a:t>
            </a:r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72" y="4541488"/>
            <a:ext cx="7759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1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1" y="487025"/>
            <a:ext cx="7759700" cy="1244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962" y="1731625"/>
            <a:ext cx="5829300" cy="86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5" y="2382490"/>
            <a:ext cx="6756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8919" y="263610"/>
            <a:ext cx="333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Cluster by Random Walking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59146" y="3140905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Random Walking with Restart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67205" y="3069165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Create population of Scores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17261" y="4591297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Estimate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7790" y="1598645"/>
            <a:ext cx="211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Shared among threads: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17261" y="858753"/>
            <a:ext cx="211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Data: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905" y="1547753"/>
            <a:ext cx="211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Transferred to threads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376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4633" y="747124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11311" y="75009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Random Walk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Clustering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61486" y="752521"/>
            <a:ext cx="1606231" cy="508114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1311" y="1686983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Transfer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11311" y="262034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Extract Contigs with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86930" y="351192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External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69554" y="3520195"/>
            <a:ext cx="135420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19621" y="2619238"/>
            <a:ext cx="17994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File &amp; 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6930" y="4072151"/>
            <a:ext cx="1718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TRANSDECODE –</a:t>
            </a: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HMMSCAN, </a:t>
            </a:r>
            <a:r>
              <a:rPr lang="en-US" sz="1400" i="1" dirty="0" err="1" smtClean="0">
                <a:latin typeface="Times New Roman"/>
                <a:cs typeface="Times New Roman"/>
              </a:rPr>
              <a:t>TargetP</a:t>
            </a:r>
            <a:endParaRPr lang="en-US" sz="1400" i="1" dirty="0" smtClean="0">
              <a:latin typeface="Times New Roman"/>
              <a:cs typeface="Times New Roman"/>
            </a:endParaRP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Best Hits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938531" y="1008618"/>
            <a:ext cx="572780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382003" y="1006578"/>
            <a:ext cx="1279483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446657" y="1273087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4446657" y="2209971"/>
            <a:ext cx="0" cy="410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  <a:endCxn id="10" idx="3"/>
          </p:cNvCxnSpPr>
          <p:nvPr/>
        </p:nvCxnSpPr>
        <p:spPr>
          <a:xfrm flipH="1">
            <a:off x="5123759" y="3773423"/>
            <a:ext cx="663171" cy="8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1" idx="1"/>
          </p:cNvCxnSpPr>
          <p:nvPr/>
        </p:nvCxnSpPr>
        <p:spPr>
          <a:xfrm flipV="1">
            <a:off x="5382003" y="2880732"/>
            <a:ext cx="737618" cy="1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356457" y="3582563"/>
            <a:ext cx="1694867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10" idx="1"/>
          </p:cNvCxnSpPr>
          <p:nvPr/>
        </p:nvCxnSpPr>
        <p:spPr>
          <a:xfrm>
            <a:off x="3051324" y="3781689"/>
            <a:ext cx="7182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0" idx="0"/>
          </p:cNvCxnSpPr>
          <p:nvPr/>
        </p:nvCxnSpPr>
        <p:spPr>
          <a:xfrm>
            <a:off x="4446657" y="3143330"/>
            <a:ext cx="0" cy="37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6307" y="4823267"/>
            <a:ext cx="748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 1: Protocol used for assigning functional annotations to the de-novo assembled contigs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48661" y="500696"/>
            <a:ext cx="170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Source Proteins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with Annotations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&amp;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Confidence Scores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cxnSp>
        <p:nvCxnSpPr>
          <p:cNvPr id="60" name="Elbow Connector 59"/>
          <p:cNvCxnSpPr>
            <a:stCxn id="6" idx="2"/>
            <a:endCxn id="7" idx="3"/>
          </p:cNvCxnSpPr>
          <p:nvPr/>
        </p:nvCxnSpPr>
        <p:spPr>
          <a:xfrm rot="5400000">
            <a:off x="6079382" y="563257"/>
            <a:ext cx="687842" cy="2082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4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21007" y="171788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8924" y="162250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99983" y="287429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48742" y="288786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0184" y="278853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92267" y="399027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1173" y="39709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2322672" y="301126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34991" y="2859525"/>
            <a:ext cx="4686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Times New Roman"/>
                <a:cs typeface="Times New Roman"/>
              </a:rPr>
              <a:t>E(Q1) = E(C1)*q1c1+E(C2)*c2q1+E(C3)*c3q1</a:t>
            </a:r>
            <a:endParaRPr lang="en-US" sz="1050" b="1" i="1" dirty="0">
              <a:latin typeface="Times New Roman"/>
              <a:cs typeface="Times New Roman"/>
            </a:endParaRPr>
          </a:p>
          <a:p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028372" y="286839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65055" y="3552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0500" y="275836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0500" y="212473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2254821" y="195171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2326081" y="310812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2906" y="4644920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X: Expression summary network: </a:t>
            </a:r>
            <a:r>
              <a:rPr lang="en-US" sz="1600" i="1" dirty="0" smtClean="0">
                <a:latin typeface="Times New Roman"/>
                <a:cs typeface="Times New Roman"/>
              </a:rPr>
              <a:t>C0-C3 are the contigs identified as homologs of Query Sets Q1 and Q2. E(X) is the normalized expression level of X. </a:t>
            </a:r>
            <a:r>
              <a:rPr lang="en-US" sz="1600" i="1" dirty="0" err="1" smtClean="0">
                <a:latin typeface="Times New Roman"/>
                <a:cs typeface="Times New Roman"/>
              </a:rPr>
              <a:t>qxcy</a:t>
            </a:r>
            <a:r>
              <a:rPr lang="en-US" sz="1600" i="1" dirty="0" smtClean="0">
                <a:latin typeface="Times New Roman"/>
                <a:cs typeface="Times New Roman"/>
              </a:rPr>
              <a:t> is the within species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orthofuzzscore</a:t>
            </a:r>
            <a:r>
              <a:rPr lang="en-US" sz="1600" i="1" dirty="0" smtClean="0">
                <a:latin typeface="Times New Roman"/>
                <a:cs typeface="Times New Roman"/>
              </a:rPr>
              <a:t> (</a:t>
            </a:r>
            <a:r>
              <a:rPr lang="en-US" sz="1600" i="1" dirty="0" err="1" smtClean="0">
                <a:latin typeface="Times New Roman"/>
                <a:cs typeface="Times New Roman"/>
              </a:rPr>
              <a:t>qx,cy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network using the query set Q.  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21007" y="58798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69028" y="171651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2294937" y="185348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2254821" y="82181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3002188" y="169689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9953" y="1722633"/>
            <a:ext cx="468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cs typeface="Times New Roman"/>
              </a:rPr>
              <a:t>E(</a:t>
            </a:r>
            <a:r>
              <a:rPr lang="en-US" sz="1200" b="1" i="1" dirty="0" smtClean="0">
                <a:latin typeface="Times New Roman"/>
                <a:cs typeface="Times New Roman"/>
              </a:rPr>
              <a:t>Q2) </a:t>
            </a:r>
            <a:r>
              <a:rPr lang="en-US" sz="1200" b="1" i="1" dirty="0">
                <a:latin typeface="Times New Roman"/>
                <a:cs typeface="Times New Roman"/>
              </a:rPr>
              <a:t>= E(C1)*</a:t>
            </a:r>
            <a:r>
              <a:rPr lang="en-US" sz="1200" b="1" i="1" dirty="0" smtClean="0">
                <a:latin typeface="Times New Roman"/>
                <a:cs typeface="Times New Roman"/>
              </a:rPr>
              <a:t>q2c1</a:t>
            </a:r>
            <a:r>
              <a:rPr lang="en-US" sz="1200" b="1" i="1" dirty="0">
                <a:latin typeface="Times New Roman"/>
                <a:cs typeface="Times New Roman"/>
              </a:rPr>
              <a:t>+E(</a:t>
            </a:r>
            <a:r>
              <a:rPr lang="en-US" sz="1200" b="1" i="1" dirty="0" smtClean="0">
                <a:latin typeface="Times New Roman"/>
                <a:cs typeface="Times New Roman"/>
              </a:rPr>
              <a:t>C0)</a:t>
            </a:r>
            <a:r>
              <a:rPr lang="en-US" sz="1200" b="1" i="1" dirty="0">
                <a:latin typeface="Times New Roman"/>
                <a:cs typeface="Times New Roman"/>
              </a:rPr>
              <a:t>*</a:t>
            </a:r>
            <a:r>
              <a:rPr lang="en-US" sz="1200" b="1" i="1" dirty="0" smtClean="0">
                <a:latin typeface="Times New Roman"/>
                <a:cs typeface="Times New Roman"/>
              </a:rPr>
              <a:t>c0q2</a:t>
            </a:r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6715" y="49638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0448" y="159772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54750" y="99043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68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15461</TotalTime>
  <Words>1478</Words>
  <Application>Microsoft Macintosh PowerPoint</Application>
  <PresentationFormat>On-screen Show (4:3)</PresentationFormat>
  <Paragraphs>396</Paragraphs>
  <Slides>21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Document</vt:lpstr>
      <vt:lpstr>PowerPoint Presentation</vt:lpstr>
      <vt:lpstr>Select source organims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Jose</dc:creator>
  <cp:lastModifiedBy>Adarsh Jose</cp:lastModifiedBy>
  <cp:revision>183</cp:revision>
  <dcterms:created xsi:type="dcterms:W3CDTF">2015-10-07T13:15:44Z</dcterms:created>
  <dcterms:modified xsi:type="dcterms:W3CDTF">2015-10-21T18:41:06Z</dcterms:modified>
</cp:coreProperties>
</file>