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9" r:id="rId3"/>
    <p:sldId id="266" r:id="rId4"/>
    <p:sldId id="268" r:id="rId5"/>
    <p:sldId id="269" r:id="rId6"/>
    <p:sldId id="270" r:id="rId7"/>
    <p:sldId id="280" r:id="rId8"/>
    <p:sldId id="271" r:id="rId9"/>
    <p:sldId id="272" r:id="rId10"/>
    <p:sldId id="273" r:id="rId11"/>
    <p:sldId id="281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55" autoAdjust="0"/>
  </p:normalViewPr>
  <p:slideViewPr>
    <p:cSldViewPr snapToGrid="0" snapToObjects="1">
      <p:cViewPr varScale="1">
        <p:scale>
          <a:sx n="78" d="100"/>
          <a:sy n="78" d="100"/>
        </p:scale>
        <p:origin x="-2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99AB-CDD7-3F46-A9EB-BA7AEE026B70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A23C-9989-5544-85E8-0A7D7DC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A1,A2</a:t>
            </a:r>
            <a:r>
              <a:rPr lang="en-US" baseline="0" dirty="0" smtClean="0"/>
              <a:t> and A3 be the annotation associated with the sequences S1, S2 and S3. </a:t>
            </a:r>
            <a:r>
              <a:rPr lang="en-US" baseline="0" dirty="0" err="1" smtClean="0"/>
              <a:t>axsy</a:t>
            </a:r>
            <a:r>
              <a:rPr lang="en-US" baseline="0" dirty="0" smtClean="0"/>
              <a:t> represents the annotation quality represented in user-defined weights representing the quality of the annotations.</a:t>
            </a:r>
          </a:p>
          <a:p>
            <a:r>
              <a:rPr lang="en-US" baseline="0" dirty="0" err="1" smtClean="0"/>
              <a:t>Sxty</a:t>
            </a:r>
            <a:r>
              <a:rPr lang="en-US" baseline="0" dirty="0" smtClean="0"/>
              <a:t> represents the </a:t>
            </a:r>
            <a:r>
              <a:rPr lang="en-US" baseline="0" dirty="0" err="1" smtClean="0"/>
              <a:t>orthofuzz</a:t>
            </a:r>
            <a:r>
              <a:rPr lang="en-US" baseline="0" dirty="0" smtClean="0"/>
              <a:t> score of homology between </a:t>
            </a:r>
            <a:r>
              <a:rPr lang="en-US" baseline="0" dirty="0" err="1" smtClean="0"/>
              <a:t>Sx</a:t>
            </a:r>
            <a:r>
              <a:rPr lang="en-US" baseline="0" dirty="0" smtClean="0"/>
              <a:t> and Ty. The annotations assigned to the target sequences are assigned a score represented by the weights shown the brackets next to</a:t>
            </a:r>
          </a:p>
          <a:p>
            <a:r>
              <a:rPr lang="en-US" baseline="0" dirty="0" smtClean="0"/>
              <a:t>The annotations. For example, The target sequence T2 has been assigned Annotation A1 with score a1s1*s1t2 + a1s2 + s2t2.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imes New Roman"/>
                <a:cs typeface="Times New Roman"/>
              </a:rPr>
              <a:t>Figure : Annotation flow network: </a:t>
            </a:r>
            <a:r>
              <a:rPr lang="en-US" sz="12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200" i="1" dirty="0" err="1" smtClean="0">
                <a:latin typeface="Times New Roman"/>
                <a:cs typeface="Times New Roman"/>
              </a:rPr>
              <a:t>axsy</a:t>
            </a:r>
            <a:r>
              <a:rPr lang="en-US" sz="1200" i="1" dirty="0" smtClean="0">
                <a:latin typeface="Times New Roman"/>
                <a:cs typeface="Times New Roman"/>
              </a:rPr>
              <a:t> represents the user-defined confidence of the annotation ax to be associated with sequence </a:t>
            </a:r>
            <a:r>
              <a:rPr lang="en-US" sz="1200" i="1" dirty="0" err="1" smtClean="0">
                <a:latin typeface="Times New Roman"/>
                <a:cs typeface="Times New Roman"/>
              </a:rPr>
              <a:t>sy</a:t>
            </a:r>
            <a:r>
              <a:rPr lang="en-US" sz="1200" i="1" dirty="0" smtClean="0">
                <a:latin typeface="Times New Roman"/>
                <a:cs typeface="Times New Roman"/>
              </a:rPr>
              <a:t>. </a:t>
            </a:r>
            <a:r>
              <a:rPr lang="en-US" sz="1200" i="1" dirty="0" err="1" smtClean="0">
                <a:latin typeface="Times New Roman"/>
                <a:cs typeface="Times New Roman"/>
              </a:rPr>
              <a:t>sxty</a:t>
            </a:r>
            <a:r>
              <a:rPr lang="en-US" sz="12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2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200" i="1" dirty="0" smtClean="0">
                <a:latin typeface="Times New Roman"/>
                <a:cs typeface="Times New Roman"/>
              </a:rPr>
              <a:t> score(</a:t>
            </a:r>
            <a:r>
              <a:rPr lang="en-US" sz="1200" i="1" dirty="0" err="1" smtClean="0">
                <a:latin typeface="Times New Roman"/>
                <a:cs typeface="Times New Roman"/>
              </a:rPr>
              <a:t>sx,ty</a:t>
            </a:r>
            <a:r>
              <a:rPr lang="en-US" sz="12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200" i="1" dirty="0" err="1" smtClean="0">
                <a:latin typeface="Times New Roman"/>
                <a:cs typeface="Times New Roman"/>
              </a:rPr>
              <a:t>sx</a:t>
            </a:r>
            <a:r>
              <a:rPr lang="en-US" sz="1200" i="1" dirty="0" smtClean="0">
                <a:latin typeface="Times New Roman"/>
                <a:cs typeface="Times New Roman"/>
              </a:rPr>
              <a:t>.</a:t>
            </a:r>
            <a:endParaRPr lang="en-US" i="1" dirty="0" smtClean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r>
              <a:rPr lang="en-US" dirty="0" smtClean="0"/>
              <a:t>As</a:t>
            </a:r>
            <a:r>
              <a:rPr lang="en-US" baseline="0" dirty="0" smtClean="0"/>
              <a:t> shown in the figure X, the annotation scoring and assignment can be defined as a problem of multiplying the source annotation matrix with the </a:t>
            </a:r>
            <a:r>
              <a:rPr lang="en-US" baseline="0" dirty="0" err="1" smtClean="0"/>
              <a:t>orthofuzz</a:t>
            </a:r>
            <a:r>
              <a:rPr lang="en-US" baseline="0" dirty="0" smtClean="0"/>
              <a:t> matrix as shown in the figure 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9A0AF-F560-FE44-8C25-3129ED7AE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TransferAnnotations.jar</a:t>
            </a:r>
            <a:r>
              <a:rPr lang="en-US" baseline="0" dirty="0" smtClean="0"/>
              <a:t> program transfers the annotations from the </a:t>
            </a:r>
            <a:r>
              <a:rPr lang="en-US" baseline="0" dirty="0" err="1" smtClean="0"/>
              <a:t>AnnotationGraph</a:t>
            </a:r>
            <a:r>
              <a:rPr lang="en-US" baseline="0" dirty="0" smtClean="0"/>
              <a:t> to the target sequences, by first running </a:t>
            </a:r>
          </a:p>
          <a:p>
            <a:r>
              <a:rPr lang="en-US" baseline="0" dirty="0" smtClean="0"/>
              <a:t>Random Walk Clustering on the network starting from each source node with annotation. The format of the </a:t>
            </a:r>
            <a:r>
              <a:rPr lang="en-US" baseline="0" dirty="0" err="1" smtClean="0"/>
              <a:t>AnnotationGraph</a:t>
            </a:r>
            <a:r>
              <a:rPr lang="en-US" baseline="0" dirty="0" smtClean="0"/>
              <a:t> can be found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DA23C-9989-5544-85E8-0A7D7DC1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E7C6-9C18-484B-BB26-7206BF4A912E}" type="datetime1">
              <a:rPr lang="en-US" smtClean="0"/>
              <a:t>10/9/15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62E-83CF-436F-AC2C-42FC905BC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5746-69C1-144C-A63C-FF1BCF984DB1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BF67-E422-BD43-9238-D9417106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0" y="3785000"/>
            <a:ext cx="9144000" cy="3073000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621023" y="155733"/>
            <a:ext cx="1887547" cy="538977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Illumina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 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Transcriptome</a:t>
            </a: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raw data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33170" y="293657"/>
            <a:ext cx="1587015" cy="25634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Filtered Short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10" name="TextBox 98"/>
          <p:cNvSpPr txBox="1">
            <a:spLocks noChangeArrowheads="1"/>
          </p:cNvSpPr>
          <p:nvPr/>
        </p:nvSpPr>
        <p:spPr bwMode="auto">
          <a:xfrm>
            <a:off x="3454030" y="1105856"/>
            <a:ext cx="2578100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 Transcript Models</a:t>
            </a:r>
            <a:r>
              <a:rPr lang="en-US" sz="14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4726678" y="550004"/>
            <a:ext cx="16402" cy="555852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2"/>
            <a:endCxn id="4" idx="3"/>
          </p:cNvCxnSpPr>
          <p:nvPr/>
        </p:nvCxnSpPr>
        <p:spPr>
          <a:xfrm flipH="1" flipV="1">
            <a:off x="5520185" y="421831"/>
            <a:ext cx="1100838" cy="3391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95909" y="114054"/>
            <a:ext cx="1014238" cy="276999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fastx</a:t>
            </a:r>
            <a:r>
              <a:rPr lang="en-US" sz="1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toolkit 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" name="TextBox 98"/>
          <p:cNvSpPr txBox="1">
            <a:spLocks noChangeArrowheads="1"/>
          </p:cNvSpPr>
          <p:nvPr/>
        </p:nvSpPr>
        <p:spPr bwMode="auto">
          <a:xfrm>
            <a:off x="261294" y="1799324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Denovo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assembled Contigs</a:t>
            </a:r>
            <a:endParaRPr lang="en-US" sz="16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380" y="1188395"/>
            <a:ext cx="1279867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Trinity Assembler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95721" y="634321"/>
            <a:ext cx="2047242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95721" y="1477903"/>
            <a:ext cx="2047242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3293" y="1299356"/>
            <a:ext cx="1754900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Map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Bowtie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5865" y="874512"/>
            <a:ext cx="2214878" cy="307777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Pool All unmapped reads</a:t>
            </a:r>
            <a:endParaRPr lang="en-US" sz="14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64" name="Elbow Connector 63"/>
          <p:cNvCxnSpPr>
            <a:stCxn id="10" idx="1"/>
            <a:endCxn id="33" idx="0"/>
          </p:cNvCxnSpPr>
          <p:nvPr/>
        </p:nvCxnSpPr>
        <p:spPr>
          <a:xfrm rot="10800000" flipV="1">
            <a:off x="1550344" y="1255456"/>
            <a:ext cx="1903686" cy="54386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86" idx="0"/>
          </p:cNvCxnSpPr>
          <p:nvPr/>
        </p:nvCxnSpPr>
        <p:spPr>
          <a:xfrm>
            <a:off x="4743080" y="1405056"/>
            <a:ext cx="518" cy="941589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552245" y="1255456"/>
            <a:ext cx="0" cy="543868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98"/>
          <p:cNvSpPr txBox="1">
            <a:spLocks noChangeArrowheads="1"/>
          </p:cNvSpPr>
          <p:nvPr/>
        </p:nvSpPr>
        <p:spPr bwMode="auto">
          <a:xfrm>
            <a:off x="3568858" y="2346645"/>
            <a:ext cx="2349479" cy="29920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Normalized Expression values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85572" y="1702703"/>
            <a:ext cx="1841106" cy="523220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Estimate FPKM/TMM values using 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RSEM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9" name="TextBox 98"/>
          <p:cNvSpPr txBox="1">
            <a:spLocks noChangeArrowheads="1"/>
          </p:cNvSpPr>
          <p:nvPr/>
        </p:nvSpPr>
        <p:spPr bwMode="auto">
          <a:xfrm>
            <a:off x="3447850" y="3099415"/>
            <a:ext cx="2578100" cy="329977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600810" y="2846934"/>
            <a:ext cx="2165596" cy="834940"/>
          </a:xfrm>
          <a:prstGeom prst="ellipse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81639" tIns="55188" rIns="81639" bIns="4082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ANNOTATIONS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MAPPINGS</a:t>
            </a:r>
          </a:p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05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 INTERACTIONS</a:t>
            </a:r>
            <a:endParaRPr lang="en-US" sz="105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>
            <a:stCxn id="100" idx="2"/>
            <a:endCxn id="89" idx="3"/>
          </p:cNvCxnSpPr>
          <p:nvPr/>
        </p:nvCxnSpPr>
        <p:spPr>
          <a:xfrm flipH="1">
            <a:off x="6025950" y="3264404"/>
            <a:ext cx="574860" cy="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98"/>
          <p:cNvSpPr txBox="1">
            <a:spLocks noChangeArrowheads="1"/>
          </p:cNvSpPr>
          <p:nvPr/>
        </p:nvSpPr>
        <p:spPr bwMode="auto">
          <a:xfrm>
            <a:off x="2741747" y="4834279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Pathway Enrichment Statistics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Expression of Enzymes in Pathways</a:t>
            </a:r>
          </a:p>
        </p:txBody>
      </p:sp>
      <p:sp>
        <p:nvSpPr>
          <p:cNvPr id="106" name="TextBox 98"/>
          <p:cNvSpPr txBox="1">
            <a:spLocks noChangeArrowheads="1"/>
          </p:cNvSpPr>
          <p:nvPr/>
        </p:nvSpPr>
        <p:spPr bwMode="auto">
          <a:xfrm>
            <a:off x="5595909" y="3897860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Interaction Data: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Predicted Co-expressed Interaction Complexes with Enrichment Statistics</a:t>
            </a:r>
          </a:p>
        </p:txBody>
      </p:sp>
      <p:sp>
        <p:nvSpPr>
          <p:cNvPr id="107" name="TextBox 98"/>
          <p:cNvSpPr txBox="1">
            <a:spLocks noChangeArrowheads="1"/>
          </p:cNvSpPr>
          <p:nvPr/>
        </p:nvSpPr>
        <p:spPr bwMode="auto">
          <a:xfrm>
            <a:off x="69368" y="415817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Annotations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from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ORTHOFUZZ &amp; </a:t>
            </a:r>
            <a:r>
              <a:rPr lang="en-US" sz="16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Transdecode</a:t>
            </a:r>
            <a:endParaRPr lang="en-US" sz="1600" i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Elbow Connector 107"/>
          <p:cNvCxnSpPr>
            <a:endCxn id="107" idx="3"/>
          </p:cNvCxnSpPr>
          <p:nvPr/>
        </p:nvCxnSpPr>
        <p:spPr>
          <a:xfrm rot="10800000" flipV="1">
            <a:off x="3517219" y="4043907"/>
            <a:ext cx="1219681" cy="4023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9" idx="2"/>
            <a:endCxn id="106" idx="1"/>
          </p:cNvCxnSpPr>
          <p:nvPr/>
        </p:nvCxnSpPr>
        <p:spPr>
          <a:xfrm rot="16200000" flipH="1">
            <a:off x="4726565" y="3439726"/>
            <a:ext cx="879678" cy="859009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9" idx="2"/>
            <a:endCxn id="105" idx="0"/>
          </p:cNvCxnSpPr>
          <p:nvPr/>
        </p:nvCxnSpPr>
        <p:spPr>
          <a:xfrm rot="5400000">
            <a:off x="3898843" y="3996221"/>
            <a:ext cx="1404887" cy="2712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3" idx="3"/>
            <a:endCxn id="86" idx="0"/>
          </p:cNvCxnSpPr>
          <p:nvPr/>
        </p:nvCxnSpPr>
        <p:spPr>
          <a:xfrm>
            <a:off x="2839394" y="1964313"/>
            <a:ext cx="1904204" cy="38233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33" idx="1"/>
            <a:endCxn id="107" idx="0"/>
          </p:cNvCxnSpPr>
          <p:nvPr/>
        </p:nvCxnSpPr>
        <p:spPr>
          <a:xfrm rot="10800000" flipH="1" flipV="1">
            <a:off x="261293" y="1964313"/>
            <a:ext cx="1531999" cy="2193862"/>
          </a:xfrm>
          <a:prstGeom prst="bentConnector4">
            <a:avLst>
              <a:gd name="adj1" fmla="val -14922"/>
              <a:gd name="adj2" fmla="val 5376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87316" y="2362816"/>
            <a:ext cx="1519131" cy="738664"/>
          </a:xfrm>
          <a:prstGeom prst="rect">
            <a:avLst/>
          </a:prstGeom>
          <a:ln w="9525" cmpd="sng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Transdecode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HMMSCAN</a:t>
            </a:r>
            <a:r>
              <a:rPr lang="en-US" sz="1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&amp;</a:t>
            </a:r>
          </a:p>
          <a:p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TargetP</a:t>
            </a: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>
            <a:stCxn id="86" idx="2"/>
            <a:endCxn id="89" idx="0"/>
          </p:cNvCxnSpPr>
          <p:nvPr/>
        </p:nvCxnSpPr>
        <p:spPr>
          <a:xfrm flipH="1">
            <a:off x="4736900" y="2645845"/>
            <a:ext cx="6698" cy="453570"/>
          </a:xfrm>
          <a:prstGeom prst="straightConnector1">
            <a:avLst/>
          </a:prstGeom>
          <a:ln w="12700" cmpd="sng">
            <a:solidFill>
              <a:srgbClr val="7F7F7F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urved Connector 149"/>
          <p:cNvCxnSpPr>
            <a:stCxn id="10" idx="3"/>
            <a:endCxn id="89" idx="3"/>
          </p:cNvCxnSpPr>
          <p:nvPr/>
        </p:nvCxnSpPr>
        <p:spPr>
          <a:xfrm flipH="1">
            <a:off x="6025950" y="1255456"/>
            <a:ext cx="6180" cy="2008948"/>
          </a:xfrm>
          <a:prstGeom prst="curvedConnector3">
            <a:avLst>
              <a:gd name="adj1" fmla="val -17066165"/>
            </a:avLst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33" idx="2"/>
            <a:endCxn id="89" idx="1"/>
          </p:cNvCxnSpPr>
          <p:nvPr/>
        </p:nvCxnSpPr>
        <p:spPr>
          <a:xfrm rot="16200000" flipH="1">
            <a:off x="1931546" y="1748099"/>
            <a:ext cx="1135103" cy="1897506"/>
          </a:xfrm>
          <a:prstGeom prst="curvedConnector2">
            <a:avLst/>
          </a:prstGeom>
          <a:ln w="127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98"/>
          <p:cNvSpPr txBox="1">
            <a:spLocks noChangeArrowheads="1"/>
          </p:cNvSpPr>
          <p:nvPr/>
        </p:nvSpPr>
        <p:spPr bwMode="auto">
          <a:xfrm>
            <a:off x="261293" y="5864028"/>
            <a:ext cx="3447850" cy="822420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Enrichment Results:</a:t>
            </a:r>
          </a:p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terms enriched in selected lists of transcripts/contigs</a:t>
            </a:r>
          </a:p>
        </p:txBody>
      </p:sp>
      <p:cxnSp>
        <p:nvCxnSpPr>
          <p:cNvPr id="165" name="Elbow Connector 164"/>
          <p:cNvCxnSpPr>
            <a:stCxn id="107" idx="2"/>
            <a:endCxn id="164" idx="0"/>
          </p:cNvCxnSpPr>
          <p:nvPr/>
        </p:nvCxnSpPr>
        <p:spPr>
          <a:xfrm rot="16200000" flipH="1">
            <a:off x="1324428" y="5203238"/>
            <a:ext cx="1129654" cy="19192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0" y="3785000"/>
            <a:ext cx="9144000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98"/>
          <p:cNvSpPr txBox="1">
            <a:spLocks noChangeArrowheads="1"/>
          </p:cNvSpPr>
          <p:nvPr/>
        </p:nvSpPr>
        <p:spPr bwMode="auto">
          <a:xfrm>
            <a:off x="5119038" y="5882125"/>
            <a:ext cx="3447850" cy="576199"/>
          </a:xfrm>
          <a:prstGeom prst="rect">
            <a:avLst/>
          </a:prstGeom>
          <a:ln w="9525" cmpd="sng"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82945" tIns="41473" rIns="82945" bIns="41473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Clustering of Enzyme Expressions in a Heat Map</a:t>
            </a:r>
          </a:p>
        </p:txBody>
      </p:sp>
      <p:cxnSp>
        <p:nvCxnSpPr>
          <p:cNvPr id="180" name="Elbow Connector 179"/>
          <p:cNvCxnSpPr>
            <a:stCxn id="105" idx="2"/>
            <a:endCxn id="179" idx="1"/>
          </p:cNvCxnSpPr>
          <p:nvPr/>
        </p:nvCxnSpPr>
        <p:spPr>
          <a:xfrm rot="16200000" flipH="1">
            <a:off x="4535592" y="5586779"/>
            <a:ext cx="513526" cy="653366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1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8" name="Bent-Up Arrow 27"/>
          <p:cNvSpPr/>
          <p:nvPr/>
        </p:nvSpPr>
        <p:spPr>
          <a:xfrm flipV="1">
            <a:off x="4461093" y="2158006"/>
            <a:ext cx="1411826" cy="2215339"/>
          </a:xfrm>
          <a:prstGeom prst="bentUpArrow">
            <a:avLst>
              <a:gd name="adj1" fmla="val 15159"/>
              <a:gd name="adj2" fmla="val 15539"/>
              <a:gd name="adj3" fmla="val 34084"/>
            </a:avLst>
          </a:prstGeom>
          <a:solidFill>
            <a:schemeClr val="bg1">
              <a:lumMod val="65000"/>
              <a:alpha val="4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896307" y="2489409"/>
            <a:ext cx="3009579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8" y="4214483"/>
            <a:ext cx="8026400" cy="1397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43271" y="2805041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233" y="1668149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74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45327" y="166814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3244" y="157276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24303" y="282455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3062" y="283812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504" y="273879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6587" y="394053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493" y="392123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1046992" y="296152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1752692" y="281865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89375" y="350226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04820" y="270862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4820" y="207499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979141" y="190197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1050401" y="305838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5327" y="53824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93348" y="166677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1019257" y="180374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979141" y="77207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726508" y="164715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1035" y="4466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768" y="154798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070" y="94069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307" y="2489409"/>
            <a:ext cx="3009579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as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matrix multiplication of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 and</a:t>
            </a:r>
          </a:p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Contig</a:t>
            </a:r>
            <a:r>
              <a:rPr lang="en-US" i="1" dirty="0" smtClean="0">
                <a:latin typeface="Times New Roman"/>
                <a:cs typeface="Times New Roman"/>
              </a:rPr>
              <a:t> Expression Vector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43271" y="2805041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233" y="1668149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749447" y="1248471"/>
            <a:ext cx="1154300" cy="548906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bg1">
                    <a:lumMod val="500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77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4" y="32665"/>
            <a:ext cx="8204200" cy="218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90" y="2436424"/>
            <a:ext cx="6362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328" y="237173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4849" y="23747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63063" y="2439394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3311596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3399226" y="2633231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  <a:endCxn id="3" idx="3"/>
          </p:cNvCxnSpPr>
          <p:nvPr/>
        </p:nvCxnSpPr>
        <p:spPr>
          <a:xfrm flipH="1">
            <a:off x="5755541" y="2635931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820195" y="2897700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880158" y="3347104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latin typeface="Times New Roman"/>
                <a:cs typeface="Times New Roman"/>
              </a:rPr>
              <a:t>Contig</a:t>
            </a:r>
            <a:r>
              <a:rPr lang="en-US" sz="1400" b="1" i="1" dirty="0" smtClean="0">
                <a:latin typeface="Times New Roman"/>
                <a:cs typeface="Times New Roman"/>
              </a:rPr>
              <a:t> 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 flipV="1">
            <a:off x="3399226" y="3541906"/>
            <a:ext cx="485623" cy="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849" y="4070852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63063" y="1126166"/>
            <a:ext cx="1581321" cy="50506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Curated </a:t>
            </a:r>
            <a:r>
              <a:rPr lang="en-US" sz="1400" b="1" i="1" dirty="0" smtClean="0">
                <a:latin typeface="Times New Roman"/>
                <a:cs typeface="Times New Roman"/>
              </a:rPr>
              <a:t>Gene-Set  Mappings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7053724" y="1631227"/>
            <a:ext cx="0" cy="808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73513" y="1831719"/>
            <a:ext cx="170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Protein -&gt; Gene-Set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2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920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07273" y="1015336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9715" y="556817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7106" y="473180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Source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0653" y="16160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751" y="52320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85211" y="1689195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11074" y="472628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45150" y="1049413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62541" y="96577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Target Sequences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3" name="Straight Connector 12"/>
          <p:cNvCxnSpPr>
            <a:stCxn id="8" idx="5"/>
            <a:endCxn id="3" idx="1"/>
          </p:cNvCxnSpPr>
          <p:nvPr/>
        </p:nvCxnSpPr>
        <p:spPr>
          <a:xfrm>
            <a:off x="809565" y="757030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7"/>
            <a:endCxn id="3" idx="3"/>
          </p:cNvCxnSpPr>
          <p:nvPr/>
        </p:nvCxnSpPr>
        <p:spPr>
          <a:xfrm flipV="1">
            <a:off x="834467" y="1249164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4" idx="7"/>
          </p:cNvCxnSpPr>
          <p:nvPr/>
        </p:nvCxnSpPr>
        <p:spPr>
          <a:xfrm flipH="1">
            <a:off x="2341087" y="706456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4" idx="5"/>
          </p:cNvCxnSpPr>
          <p:nvPr/>
        </p:nvCxnSpPr>
        <p:spPr>
          <a:xfrm flipH="1" flipV="1">
            <a:off x="2341087" y="1249164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3" idx="6"/>
          </p:cNvCxnSpPr>
          <p:nvPr/>
        </p:nvCxnSpPr>
        <p:spPr>
          <a:xfrm flipH="1">
            <a:off x="1319850" y="1152309"/>
            <a:ext cx="78742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649061" y="1643126"/>
            <a:ext cx="51348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62541" y="1473849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Known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95336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56689" y="376406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0069" y="4364742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25167" y="3271931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4627" y="4437924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60490" y="3221357"/>
            <a:ext cx="273930" cy="2739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5" idx="5"/>
            <a:endCxn id="32" idx="1"/>
          </p:cNvCxnSpPr>
          <p:nvPr/>
        </p:nvCxnSpPr>
        <p:spPr>
          <a:xfrm>
            <a:off x="958981" y="3505759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7"/>
            <a:endCxn id="32" idx="3"/>
          </p:cNvCxnSpPr>
          <p:nvPr/>
        </p:nvCxnSpPr>
        <p:spPr>
          <a:xfrm flipV="1">
            <a:off x="983883" y="3997893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  <a:endCxn id="33" idx="7"/>
          </p:cNvCxnSpPr>
          <p:nvPr/>
        </p:nvCxnSpPr>
        <p:spPr>
          <a:xfrm flipH="1">
            <a:off x="2490503" y="3455185"/>
            <a:ext cx="310103" cy="34899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1"/>
            <a:endCxn id="33" idx="5"/>
          </p:cNvCxnSpPr>
          <p:nvPr/>
        </p:nvCxnSpPr>
        <p:spPr>
          <a:xfrm flipH="1" flipV="1">
            <a:off x="2490503" y="3997893"/>
            <a:ext cx="284240" cy="480149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2"/>
            <a:endCxn id="32" idx="6"/>
          </p:cNvCxnSpPr>
          <p:nvPr/>
        </p:nvCxnSpPr>
        <p:spPr>
          <a:xfrm flipH="1">
            <a:off x="1469266" y="3901038"/>
            <a:ext cx="787423" cy="0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649061" y="2167564"/>
            <a:ext cx="5134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62541" y="1998287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Predicted Interaction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252" y="3159097"/>
            <a:ext cx="1195335" cy="15797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2938" y="3132534"/>
            <a:ext cx="1195335" cy="16685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12000"/>
                </a:schemeClr>
              </a:gs>
              <a:gs pos="35000">
                <a:schemeClr val="accent1">
                  <a:tint val="37000"/>
                  <a:satMod val="300000"/>
                  <a:alpha val="12000"/>
                </a:schemeClr>
              </a:gs>
              <a:gs pos="100000">
                <a:schemeClr val="accent1">
                  <a:tint val="15000"/>
                  <a:satMod val="350000"/>
                  <a:alpha val="1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647472" y="2639847"/>
            <a:ext cx="515069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4941" y="2458464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Neighbor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1643587" y="21352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915698" y="2985531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Expression Levels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40711" y="3729336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1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40711" y="4237582"/>
            <a:ext cx="199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Interaction Unit 2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 rot="1993811">
            <a:off x="4398350" y="248595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5400000">
            <a:off x="1691640" y="5052348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7982" y="5576121"/>
            <a:ext cx="431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Is there evidence for protein complexes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87921" y="5038143"/>
            <a:ext cx="431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Times New Roman"/>
                <a:cs typeface="Times New Roman"/>
              </a:rPr>
              <a:t>Are there interaction units whose expression levels are changing ?</a:t>
            </a:r>
          </a:p>
          <a:p>
            <a:r>
              <a:rPr lang="en-US" sz="1400" b="1" i="1" dirty="0" smtClean="0">
                <a:latin typeface="Times New Roman"/>
                <a:cs typeface="Times New Roman"/>
              </a:rPr>
              <a:t>Are they co-expressed ?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8" name="Right Arrow 57"/>
          <p:cNvSpPr/>
          <p:nvPr/>
        </p:nvSpPr>
        <p:spPr>
          <a:xfrm rot="5400000">
            <a:off x="6561621" y="5052349"/>
            <a:ext cx="336186" cy="30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7116"/>
              </p:ext>
            </p:extLst>
          </p:nvPr>
        </p:nvGraphicFramePr>
        <p:xfrm>
          <a:off x="5495324" y="3426702"/>
          <a:ext cx="304751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837"/>
                <a:gridCol w="1015837"/>
                <a:gridCol w="1015837"/>
              </a:tblGrid>
              <a:tr h="253830">
                <a:tc gridSpan="3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/>
                          <a:cs typeface="Times New Roman"/>
                        </a:rPr>
                        <a:t>Conditions</a:t>
                      </a:r>
                      <a:endParaRPr lang="en-US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5328" y="744149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4849" y="747124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063" y="811806"/>
            <a:ext cx="1581321" cy="393073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Gene-Set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4849" y="1684008"/>
            <a:ext cx="1870692" cy="460619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399226" y="1005643"/>
            <a:ext cx="485623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755541" y="1008343"/>
            <a:ext cx="507522" cy="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820195" y="1270112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880158" y="1709020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7" idx="1"/>
          </p:cNvCxnSpPr>
          <p:nvPr/>
        </p:nvCxnSpPr>
        <p:spPr>
          <a:xfrm>
            <a:off x="3399226" y="1908146"/>
            <a:ext cx="485623" cy="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849" y="244326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94946" y="3466057"/>
            <a:ext cx="20046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72389" y="3469032"/>
            <a:ext cx="168393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Network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Flow Module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63455" y="349635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Sequences with Interaction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785241" y="438101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Interaction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>
          <a:xfrm>
            <a:off x="3299618" y="3727551"/>
            <a:ext cx="572771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1"/>
            <a:endCxn id="32" idx="3"/>
          </p:cNvCxnSpPr>
          <p:nvPr/>
        </p:nvCxnSpPr>
        <p:spPr>
          <a:xfrm flipH="1">
            <a:off x="5556324" y="3725511"/>
            <a:ext cx="607131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4" idx="0"/>
          </p:cNvCxnSpPr>
          <p:nvPr/>
        </p:nvCxnSpPr>
        <p:spPr>
          <a:xfrm>
            <a:off x="4714357" y="3992020"/>
            <a:ext cx="6230" cy="388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5591" y="5915734"/>
            <a:ext cx="74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Figure: Protocol used for estimating expression levels of gene-sets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66472" y="4418278"/>
            <a:ext cx="1581321" cy="458306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Interaction Network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5" name="Straight Arrow Connector 44"/>
          <p:cNvCxnSpPr>
            <a:stCxn id="44" idx="0"/>
            <a:endCxn id="33" idx="2"/>
          </p:cNvCxnSpPr>
          <p:nvPr/>
        </p:nvCxnSpPr>
        <p:spPr>
          <a:xfrm flipH="1" flipV="1">
            <a:off x="6954116" y="3954664"/>
            <a:ext cx="3017" cy="463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253726" y="5205827"/>
            <a:ext cx="1967300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Expression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for Interaction Units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319878" y="4631506"/>
            <a:ext cx="1519068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47" idx="3"/>
            <a:endCxn id="46" idx="0"/>
          </p:cNvCxnSpPr>
          <p:nvPr/>
        </p:nvCxnSpPr>
        <p:spPr>
          <a:xfrm>
            <a:off x="2838946" y="4830632"/>
            <a:ext cx="398430" cy="375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1"/>
            <a:endCxn id="34" idx="3"/>
          </p:cNvCxnSpPr>
          <p:nvPr/>
        </p:nvCxnSpPr>
        <p:spPr>
          <a:xfrm flipH="1" flipV="1">
            <a:off x="5655933" y="4642506"/>
            <a:ext cx="510539" cy="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4" idx="1"/>
            <a:endCxn id="46" idx="0"/>
          </p:cNvCxnSpPr>
          <p:nvPr/>
        </p:nvCxnSpPr>
        <p:spPr>
          <a:xfrm rot="10800000" flipV="1">
            <a:off x="3237377" y="4642505"/>
            <a:ext cx="547865" cy="5633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4373451" y="5193375"/>
            <a:ext cx="139155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Predict Protein Complexes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89" name="Straight Arrow Connector 88"/>
          <p:cNvCxnSpPr>
            <a:stCxn id="34" idx="2"/>
            <a:endCxn id="88" idx="0"/>
          </p:cNvCxnSpPr>
          <p:nvPr/>
        </p:nvCxnSpPr>
        <p:spPr>
          <a:xfrm>
            <a:off x="4720587" y="4904000"/>
            <a:ext cx="348640" cy="28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6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B3B062E-83CF-436F-AC2C-42FC905BC35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54127"/>
            <a:ext cx="7772400" cy="664469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Select source </a:t>
            </a:r>
            <a:r>
              <a:rPr lang="en-US" i="1" dirty="0" err="1" smtClean="0">
                <a:latin typeface="Times New Roman"/>
                <a:cs typeface="Times New Roman"/>
              </a:rPr>
              <a:t>organims</a:t>
            </a:r>
            <a:endParaRPr lang="en-US" i="1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19069"/>
              </p:ext>
            </p:extLst>
          </p:nvPr>
        </p:nvGraphicFramePr>
        <p:xfrm>
          <a:off x="2606617" y="1161708"/>
          <a:ext cx="6907213" cy="506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5638800" imgH="4102100" progId="Word.Document.12">
                  <p:embed/>
                </p:oleObj>
              </mc:Choice>
              <mc:Fallback>
                <p:oleObj name="Document" r:id="rId3" imgW="56388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17" y="1161708"/>
                        <a:ext cx="6907213" cy="506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773694" y="142048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75713" y="1673153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75713" y="1907121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77732" y="2151434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3694" y="4175527"/>
            <a:ext cx="2305842" cy="2172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7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032528"/>
            <a:ext cx="2133600" cy="365125"/>
          </a:xfrm>
          <a:prstGeom prst="rect">
            <a:avLst/>
          </a:prstGeom>
        </p:spPr>
        <p:txBody>
          <a:bodyPr/>
          <a:lstStyle/>
          <a:p>
            <a:fld id="{179A9A4E-4C82-4D44-9372-C31BB381809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1" name="Picture 90" descr="1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2" y="451221"/>
            <a:ext cx="2957403" cy="2655340"/>
          </a:xfrm>
          <a:prstGeom prst="rect">
            <a:avLst/>
          </a:prstGeom>
        </p:spPr>
      </p:pic>
      <p:pic>
        <p:nvPicPr>
          <p:cNvPr id="92" name="Picture 91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09771"/>
            <a:ext cx="2204387" cy="1596790"/>
          </a:xfrm>
          <a:prstGeom prst="rect">
            <a:avLst/>
          </a:prstGeom>
        </p:spPr>
      </p:pic>
      <p:pic>
        <p:nvPicPr>
          <p:cNvPr id="94" name="Picture 93" descr="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9" y="1455864"/>
            <a:ext cx="227997" cy="1650697"/>
          </a:xfrm>
          <a:prstGeom prst="rect">
            <a:avLst/>
          </a:prstGeom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19" y="4178464"/>
            <a:ext cx="1160464" cy="35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69" y="1961985"/>
            <a:ext cx="2085770" cy="71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11" y="2059118"/>
            <a:ext cx="846632" cy="44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5" y="498976"/>
            <a:ext cx="3883294" cy="51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Curved Left Arrow 103"/>
          <p:cNvSpPr/>
          <p:nvPr/>
        </p:nvSpPr>
        <p:spPr bwMode="auto">
          <a:xfrm rot="20382003">
            <a:off x="3504868" y="621606"/>
            <a:ext cx="1225723" cy="4344168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71662" y="-43893"/>
            <a:ext cx="5296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Random Walking with Restart !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86748" y="3421441"/>
            <a:ext cx="3386090" cy="2836143"/>
            <a:chOff x="3059112" y="1707197"/>
            <a:chExt cx="3093720" cy="3078480"/>
          </a:xfrm>
        </p:grpSpPr>
        <p:sp>
          <p:nvSpPr>
            <p:cNvPr id="39" name="Oval 38"/>
            <p:cNvSpPr/>
            <p:nvPr/>
          </p:nvSpPr>
          <p:spPr bwMode="auto">
            <a:xfrm>
              <a:off x="3973512" y="3535997"/>
              <a:ext cx="304800" cy="381000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848032" y="352075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03152" y="440467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973512" y="17071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8879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059112" y="2621597"/>
              <a:ext cx="304800" cy="381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45" name="Straight Connector 44"/>
            <p:cNvCxnSpPr>
              <a:stCxn id="44" idx="5"/>
              <a:endCxn id="39" idx="1"/>
            </p:cNvCxnSpPr>
            <p:nvPr/>
          </p:nvCxnSpPr>
          <p:spPr bwMode="auto">
            <a:xfrm>
              <a:off x="33192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>
              <a:stCxn id="44" idx="7"/>
              <a:endCxn id="42" idx="3"/>
            </p:cNvCxnSpPr>
            <p:nvPr/>
          </p:nvCxnSpPr>
          <p:spPr bwMode="auto">
            <a:xfrm flipV="1">
              <a:off x="33192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>
              <a:stCxn id="43" idx="1"/>
              <a:endCxn id="42" idx="5"/>
            </p:cNvCxnSpPr>
            <p:nvPr/>
          </p:nvCxnSpPr>
          <p:spPr bwMode="auto">
            <a:xfrm flipH="1" flipV="1">
              <a:off x="4233675" y="20324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42" idx="4"/>
              <a:endCxn id="39" idx="0"/>
            </p:cNvCxnSpPr>
            <p:nvPr/>
          </p:nvCxnSpPr>
          <p:spPr bwMode="auto">
            <a:xfrm>
              <a:off x="4125912" y="2088197"/>
              <a:ext cx="0" cy="14478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>
              <a:stCxn id="43" idx="3"/>
              <a:endCxn id="39" idx="7"/>
            </p:cNvCxnSpPr>
            <p:nvPr/>
          </p:nvCxnSpPr>
          <p:spPr bwMode="auto">
            <a:xfrm flipH="1">
              <a:off x="4233675" y="2946801"/>
              <a:ext cx="698874" cy="6449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>
              <a:stCxn id="41" idx="1"/>
              <a:endCxn id="39" idx="5"/>
            </p:cNvCxnSpPr>
            <p:nvPr/>
          </p:nvCxnSpPr>
          <p:spPr bwMode="auto">
            <a:xfrm flipH="1" flipV="1">
              <a:off x="4233675" y="3861201"/>
              <a:ext cx="714114" cy="5992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>
              <a:stCxn id="41" idx="7"/>
              <a:endCxn id="40" idx="3"/>
            </p:cNvCxnSpPr>
            <p:nvPr/>
          </p:nvCxnSpPr>
          <p:spPr bwMode="auto">
            <a:xfrm flipV="1">
              <a:off x="5163315" y="3845961"/>
              <a:ext cx="729354" cy="61451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stCxn id="39" idx="6"/>
              <a:endCxn id="40" idx="2"/>
            </p:cNvCxnSpPr>
            <p:nvPr/>
          </p:nvCxnSpPr>
          <p:spPr bwMode="auto">
            <a:xfrm flipV="1">
              <a:off x="4278312" y="3711257"/>
              <a:ext cx="1569720" cy="1524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2194477" y="4755056"/>
            <a:ext cx="127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(0.40)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165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66" y="3620635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8025" y="4765814"/>
            <a:ext cx="887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8812" y="5643676"/>
            <a:ext cx="97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sz="1400" b="1" dirty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86729" y="5860541"/>
            <a:ext cx="637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7926" y="5216962"/>
            <a:ext cx="104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(0.61)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2384" y="4260172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 </a:t>
            </a:r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(0.72)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254" y="3346401"/>
            <a:ext cx="3808333" cy="11442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46137" y="5289357"/>
            <a:ext cx="107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BBB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0041" y="4407229"/>
            <a:ext cx="37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Normalize by maximum score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17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398" y="5090508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</a:t>
            </a:r>
            <a:r>
              <a:rPr lang="en-US" i="1" dirty="0" smtClean="0">
                <a:latin typeface="Times New Roman"/>
                <a:cs typeface="Times New Roman"/>
              </a:rPr>
              <a:t>: </a:t>
            </a:r>
            <a:r>
              <a:rPr lang="en-US" i="1" dirty="0" smtClean="0">
                <a:latin typeface="Times New Roman"/>
                <a:cs typeface="Times New Roman"/>
              </a:rPr>
              <a:t>Annotation flow network: </a:t>
            </a:r>
            <a:r>
              <a:rPr lang="en-US" sz="1600" i="1" dirty="0" smtClean="0">
                <a:latin typeface="Times New Roman"/>
                <a:cs typeface="Times New Roman"/>
              </a:rPr>
              <a:t>A1-A3 are annotations of source sequences S1, S2 and S3. </a:t>
            </a:r>
            <a:r>
              <a:rPr lang="en-US" sz="1600" i="1" dirty="0" err="1" smtClean="0">
                <a:latin typeface="Times New Roman"/>
                <a:cs typeface="Times New Roman"/>
              </a:rPr>
              <a:t>axsy</a:t>
            </a:r>
            <a:r>
              <a:rPr lang="en-US" sz="1600" i="1" dirty="0">
                <a:latin typeface="Times New Roman"/>
                <a:cs typeface="Times New Roman"/>
              </a:rPr>
              <a:t> </a:t>
            </a:r>
            <a:r>
              <a:rPr lang="en-US" sz="1600" i="1" dirty="0" smtClean="0">
                <a:latin typeface="Times New Roman"/>
                <a:cs typeface="Times New Roman"/>
              </a:rPr>
              <a:t>represents the user-defined confidence of the annotation ax to be associated with sequence </a:t>
            </a:r>
            <a:r>
              <a:rPr lang="en-US" sz="1600" i="1" dirty="0" err="1" smtClean="0">
                <a:latin typeface="Times New Roman"/>
                <a:cs typeface="Times New Roman"/>
              </a:rPr>
              <a:t>sy</a:t>
            </a:r>
            <a:r>
              <a:rPr lang="en-US" sz="1600" i="1" dirty="0" smtClean="0">
                <a:latin typeface="Times New Roman"/>
                <a:cs typeface="Times New Roman"/>
              </a:rPr>
              <a:t>. </a:t>
            </a:r>
            <a:r>
              <a:rPr lang="en-US" sz="1600" i="1" dirty="0" err="1" smtClean="0">
                <a:latin typeface="Times New Roman"/>
                <a:cs typeface="Times New Roman"/>
              </a:rPr>
              <a:t>sxty</a:t>
            </a:r>
            <a:r>
              <a:rPr lang="en-US" sz="1600" i="1" dirty="0" smtClean="0">
                <a:latin typeface="Times New Roman"/>
                <a:cs typeface="Times New Roman"/>
              </a:rPr>
              <a:t> is the maximum score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</a:t>
            </a:r>
            <a:r>
              <a:rPr lang="en-US" sz="1600" i="1" dirty="0" smtClean="0">
                <a:latin typeface="Times New Roman"/>
                <a:cs typeface="Times New Roman"/>
              </a:rPr>
              <a:t> score(</a:t>
            </a:r>
            <a:r>
              <a:rPr lang="en-US" sz="1600" i="1" dirty="0" err="1" smtClean="0">
                <a:latin typeface="Times New Roman"/>
                <a:cs typeface="Times New Roman"/>
              </a:rPr>
              <a:t>sx,ty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pairwise sequence similarity network using </a:t>
            </a:r>
            <a:r>
              <a:rPr lang="en-US" sz="1600" i="1" dirty="0" err="1" smtClean="0">
                <a:latin typeface="Times New Roman"/>
                <a:cs typeface="Times New Roman"/>
              </a:rPr>
              <a:t>sx</a:t>
            </a:r>
            <a:r>
              <a:rPr lang="en-US" sz="1600" i="1" dirty="0" smtClean="0">
                <a:latin typeface="Times New Roman"/>
                <a:cs typeface="Times New Roman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20782" y="1249164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5515" y="1849841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0613" y="75703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3" idx="1"/>
          </p:cNvCxnSpPr>
          <p:nvPr/>
        </p:nvCxnSpPr>
        <p:spPr>
          <a:xfrm>
            <a:off x="2484427" y="990858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7"/>
            <a:endCxn id="3" idx="3"/>
          </p:cNvCxnSpPr>
          <p:nvPr/>
        </p:nvCxnSpPr>
        <p:spPr>
          <a:xfrm flipV="1">
            <a:off x="2509329" y="1482992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2900" y="72004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485" y="1822268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0930" y="11804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62793" y="3018408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48280" y="3015330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3013" y="3616007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78111" y="25231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5"/>
            <a:endCxn id="19" idx="1"/>
          </p:cNvCxnSpPr>
          <p:nvPr/>
        </p:nvCxnSpPr>
        <p:spPr>
          <a:xfrm>
            <a:off x="2611925" y="2757024"/>
            <a:ext cx="276471" cy="29842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7"/>
            <a:endCxn id="19" idx="3"/>
          </p:cNvCxnSpPr>
          <p:nvPr/>
        </p:nvCxnSpPr>
        <p:spPr>
          <a:xfrm flipV="1">
            <a:off x="2636827" y="3249158"/>
            <a:ext cx="251569" cy="4069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5448" y="248620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53043" y="3588434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A3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4544" y="295714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50926" y="4389255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02842" y="439272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7" idx="2"/>
          </p:cNvCxnSpPr>
          <p:nvPr/>
        </p:nvCxnSpPr>
        <p:spPr>
          <a:xfrm flipV="1">
            <a:off x="2576772" y="4526228"/>
            <a:ext cx="274154" cy="3465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58872" y="433107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A2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31270" y="4330856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S3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9" name="Curved Connector 38"/>
          <p:cNvCxnSpPr>
            <a:stCxn id="3" idx="6"/>
            <a:endCxn id="18" idx="0"/>
          </p:cNvCxnSpPr>
          <p:nvPr/>
        </p:nvCxnSpPr>
        <p:spPr>
          <a:xfrm>
            <a:off x="2994712" y="1386137"/>
            <a:ext cx="1005046" cy="16322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9" idx="6"/>
            <a:endCxn id="18" idx="2"/>
          </p:cNvCxnSpPr>
          <p:nvPr/>
        </p:nvCxnSpPr>
        <p:spPr>
          <a:xfrm>
            <a:off x="3122210" y="3152303"/>
            <a:ext cx="740583" cy="3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7" idx="6"/>
            <a:endCxn id="18" idx="4"/>
          </p:cNvCxnSpPr>
          <p:nvPr/>
        </p:nvCxnSpPr>
        <p:spPr>
          <a:xfrm flipV="1">
            <a:off x="3124856" y="3292354"/>
            <a:ext cx="874902" cy="123387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90815" y="309408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678934" y="2415290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18" idx="7"/>
          </p:cNvCxnSpPr>
          <p:nvPr/>
        </p:nvCxnSpPr>
        <p:spPr>
          <a:xfrm flipH="1">
            <a:off x="4096607" y="2649118"/>
            <a:ext cx="622443" cy="40940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2"/>
            <a:endCxn id="18" idx="6"/>
          </p:cNvCxnSpPr>
          <p:nvPr/>
        </p:nvCxnSpPr>
        <p:spPr>
          <a:xfrm flipH="1" flipV="1">
            <a:off x="4136723" y="3155381"/>
            <a:ext cx="554092" cy="7567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78934" y="3819034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1"/>
            <a:endCxn id="18" idx="5"/>
          </p:cNvCxnSpPr>
          <p:nvPr/>
        </p:nvCxnSpPr>
        <p:spPr>
          <a:xfrm flipH="1" flipV="1">
            <a:off x="4096607" y="3252236"/>
            <a:ext cx="622443" cy="606916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6621" y="231990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89897" y="306015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76621" y="372217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716" y="296021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87133" y="88423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4685" y="1449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52041" y="2620347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a1s2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6733" y="335054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a3s2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7844" y="416647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a2s3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57675" y="3737725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s3t1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9898" y="287694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s2t1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08856" y="187974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s2t2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16781" y="1192013"/>
            <a:ext cx="273930" cy="273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81" idx="2"/>
          </p:cNvCxnSpPr>
          <p:nvPr/>
        </p:nvCxnSpPr>
        <p:spPr>
          <a:xfrm rot="5400000" flipH="1" flipV="1">
            <a:off x="2686206" y="1724874"/>
            <a:ext cx="1726462" cy="9346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" idx="7"/>
            <a:endCxn id="81" idx="1"/>
          </p:cNvCxnSpPr>
          <p:nvPr/>
        </p:nvCxnSpPr>
        <p:spPr>
          <a:xfrm rot="5400000" flipH="1" flipV="1">
            <a:off x="3477171" y="709557"/>
            <a:ext cx="57151" cy="1102301"/>
          </a:xfrm>
          <a:prstGeom prst="curvedConnector3">
            <a:avLst>
              <a:gd name="adj1" fmla="val 5701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74696" y="1125265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16115" y="112074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04234" y="441952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3"/>
            <a:endCxn id="81" idx="7"/>
          </p:cNvCxnSpPr>
          <p:nvPr/>
        </p:nvCxnSpPr>
        <p:spPr>
          <a:xfrm flipH="1">
            <a:off x="4250595" y="675780"/>
            <a:ext cx="493755" cy="55635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2"/>
            <a:endCxn id="81" idx="6"/>
          </p:cNvCxnSpPr>
          <p:nvPr/>
        </p:nvCxnSpPr>
        <p:spPr>
          <a:xfrm flipH="1">
            <a:off x="4290711" y="1257719"/>
            <a:ext cx="425404" cy="71267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704234" y="1845696"/>
            <a:ext cx="273930" cy="27394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6" idx="1"/>
            <a:endCxn id="81" idx="5"/>
          </p:cNvCxnSpPr>
          <p:nvPr/>
        </p:nvCxnSpPr>
        <p:spPr>
          <a:xfrm flipH="1" flipV="1">
            <a:off x="4250595" y="1425841"/>
            <a:ext cx="493755" cy="459973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043901" y="378054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57177" y="1118304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43901" y="1780329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4248639" y="2244081"/>
            <a:ext cx="3559838" cy="235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9965" y="224408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73353" y="687780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s1t2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50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94455" y="441952"/>
            <a:ext cx="3167145" cy="4258455"/>
            <a:chOff x="1822900" y="441952"/>
            <a:chExt cx="3167145" cy="4258455"/>
          </a:xfrm>
        </p:grpSpPr>
        <p:sp>
          <p:nvSpPr>
            <p:cNvPr id="3" name="Oval 2"/>
            <p:cNvSpPr/>
            <p:nvPr/>
          </p:nvSpPr>
          <p:spPr>
            <a:xfrm>
              <a:off x="2720782" y="1249164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75515" y="1849841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50613" y="75703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6" idx="5"/>
              <a:endCxn id="3" idx="1"/>
            </p:cNvCxnSpPr>
            <p:nvPr/>
          </p:nvCxnSpPr>
          <p:spPr>
            <a:xfrm>
              <a:off x="2484427" y="990858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7"/>
              <a:endCxn id="3" idx="3"/>
            </p:cNvCxnSpPr>
            <p:nvPr/>
          </p:nvCxnSpPr>
          <p:spPr>
            <a:xfrm flipV="1">
              <a:off x="2509329" y="1482992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2900" y="720043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1485" y="1822268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930" y="118047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862793" y="3018408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48280" y="3015330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03013" y="3616007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78111" y="25231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5"/>
              <a:endCxn id="19" idx="1"/>
            </p:cNvCxnSpPr>
            <p:nvPr/>
          </p:nvCxnSpPr>
          <p:spPr>
            <a:xfrm>
              <a:off x="2611925" y="2757024"/>
              <a:ext cx="276471" cy="298424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0" idx="7"/>
              <a:endCxn id="19" idx="3"/>
            </p:cNvCxnSpPr>
            <p:nvPr/>
          </p:nvCxnSpPr>
          <p:spPr>
            <a:xfrm flipV="1">
              <a:off x="2636827" y="3249158"/>
              <a:ext cx="251569" cy="4069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45448" y="248620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3043" y="3588434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04544" y="2957141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50926" y="4389255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02842" y="439272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6"/>
              <a:endCxn id="27" idx="2"/>
            </p:cNvCxnSpPr>
            <p:nvPr/>
          </p:nvCxnSpPr>
          <p:spPr>
            <a:xfrm flipV="1">
              <a:off x="2576772" y="4526228"/>
              <a:ext cx="274154" cy="3465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58872" y="433107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A2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31270" y="4330856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S3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cxnSp>
          <p:nvCxnSpPr>
            <p:cNvPr id="39" name="Curved Connector 38"/>
            <p:cNvCxnSpPr>
              <a:stCxn id="3" idx="6"/>
              <a:endCxn id="18" idx="0"/>
            </p:cNvCxnSpPr>
            <p:nvPr/>
          </p:nvCxnSpPr>
          <p:spPr>
            <a:xfrm>
              <a:off x="2994712" y="1386137"/>
              <a:ext cx="1005046" cy="163227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9" idx="6"/>
              <a:endCxn id="18" idx="2"/>
            </p:cNvCxnSpPr>
            <p:nvPr/>
          </p:nvCxnSpPr>
          <p:spPr>
            <a:xfrm>
              <a:off x="3122210" y="3152303"/>
              <a:ext cx="740583" cy="307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7" idx="6"/>
              <a:endCxn id="18" idx="4"/>
            </p:cNvCxnSpPr>
            <p:nvPr/>
          </p:nvCxnSpPr>
          <p:spPr>
            <a:xfrm flipV="1">
              <a:off x="3124856" y="3292354"/>
              <a:ext cx="874902" cy="123387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690815" y="309408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678934" y="2415290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3"/>
              <a:endCxn id="18" idx="7"/>
            </p:cNvCxnSpPr>
            <p:nvPr/>
          </p:nvCxnSpPr>
          <p:spPr>
            <a:xfrm flipH="1">
              <a:off x="4096607" y="2649118"/>
              <a:ext cx="622443" cy="409408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2"/>
              <a:endCxn id="18" idx="6"/>
            </p:cNvCxnSpPr>
            <p:nvPr/>
          </p:nvCxnSpPr>
          <p:spPr>
            <a:xfrm flipH="1" flipV="1">
              <a:off x="4136723" y="3155381"/>
              <a:ext cx="554092" cy="7567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678934" y="3819034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  <a:endCxn id="18" idx="5"/>
            </p:cNvCxnSpPr>
            <p:nvPr/>
          </p:nvCxnSpPr>
          <p:spPr>
            <a:xfrm flipH="1" flipV="1">
              <a:off x="4096607" y="3252236"/>
              <a:ext cx="622443" cy="606916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28716" y="2960219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T1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7133" y="88423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24685" y="1449009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52041" y="2620347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a1s2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66733" y="3350543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a3s2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77844" y="416647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a2s3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57675" y="3737725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s3t1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09898" y="2876946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/>
                  <a:cs typeface="Times New Roman"/>
                </a:rPr>
                <a:t>s2t1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08856" y="187974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s2t2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016781" y="1192013"/>
              <a:ext cx="273930" cy="273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Curved Connector 81"/>
            <p:cNvCxnSpPr>
              <a:stCxn id="19" idx="7"/>
              <a:endCxn id="81" idx="2"/>
            </p:cNvCxnSpPr>
            <p:nvPr/>
          </p:nvCxnSpPr>
          <p:spPr>
            <a:xfrm rot="5400000" flipH="1" flipV="1">
              <a:off x="2686206" y="1724874"/>
              <a:ext cx="1726462" cy="934687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3" idx="7"/>
              <a:endCxn id="81" idx="1"/>
            </p:cNvCxnSpPr>
            <p:nvPr/>
          </p:nvCxnSpPr>
          <p:spPr>
            <a:xfrm rot="5400000" flipH="1" flipV="1">
              <a:off x="3477171" y="709557"/>
              <a:ext cx="57151" cy="1102301"/>
            </a:xfrm>
            <a:prstGeom prst="curvedConnector3">
              <a:avLst>
                <a:gd name="adj1" fmla="val 5701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74696" y="1125265"/>
              <a:ext cx="54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/>
                  <a:cs typeface="Times New Roman"/>
                </a:rPr>
                <a:t>T2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4716115" y="112074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704234" y="441952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3"/>
              <a:endCxn id="81" idx="7"/>
            </p:cNvCxnSpPr>
            <p:nvPr/>
          </p:nvCxnSpPr>
          <p:spPr>
            <a:xfrm flipH="1">
              <a:off x="4250595" y="675780"/>
              <a:ext cx="493755" cy="556351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2"/>
              <a:endCxn id="81" idx="6"/>
            </p:cNvCxnSpPr>
            <p:nvPr/>
          </p:nvCxnSpPr>
          <p:spPr>
            <a:xfrm flipH="1">
              <a:off x="4290711" y="1257719"/>
              <a:ext cx="425404" cy="71267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704234" y="1845696"/>
              <a:ext cx="273930" cy="27394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1"/>
              <a:endCxn id="81" idx="5"/>
            </p:cNvCxnSpPr>
            <p:nvPr/>
          </p:nvCxnSpPr>
          <p:spPr>
            <a:xfrm flipH="1" flipV="1">
              <a:off x="4250595" y="1425841"/>
              <a:ext cx="493755" cy="459973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429965" y="2244081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s1t1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73353" y="687780"/>
              <a:ext cx="54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>
                  <a:latin typeface="Times New Roman"/>
                  <a:cs typeface="Times New Roman"/>
                </a:rPr>
                <a:t>s1t2</a:t>
              </a:r>
              <a:endParaRPr lang="en-US" sz="14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13640" y="1322867"/>
            <a:ext cx="3145713" cy="1200329"/>
          </a:xfrm>
          <a:prstGeom prst="rect">
            <a:avLst/>
          </a:prstGeom>
          <a:solidFill>
            <a:schemeClr val="bg1">
              <a:lumMod val="95000"/>
              <a:alpha val="17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This translates </a:t>
            </a:r>
            <a:r>
              <a:rPr lang="en-US" i="1" dirty="0" smtClean="0">
                <a:latin typeface="Times New Roman"/>
                <a:cs typeface="Times New Roman"/>
              </a:rPr>
              <a:t>as matrix </a:t>
            </a:r>
            <a:r>
              <a:rPr lang="en-US" i="1" dirty="0" smtClean="0">
                <a:latin typeface="Times New Roman"/>
                <a:cs typeface="Times New Roman"/>
              </a:rPr>
              <a:t>multiplication of</a:t>
            </a:r>
          </a:p>
          <a:p>
            <a:pPr algn="ctr"/>
            <a:r>
              <a:rPr lang="en-US" i="1" dirty="0" smtClean="0">
                <a:latin typeface="Times New Roman"/>
                <a:cs typeface="Times New Roman"/>
              </a:rPr>
              <a:t> Annotation Confidence Matrix and  </a:t>
            </a:r>
            <a:r>
              <a:rPr lang="en-US" i="1" dirty="0" err="1" smtClean="0">
                <a:latin typeface="Times New Roman"/>
                <a:cs typeface="Times New Roman"/>
              </a:rPr>
              <a:t>Orthofuzz</a:t>
            </a:r>
            <a:r>
              <a:rPr lang="en-US" i="1" dirty="0" smtClean="0">
                <a:latin typeface="Times New Roman"/>
                <a:cs typeface="Times New Roman"/>
              </a:rPr>
              <a:t> matrix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58723" y="2329548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s1t1 + a1s2*s2t1)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1999" y="3069798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s1t1 </a:t>
            </a:r>
            <a:r>
              <a:rPr lang="en-US" sz="1400" i="1" dirty="0">
                <a:latin typeface="Times New Roman"/>
                <a:cs typeface="Times New Roman"/>
              </a:rPr>
              <a:t>+ </a:t>
            </a:r>
            <a:r>
              <a:rPr lang="en-US" sz="1400" i="1" dirty="0" smtClean="0">
                <a:latin typeface="Times New Roman"/>
                <a:cs typeface="Times New Roman"/>
              </a:rPr>
              <a:t>a2s3*s3t1)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58723" y="3731823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s2t1)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6003" y="387698"/>
            <a:ext cx="29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A1</a:t>
            </a:r>
            <a:r>
              <a:rPr lang="en-US" sz="1400" i="1" dirty="0" smtClean="0">
                <a:latin typeface="Times New Roman"/>
                <a:cs typeface="Times New Roman"/>
              </a:rPr>
              <a:t> (a1s1 * s1t2 + a1s2*s2t2)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39279" y="1127948"/>
            <a:ext cx="28185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A2 </a:t>
            </a:r>
            <a:r>
              <a:rPr lang="en-US" sz="1400" i="1" dirty="0" smtClean="0">
                <a:latin typeface="Times New Roman"/>
                <a:cs typeface="Times New Roman"/>
              </a:rPr>
              <a:t>(a2s1 </a:t>
            </a:r>
            <a:r>
              <a:rPr lang="en-US" sz="1400" i="1" dirty="0"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latin typeface="Times New Roman"/>
                <a:cs typeface="Times New Roman"/>
              </a:rPr>
              <a:t>s1t2)</a:t>
            </a:r>
            <a:endParaRPr lang="en-US" sz="1400" i="1" dirty="0">
              <a:latin typeface="Times New Roman"/>
              <a:cs typeface="Times New Roman"/>
            </a:endParaRPr>
          </a:p>
          <a:p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26003" y="1789973"/>
            <a:ext cx="237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smtClean="0">
                <a:latin typeface="Times New Roman"/>
                <a:cs typeface="Times New Roman"/>
              </a:rPr>
              <a:t>A3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(a3s2 </a:t>
            </a:r>
            <a:r>
              <a:rPr lang="en-US" sz="1400" i="1" dirty="0">
                <a:solidFill>
                  <a:prstClr val="black"/>
                </a:solidFill>
                <a:latin typeface="Times New Roman"/>
                <a:cs typeface="Times New Roman"/>
              </a:rPr>
              <a:t>* </a:t>
            </a:r>
            <a:r>
              <a:rPr lang="en-US" sz="1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s2t2)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472664" y="446651"/>
            <a:ext cx="1154300" cy="548906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13500">
                <a:solidFill>
                  <a:schemeClr val="bg1">
                    <a:lumMod val="500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41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1" y="487025"/>
            <a:ext cx="7759700" cy="1244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62" y="1731625"/>
            <a:ext cx="5829300" cy="86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5" y="2382490"/>
            <a:ext cx="6756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8919" y="263610"/>
            <a:ext cx="33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Cluster by Random Walking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9146" y="3140905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Random Walking with Restart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67205" y="3069165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Create population of Scores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17261" y="4591297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Estimate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7790" y="1598645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Shared among threads: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17261" y="858753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Data: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5905" y="1547753"/>
            <a:ext cx="211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Transferred to threads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37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4633" y="747124"/>
            <a:ext cx="2203898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Pairwise Sequence  Similarity Network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11311" y="75009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Random Walk</a:t>
            </a:r>
            <a:r>
              <a:rPr lang="en-US" sz="1400" b="1" i="1" dirty="0" smtClean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Clustering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61486" y="752521"/>
            <a:ext cx="1606231" cy="50811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1311" y="1686983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Transfer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11311" y="2620342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Extract Contigs with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86930" y="3511929"/>
            <a:ext cx="187069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External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69554" y="3520195"/>
            <a:ext cx="1354205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Summarize Annotations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9621" y="2619238"/>
            <a:ext cx="1799472" cy="522988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Annotation File &amp; Annotation Graph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30" y="4072151"/>
            <a:ext cx="1718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TRANSDECODE –</a:t>
            </a: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HMMSCAN, </a:t>
            </a:r>
            <a:r>
              <a:rPr lang="en-US" sz="1400" i="1" dirty="0" err="1" smtClean="0">
                <a:latin typeface="Times New Roman"/>
                <a:cs typeface="Times New Roman"/>
              </a:rPr>
              <a:t>TargetP</a:t>
            </a:r>
            <a:endParaRPr lang="en-US" sz="1400" i="1" dirty="0" smtClean="0">
              <a:latin typeface="Times New Roman"/>
              <a:cs typeface="Times New Roman"/>
            </a:endParaRPr>
          </a:p>
          <a:p>
            <a:pPr algn="ctr"/>
            <a:r>
              <a:rPr lang="en-US" sz="1400" i="1" dirty="0" smtClean="0">
                <a:latin typeface="Times New Roman"/>
                <a:cs typeface="Times New Roman"/>
              </a:rPr>
              <a:t>Best Hits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938531" y="1008618"/>
            <a:ext cx="572780" cy="2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>
            <a:off x="5382003" y="1006578"/>
            <a:ext cx="1279483" cy="5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446657" y="1273087"/>
            <a:ext cx="0" cy="413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4446657" y="2209971"/>
            <a:ext cx="0" cy="41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5123759" y="3773423"/>
            <a:ext cx="663171" cy="8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1" idx="1"/>
          </p:cNvCxnSpPr>
          <p:nvPr/>
        </p:nvCxnSpPr>
        <p:spPr>
          <a:xfrm flipV="1">
            <a:off x="5382003" y="2880732"/>
            <a:ext cx="737618" cy="1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356457" y="3582563"/>
            <a:ext cx="1694867" cy="398251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latin typeface="Times New Roman"/>
                <a:cs typeface="Times New Roman"/>
              </a:rPr>
              <a:t>Expression Data</a:t>
            </a:r>
            <a:endParaRPr lang="en-US" sz="1400" b="1" i="1" dirty="0">
              <a:latin typeface="Times New Roman"/>
              <a:cs typeface="Times New Roman"/>
            </a:endParaRPr>
          </a:p>
        </p:txBody>
      </p:sp>
      <p:cxnSp>
        <p:nvCxnSpPr>
          <p:cNvPr id="37" name="Straight Arrow Connector 36"/>
          <p:cNvCxnSpPr>
            <a:stCxn id="36" idx="3"/>
            <a:endCxn id="10" idx="1"/>
          </p:cNvCxnSpPr>
          <p:nvPr/>
        </p:nvCxnSpPr>
        <p:spPr>
          <a:xfrm>
            <a:off x="3051324" y="3781689"/>
            <a:ext cx="718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4446657" y="3143330"/>
            <a:ext cx="0" cy="37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6307" y="4823267"/>
            <a:ext cx="74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Figure </a:t>
            </a:r>
            <a:r>
              <a:rPr lang="en-US" i="1" dirty="0" smtClean="0">
                <a:latin typeface="Times New Roman"/>
                <a:cs typeface="Times New Roman"/>
              </a:rPr>
              <a:t>1: </a:t>
            </a:r>
            <a:r>
              <a:rPr lang="en-US" i="1" dirty="0" smtClean="0">
                <a:latin typeface="Times New Roman"/>
                <a:cs typeface="Times New Roman"/>
              </a:rPr>
              <a:t>Protocol used for assigning functional annotations to the de-novo assembled contigs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48661" y="500696"/>
            <a:ext cx="170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Source Proteins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with Annotations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&amp; </a:t>
            </a:r>
          </a:p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Confidence Scores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cxnSp>
        <p:nvCxnSpPr>
          <p:cNvPr id="60" name="Elbow Connector 59"/>
          <p:cNvCxnSpPr>
            <a:stCxn id="6" idx="2"/>
            <a:endCxn id="7" idx="3"/>
          </p:cNvCxnSpPr>
          <p:nvPr/>
        </p:nvCxnSpPr>
        <p:spPr>
          <a:xfrm rot="5400000">
            <a:off x="6079382" y="563257"/>
            <a:ext cx="687842" cy="2082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21007" y="171788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8924" y="1622503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C1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99983" y="2874296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48742" y="2887869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0184" y="2788532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C2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92267" y="3990277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1173" y="3970979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C3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26" name="Curved Connector 25"/>
          <p:cNvCxnSpPr>
            <a:stCxn id="12" idx="6"/>
            <a:endCxn id="11" idx="2"/>
          </p:cNvCxnSpPr>
          <p:nvPr/>
        </p:nvCxnSpPr>
        <p:spPr>
          <a:xfrm flipV="1">
            <a:off x="2322672" y="3011269"/>
            <a:ext cx="977311" cy="13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34991" y="2859525"/>
            <a:ext cx="4686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latin typeface="Times New Roman"/>
                <a:cs typeface="Times New Roman"/>
              </a:rPr>
              <a:t>E(Q1) = E(C1)*q1c1+E(C2)*c2q1+E(C3)*c3q1</a:t>
            </a:r>
            <a:endParaRPr lang="en-US" sz="1050" b="1" i="1" dirty="0">
              <a:latin typeface="Times New Roman"/>
              <a:cs typeface="Times New Roman"/>
            </a:endParaRPr>
          </a:p>
          <a:p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028372" y="2868391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Q1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65055" y="3552009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latin typeface="Times New Roman"/>
                <a:cs typeface="Times New Roman"/>
              </a:rPr>
              <a:t>q1c3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0500" y="2758363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0500" y="2124731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q1c1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8" name="Straight Arrow Connector 47"/>
          <p:cNvCxnSpPr>
            <a:stCxn id="3" idx="5"/>
            <a:endCxn id="11" idx="1"/>
          </p:cNvCxnSpPr>
          <p:nvPr/>
        </p:nvCxnSpPr>
        <p:spPr>
          <a:xfrm>
            <a:off x="2254821" y="1951717"/>
            <a:ext cx="1085278" cy="96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7"/>
            <a:endCxn id="11" idx="3"/>
          </p:cNvCxnSpPr>
          <p:nvPr/>
        </p:nvCxnSpPr>
        <p:spPr>
          <a:xfrm flipV="1">
            <a:off x="2326081" y="3108124"/>
            <a:ext cx="1014018" cy="922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2906" y="4644920"/>
            <a:ext cx="74832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Figure X: Expression summary network: </a:t>
            </a:r>
            <a:r>
              <a:rPr lang="en-US" sz="1600" i="1" dirty="0" smtClean="0">
                <a:latin typeface="Times New Roman"/>
                <a:cs typeface="Times New Roman"/>
              </a:rPr>
              <a:t>C0-C3 are the contigs identified as homologs of Query Sets Q1 and Q2. E(X) is the normalized expression level of X. </a:t>
            </a:r>
            <a:r>
              <a:rPr lang="en-US" sz="1600" i="1" dirty="0" err="1" smtClean="0">
                <a:latin typeface="Times New Roman"/>
                <a:cs typeface="Times New Roman"/>
              </a:rPr>
              <a:t>qxcy</a:t>
            </a:r>
            <a:r>
              <a:rPr lang="en-US" sz="1600" i="1" dirty="0" smtClean="0">
                <a:latin typeface="Times New Roman"/>
                <a:cs typeface="Times New Roman"/>
              </a:rPr>
              <a:t> is the within species normalized </a:t>
            </a:r>
            <a:r>
              <a:rPr lang="en-US" sz="1600" i="1" dirty="0" err="1" smtClean="0">
                <a:latin typeface="Times New Roman"/>
                <a:cs typeface="Times New Roman"/>
              </a:rPr>
              <a:t>orthofuzzscore</a:t>
            </a:r>
            <a:r>
              <a:rPr lang="en-US" sz="1600" i="1" dirty="0" smtClean="0">
                <a:latin typeface="Times New Roman"/>
                <a:cs typeface="Times New Roman"/>
              </a:rPr>
              <a:t> (</a:t>
            </a:r>
            <a:r>
              <a:rPr lang="en-US" sz="1600" i="1" dirty="0" err="1" smtClean="0">
                <a:latin typeface="Times New Roman"/>
                <a:cs typeface="Times New Roman"/>
              </a:rPr>
              <a:t>qx,cy</a:t>
            </a:r>
            <a:r>
              <a:rPr lang="en-US" sz="1600" i="1" dirty="0" smtClean="0">
                <a:latin typeface="Times New Roman"/>
                <a:cs typeface="Times New Roman"/>
              </a:rPr>
              <a:t>) obtained by querying the network using the query set Q.  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21007" y="587982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69028" y="1716511"/>
            <a:ext cx="273930" cy="2739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3" idx="6"/>
            <a:endCxn id="23" idx="2"/>
          </p:cNvCxnSpPr>
          <p:nvPr/>
        </p:nvCxnSpPr>
        <p:spPr>
          <a:xfrm flipV="1">
            <a:off x="2294937" y="1853484"/>
            <a:ext cx="974091" cy="1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1"/>
          </p:cNvCxnSpPr>
          <p:nvPr/>
        </p:nvCxnSpPr>
        <p:spPr>
          <a:xfrm>
            <a:off x="2254821" y="821810"/>
            <a:ext cx="1054323" cy="9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3002188" y="1696897"/>
            <a:ext cx="81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/>
                <a:cs typeface="Times New Roman"/>
              </a:rPr>
              <a:t>Q2</a:t>
            </a:r>
            <a:endParaRPr lang="en-US" sz="1200" b="1" i="1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9953" y="1722633"/>
            <a:ext cx="4686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cs typeface="Times New Roman"/>
              </a:rPr>
              <a:t>E(</a:t>
            </a:r>
            <a:r>
              <a:rPr lang="en-US" sz="1200" b="1" i="1" dirty="0" smtClean="0">
                <a:latin typeface="Times New Roman"/>
                <a:cs typeface="Times New Roman"/>
              </a:rPr>
              <a:t>Q2) </a:t>
            </a:r>
            <a:r>
              <a:rPr lang="en-US" sz="1200" b="1" i="1" dirty="0">
                <a:latin typeface="Times New Roman"/>
                <a:cs typeface="Times New Roman"/>
              </a:rPr>
              <a:t>= E(C1)*</a:t>
            </a:r>
            <a:r>
              <a:rPr lang="en-US" sz="1200" b="1" i="1" dirty="0" smtClean="0">
                <a:latin typeface="Times New Roman"/>
                <a:cs typeface="Times New Roman"/>
              </a:rPr>
              <a:t>q2c1</a:t>
            </a:r>
            <a:r>
              <a:rPr lang="en-US" sz="1200" b="1" i="1" dirty="0">
                <a:latin typeface="Times New Roman"/>
                <a:cs typeface="Times New Roman"/>
              </a:rPr>
              <a:t>+E(</a:t>
            </a:r>
            <a:r>
              <a:rPr lang="en-US" sz="1200" b="1" i="1" dirty="0" smtClean="0">
                <a:latin typeface="Times New Roman"/>
                <a:cs typeface="Times New Roman"/>
              </a:rPr>
              <a:t>C0)</a:t>
            </a:r>
            <a:r>
              <a:rPr lang="en-US" sz="1200" b="1" i="1" dirty="0">
                <a:latin typeface="Times New Roman"/>
                <a:cs typeface="Times New Roman"/>
              </a:rPr>
              <a:t>*</a:t>
            </a:r>
            <a:r>
              <a:rPr lang="en-US" sz="1200" b="1" i="1" dirty="0" smtClean="0">
                <a:latin typeface="Times New Roman"/>
                <a:cs typeface="Times New Roman"/>
              </a:rPr>
              <a:t>c0q2</a:t>
            </a:r>
            <a:endParaRPr lang="en-US" sz="1050" b="1" i="1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6715" y="496381"/>
            <a:ext cx="54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C0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0448" y="1597726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4750" y="990434"/>
            <a:ext cx="54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q2c0</a:t>
            </a:r>
            <a:endParaRPr lang="en-US" sz="1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68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9753</TotalTime>
  <Words>1071</Words>
  <Application>Microsoft Macintosh PowerPoint</Application>
  <PresentationFormat>On-screen Show (4:3)</PresentationFormat>
  <Paragraphs>228</Paragraphs>
  <Slides>15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Document</vt:lpstr>
      <vt:lpstr>PowerPoint Presentation</vt:lpstr>
      <vt:lpstr>Select source organims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Jose</dc:creator>
  <cp:lastModifiedBy>Adarsh Jose</cp:lastModifiedBy>
  <cp:revision>18</cp:revision>
  <dcterms:created xsi:type="dcterms:W3CDTF">2015-10-07T13:15:44Z</dcterms:created>
  <dcterms:modified xsi:type="dcterms:W3CDTF">2015-10-15T02:04:50Z</dcterms:modified>
</cp:coreProperties>
</file>