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73" r:id="rId4"/>
    <p:sldId id="275" r:id="rId5"/>
    <p:sldId id="257" r:id="rId6"/>
    <p:sldId id="261" r:id="rId7"/>
    <p:sldId id="265" r:id="rId8"/>
    <p:sldId id="27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FFFFF"/>
    <a:srgbClr val="D3EAFD"/>
    <a:srgbClr val="00D2FF"/>
    <a:srgbClr val="1D3A00"/>
    <a:srgbClr val="6C1A00"/>
    <a:srgbClr val="003296"/>
    <a:srgbClr val="E39A39"/>
    <a:srgbClr val="FFC901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-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58827-4562-496E-BA1D-E762F098E73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B28A-7CE5-43B3-9C94-374D887C8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q=http://www.free-power-point-templates.com/&amp;sa=D&amp;sntz=1&amp;usg=AFQjCNGWeCVdv2cRhI3dHtkzRMjt9Lq6P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template is provided by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http://www.free-power-point-templates.com/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B28A-7CE5-43B3-9C94-374D887C8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0B3E87D-F3B0-4DF9-A11D-5EAC412C79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4"/>
            <a:ext cx="8246070" cy="335951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56869-B919-4AC4-9437-D672FBE69DE4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s.capitalbikeshare.com/stations/stations.x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mailto:cabi737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029865"/>
            <a:ext cx="7940660" cy="1336168"/>
          </a:xfrm>
        </p:spPr>
        <p:txBody>
          <a:bodyPr>
            <a:normAutofit/>
          </a:bodyPr>
          <a:lstStyle/>
          <a:p>
            <a:r>
              <a:rPr lang="en-US" dirty="0"/>
              <a:t>Trick or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940661" cy="763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Robert Kraig</a:t>
            </a:r>
          </a:p>
          <a:p>
            <a:r>
              <a:rPr lang="en-US" dirty="0"/>
              <a:t>2018 OCT 24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22751-24E8-42A9-A2CF-AF67773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427F4-1DCB-4664-83A5-15959CF48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8" t="42894" r="37698" b="31145"/>
          <a:stretch/>
        </p:blipFill>
        <p:spPr>
          <a:xfrm>
            <a:off x="-9150" y="1197405"/>
            <a:ext cx="9241967" cy="3664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B9165-11D9-4FBB-9069-7DBF663C08F2}"/>
              </a:ext>
            </a:extLst>
          </p:cNvPr>
          <p:cNvSpPr txBox="1"/>
          <p:nvPr/>
        </p:nvSpPr>
        <p:spPr>
          <a:xfrm>
            <a:off x="-9150" y="1197405"/>
            <a:ext cx="1068935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CabiTracker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5571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22751-24E8-42A9-A2CF-AF67773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427F4-1DCB-4664-83A5-15959CF48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8" t="42894" r="37698" b="31145"/>
          <a:stretch/>
        </p:blipFill>
        <p:spPr>
          <a:xfrm>
            <a:off x="-9150" y="1197405"/>
            <a:ext cx="9241967" cy="3664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B9165-11D9-4FBB-9069-7DBF663C08F2}"/>
              </a:ext>
            </a:extLst>
          </p:cNvPr>
          <p:cNvSpPr txBox="1"/>
          <p:nvPr/>
        </p:nvSpPr>
        <p:spPr>
          <a:xfrm>
            <a:off x="-9150" y="1197405"/>
            <a:ext cx="1068935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CabiTracker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20982-5FFB-456B-B5F4-F4D073FAC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197405"/>
            <a:ext cx="3640685" cy="3640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7DE1A-6A0E-4EC7-94FE-B05FDE385E97}"/>
              </a:ext>
            </a:extLst>
          </p:cNvPr>
          <p:cNvSpPr txBox="1"/>
          <p:nvPr/>
        </p:nvSpPr>
        <p:spPr>
          <a:xfrm>
            <a:off x="4877410" y="1197405"/>
            <a:ext cx="1068935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SpotCycle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73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22751-24E8-42A9-A2CF-AF67773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427F4-1DCB-4664-83A5-15959CF48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8" t="42894" r="37698" b="31145"/>
          <a:stretch/>
        </p:blipFill>
        <p:spPr>
          <a:xfrm>
            <a:off x="-9150" y="1197405"/>
            <a:ext cx="9241967" cy="3664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B9165-11D9-4FBB-9069-7DBF663C08F2}"/>
              </a:ext>
            </a:extLst>
          </p:cNvPr>
          <p:cNvSpPr txBox="1"/>
          <p:nvPr/>
        </p:nvSpPr>
        <p:spPr>
          <a:xfrm>
            <a:off x="-9150" y="1197405"/>
            <a:ext cx="1068935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CabiTracker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20982-5FFB-456B-B5F4-F4D073FAC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197405"/>
            <a:ext cx="3640685" cy="3640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7DE1A-6A0E-4EC7-94FE-B05FDE385E97}"/>
              </a:ext>
            </a:extLst>
          </p:cNvPr>
          <p:cNvSpPr txBox="1"/>
          <p:nvPr/>
        </p:nvSpPr>
        <p:spPr>
          <a:xfrm>
            <a:off x="4877410" y="1197405"/>
            <a:ext cx="1068935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SpotCycle</a:t>
            </a:r>
            <a:endParaRPr lang="en-US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1F995-48E1-4D0E-8B94-2516E8AC9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197404"/>
            <a:ext cx="2658733" cy="3664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284C16-7B9B-4D5B-8070-74B66B2C39B8}"/>
              </a:ext>
            </a:extLst>
          </p:cNvPr>
          <p:cNvSpPr txBox="1"/>
          <p:nvPr/>
        </p:nvSpPr>
        <p:spPr>
          <a:xfrm>
            <a:off x="1517900" y="1197405"/>
            <a:ext cx="183246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Samsung Alias SCH-U740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A57E9F-A607-4C50-8236-B0F92552FB45}"/>
              </a:ext>
            </a:extLst>
          </p:cNvPr>
          <p:cNvCxnSpPr>
            <a:cxnSpLocks/>
          </p:cNvCxnSpPr>
          <p:nvPr/>
        </p:nvCxnSpPr>
        <p:spPr>
          <a:xfrm>
            <a:off x="4877410" y="1197405"/>
            <a:ext cx="3620704" cy="3628595"/>
          </a:xfrm>
          <a:prstGeom prst="line">
            <a:avLst/>
          </a:prstGeom>
          <a:ln w="508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19248F-974C-4D66-B9C3-FC3EE773C0A7}"/>
              </a:ext>
            </a:extLst>
          </p:cNvPr>
          <p:cNvCxnSpPr>
            <a:cxnSpLocks/>
          </p:cNvCxnSpPr>
          <p:nvPr/>
        </p:nvCxnSpPr>
        <p:spPr>
          <a:xfrm flipH="1">
            <a:off x="4877410" y="1197405"/>
            <a:ext cx="3664920" cy="3664920"/>
          </a:xfrm>
          <a:prstGeom prst="line">
            <a:avLst/>
          </a:prstGeom>
          <a:ln w="508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93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13743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Design Criteria:</a:t>
            </a:r>
          </a:p>
          <a:p>
            <a:pPr lvl="1"/>
            <a:r>
              <a:rPr lang="en-US" dirty="0"/>
              <a:t>Text-Messaging Interface Only</a:t>
            </a:r>
          </a:p>
          <a:p>
            <a:pPr lvl="1"/>
            <a:r>
              <a:rPr lang="en-US" dirty="0"/>
              <a:t>No Internet Browsing</a:t>
            </a:r>
          </a:p>
          <a:p>
            <a:pPr lvl="1"/>
            <a:r>
              <a:rPr lang="en-US" dirty="0"/>
              <a:t>No Location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4F7C3D-E4E1-4E13-A19B-D804F58F0372}"/>
              </a:ext>
            </a:extLst>
          </p:cNvPr>
          <p:cNvSpPr txBox="1">
            <a:spLocks/>
          </p:cNvSpPr>
          <p:nvPr/>
        </p:nvSpPr>
        <p:spPr>
          <a:xfrm>
            <a:off x="448966" y="3182570"/>
            <a:ext cx="3664920" cy="1221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/>
              <a:t>User:</a:t>
            </a:r>
          </a:p>
          <a:p>
            <a:pPr lvl="1"/>
            <a:r>
              <a:rPr lang="en-US" dirty="0"/>
              <a:t>Send Location</a:t>
            </a:r>
          </a:p>
          <a:p>
            <a:pPr lvl="1"/>
            <a:r>
              <a:rPr lang="en-US" dirty="0"/>
              <a:t>Receive Bikeshare Data for that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EB72F2-4CF0-4737-BB82-6B1A1CB00FAC}"/>
              </a:ext>
            </a:extLst>
          </p:cNvPr>
          <p:cNvSpPr txBox="1">
            <a:spLocks/>
          </p:cNvSpPr>
          <p:nvPr/>
        </p:nvSpPr>
        <p:spPr>
          <a:xfrm>
            <a:off x="4266591" y="3182569"/>
            <a:ext cx="4581150" cy="167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/>
              <a:t>App:</a:t>
            </a:r>
          </a:p>
          <a:p>
            <a:pPr lvl="1"/>
            <a:r>
              <a:rPr lang="en-US" dirty="0"/>
              <a:t>Monitor for Incoming Requests</a:t>
            </a:r>
          </a:p>
          <a:p>
            <a:pPr lvl="1"/>
            <a:r>
              <a:rPr lang="en-US" dirty="0"/>
              <a:t>Receive Location</a:t>
            </a:r>
          </a:p>
          <a:p>
            <a:pPr lvl="1"/>
            <a:r>
              <a:rPr lang="en-US" dirty="0"/>
              <a:t>Acquire Bikeshare Data</a:t>
            </a:r>
          </a:p>
          <a:p>
            <a:pPr lvl="1"/>
            <a:r>
              <a:rPr lang="en-US" dirty="0"/>
              <a:t>Respond with Data on Nearby Stations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3A34-2C3F-40BF-B061-BD9D65F8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Google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A257-6CF1-4273-BB57-D285F3D9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09"/>
            <a:ext cx="8246070" cy="33595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Monitor for Requests: </a:t>
            </a:r>
            <a:r>
              <a:rPr lang="en-US" dirty="0">
                <a:solidFill>
                  <a:srgbClr val="5EEC3C"/>
                </a:solidFill>
              </a:rPr>
              <a:t>Gmail API</a:t>
            </a:r>
          </a:p>
          <a:p>
            <a:pPr lvl="1"/>
            <a:r>
              <a:rPr lang="en-US" dirty="0"/>
              <a:t>OAuth 2.0</a:t>
            </a:r>
          </a:p>
          <a:p>
            <a:pPr lvl="1"/>
            <a:r>
              <a:rPr lang="en-US" dirty="0"/>
              <a:t>SCOPE=‘’modify”</a:t>
            </a:r>
          </a:p>
          <a:p>
            <a:pPr lvl="2"/>
            <a:r>
              <a:rPr lang="en-US" dirty="0"/>
              <a:t>Read / Send / Delete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Interpret Location: </a:t>
            </a:r>
            <a:r>
              <a:rPr lang="en-US" dirty="0">
                <a:solidFill>
                  <a:srgbClr val="5EEC3C"/>
                </a:solidFill>
              </a:rPr>
              <a:t>Geocoding API</a:t>
            </a:r>
          </a:p>
          <a:p>
            <a:pPr lvl="1"/>
            <a:r>
              <a:rPr lang="en-US" dirty="0"/>
              <a:t>Street Address        Lat/Long</a:t>
            </a:r>
          </a:p>
          <a:p>
            <a:pPr lvl="1"/>
            <a:r>
              <a:rPr lang="en-US" dirty="0"/>
              <a:t>Auto-completion </a:t>
            </a:r>
            <a:r>
              <a:rPr lang="en-US" dirty="0">
                <a:solidFill>
                  <a:srgbClr val="FFFF00"/>
                </a:solidFill>
              </a:rPr>
              <a:t>(80 m </a:t>
            </a:r>
            <a:r>
              <a:rPr lang="en-US" dirty="0" err="1">
                <a:solidFill>
                  <a:srgbClr val="FFFF00"/>
                </a:solidFill>
              </a:rPr>
              <a:t>st</a:t>
            </a:r>
            <a:r>
              <a:rPr lang="en-US" dirty="0">
                <a:solidFill>
                  <a:srgbClr val="FFFF00"/>
                </a:solidFill>
              </a:rPr>
              <a:t> se)</a:t>
            </a:r>
          </a:p>
          <a:p>
            <a:pPr lvl="1"/>
            <a:r>
              <a:rPr lang="en-US" dirty="0"/>
              <a:t>Bounding Boxes </a:t>
            </a:r>
            <a:r>
              <a:rPr lang="en-US" dirty="0">
                <a:solidFill>
                  <a:srgbClr val="FFFF00"/>
                </a:solidFill>
              </a:rPr>
              <a:t>(&amp;bounds=38,-78|40,-76)</a:t>
            </a:r>
          </a:p>
          <a:p>
            <a:pPr lvl="1"/>
            <a:r>
              <a:rPr lang="en-US" dirty="0"/>
              <a:t>Street Addresses: Very Easy in DC and Arlington!</a:t>
            </a:r>
          </a:p>
          <a:p>
            <a:pPr lvl="1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3A786D-2DD8-41CF-919A-0D3FA6DBDDC0}"/>
              </a:ext>
            </a:extLst>
          </p:cNvPr>
          <p:cNvSpPr/>
          <p:nvPr/>
        </p:nvSpPr>
        <p:spPr>
          <a:xfrm>
            <a:off x="3044950" y="3335275"/>
            <a:ext cx="305410" cy="3054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3A34-2C3F-40BF-B061-BD9D65F8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Nearby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A257-6CF1-4273-BB57-D285F3D9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Acquire Capital Bikeshare Real-Time Dock Status Data: </a:t>
            </a:r>
          </a:p>
          <a:p>
            <a:pPr lvl="1"/>
            <a:r>
              <a:rPr lang="en-US" sz="2000" dirty="0">
                <a:hlinkClick r:id="rId2"/>
              </a:rPr>
              <a:t>https://feeds.capitalbikeshare.com/stations/stations.xml</a:t>
            </a:r>
            <a:endParaRPr lang="en-US" sz="2000" dirty="0"/>
          </a:p>
          <a:p>
            <a:pPr lvl="2"/>
            <a:r>
              <a:rPr lang="en-US" sz="1600" dirty="0"/>
              <a:t>Info includes (station id, name, </a:t>
            </a:r>
            <a:r>
              <a:rPr lang="en-US" sz="1600" dirty="0" err="1"/>
              <a:t>lat</a:t>
            </a:r>
            <a:r>
              <a:rPr lang="en-US" sz="1600" dirty="0"/>
              <a:t>, long, </a:t>
            </a:r>
            <a:r>
              <a:rPr lang="en-US" sz="1600" dirty="0" err="1"/>
              <a:t>nbBikes</a:t>
            </a:r>
            <a:r>
              <a:rPr lang="en-US" sz="1600" dirty="0"/>
              <a:t>, </a:t>
            </a:r>
            <a:r>
              <a:rPr lang="en-US" sz="1600" dirty="0" err="1"/>
              <a:t>nbEmptyDocks</a:t>
            </a:r>
            <a:endParaRPr lang="en-US" sz="1600" dirty="0"/>
          </a:p>
          <a:p>
            <a:pPr lvl="2"/>
            <a:r>
              <a:rPr lang="en-US" sz="1600" dirty="0"/>
              <a:t>XML Format</a:t>
            </a:r>
          </a:p>
          <a:p>
            <a:pPr lvl="1"/>
            <a:r>
              <a:rPr lang="en-US" dirty="0"/>
              <a:t>Parser: </a:t>
            </a:r>
            <a:r>
              <a:rPr lang="en-US" dirty="0" err="1"/>
              <a:t>BeautifulSoup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Sort by Distance to Input Address</a:t>
            </a:r>
            <a:endParaRPr lang="en-US" sz="1600" dirty="0"/>
          </a:p>
          <a:p>
            <a:pPr lvl="1"/>
            <a:r>
              <a:rPr lang="en-US" dirty="0"/>
              <a:t>Return Data from Three Nearest Stations</a:t>
            </a:r>
          </a:p>
          <a:p>
            <a:pPr lvl="1"/>
            <a:r>
              <a:rPr lang="en-US" dirty="0"/>
              <a:t>Supplement in case of Outages</a:t>
            </a:r>
          </a:p>
        </p:txBody>
      </p:sp>
    </p:spTree>
    <p:extLst>
      <p:ext uri="{BB962C8B-B14F-4D97-AF65-F5344CB8AC3E}">
        <p14:creationId xmlns:p14="http://schemas.microsoft.com/office/powerpoint/2010/main" val="207530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CC85-C7A0-4587-A208-6D3EA238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/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CE31-9A00-4607-8A68-1C3F7A68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350110"/>
            <a:ext cx="4581149" cy="3359511"/>
          </a:xfrm>
        </p:spPr>
        <p:txBody>
          <a:bodyPr>
            <a:normAutofit fontScale="92500"/>
          </a:bodyPr>
          <a:lstStyle/>
          <a:p>
            <a:r>
              <a:rPr lang="en-US" dirty="0"/>
              <a:t>Text a DC-area street address to </a:t>
            </a:r>
            <a:r>
              <a:rPr lang="en-US" dirty="0">
                <a:hlinkClick r:id="rId2"/>
              </a:rPr>
              <a:t>cabi7373@gmail.com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Responses: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bikes,emptyDocks</a:t>
            </a:r>
            <a:r>
              <a:rPr lang="en-US" dirty="0"/>
              <a:t>), Direction Distance(ft), </a:t>
            </a:r>
            <a:r>
              <a:rPr lang="en-US" dirty="0" err="1"/>
              <a:t>stationName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3618B-91F3-4575-9FE7-620C793FA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44445" b="7725"/>
          <a:stretch/>
        </p:blipFill>
        <p:spPr>
          <a:xfrm>
            <a:off x="5010437" y="1502815"/>
            <a:ext cx="3684598" cy="3264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D6DD8-3029-46B1-82A4-EC2BFE874A04}"/>
              </a:ext>
            </a:extLst>
          </p:cNvPr>
          <p:cNvSpPr txBox="1"/>
          <p:nvPr/>
        </p:nvSpPr>
        <p:spPr>
          <a:xfrm>
            <a:off x="562732" y="4404210"/>
            <a:ext cx="416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EEC3C"/>
                </a:solidFill>
              </a:rPr>
              <a:t>https://github.com/orthonormalize/cabiScrapeJ</a:t>
            </a:r>
          </a:p>
        </p:txBody>
      </p:sp>
    </p:spTree>
    <p:extLst>
      <p:ext uri="{BB962C8B-B14F-4D97-AF65-F5344CB8AC3E}">
        <p14:creationId xmlns:p14="http://schemas.microsoft.com/office/powerpoint/2010/main" val="291892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00"/>
      </a:accent3>
      <a:accent4>
        <a:srgbClr val="8064A2"/>
      </a:accent4>
      <a:accent5>
        <a:srgbClr val="4BACC6"/>
      </a:accent5>
      <a:accent6>
        <a:srgbClr val="F79646"/>
      </a:accent6>
      <a:hlink>
        <a:srgbClr val="80FF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On-screen Show (16:9)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Trick or Text</vt:lpstr>
      <vt:lpstr>Motivation</vt:lpstr>
      <vt:lpstr>Motivation</vt:lpstr>
      <vt:lpstr>Motivation</vt:lpstr>
      <vt:lpstr>Solution Design</vt:lpstr>
      <vt:lpstr>Two Google APIs</vt:lpstr>
      <vt:lpstr>Find Nearby Stations</vt:lpstr>
      <vt:lpstr>Demo / 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2017-07-10T14:20:32Z</dcterms:created>
  <dcterms:modified xsi:type="dcterms:W3CDTF">2018-10-24T20:49:37Z</dcterms:modified>
</cp:coreProperties>
</file>