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57" r:id="rId11"/>
    <p:sldId id="270" r:id="rId12"/>
    <p:sldId id="271" r:id="rId13"/>
    <p:sldId id="272" r:id="rId14"/>
    <p:sldId id="274" r:id="rId15"/>
    <p:sldId id="273" r:id="rId16"/>
    <p:sldId id="275" r:id="rId17"/>
    <p:sldId id="276" r:id="rId18"/>
    <p:sldId id="26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B9AA-7B9A-4411-9A31-0B0E7C6E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A9E60-5F0B-7666-3CEF-88C9557B2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1522D-3ACF-E591-BB13-214B7A22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FD28E-19EF-F29B-F6BA-0B041F76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26CC7-2717-0B78-760E-D047F10E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FBBE-FB25-7903-655E-F53E34AF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84881-301D-6568-DAE9-591A4ABF9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F4A8-E01E-6AF5-3464-8A78B04F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7477-02D5-98FF-34FD-1E924C5A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02D66-8999-970D-213E-C62345CB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6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A31B6-20C5-03FD-97E8-239CE5DE1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CA52E-52DE-AA6C-0F29-2DB8295B2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DE7D-2188-C8D8-8CCB-77350950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E278-8FD2-90E1-F0C7-E4A36123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4C04A-B246-E611-9705-070ECDA6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1DE1-23A5-B903-B701-6E7169E0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0513-0AB0-955B-1C32-5234724E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8A45-E4DE-EDC6-1319-C0629F2F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65FA6-2AD1-D5BA-1E64-034398F3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CD20B-D387-1F3E-25DF-8927FE17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9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E616-AA60-02D8-ACC4-64FDF3AE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C7711-248C-B6C2-2476-C8B9623CD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CD38-AA0D-9F92-D621-403B8E18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9F-2AEA-D77D-0DEA-624ACA32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64A8-5135-B1B8-A997-09FD55B7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9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5BEB-8B17-49A5-298E-7F7AB827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A984-3EB7-DF33-80DB-39D033AF2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C1EC3-0AEA-C9E3-A2C3-BB68B6726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7088F-DDFD-A735-95BD-41E8BE7F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95261-2830-BB7B-6EFD-3ABDF9DA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92864-28C0-AC5C-A2F9-C3E99D87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5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2159-5BA1-88CD-F5BD-50AE3BAC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4D2CC-9215-CB3E-C7EA-334A4261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27A96-97AC-AB46-BD4E-136581479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148DA-5879-D1BE-1E1A-AF7ED48A1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6AEC5-8A2D-1006-9F31-E5AB320CC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C7929-4B67-F911-53B3-3B4D9B44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6F288-AFE0-1F32-CCD7-2334D5AA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A685C-0E99-C521-75A5-9026CCFF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5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B0C1-53D9-02DF-2F4C-AA34CD01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D2BBC-C13D-567D-EB64-4D55CD5C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B9FB5-3B1E-8B1B-6D91-1F3EE1D9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6881E-DBF7-916A-D685-EE35CEEF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85A91-553A-29A4-7426-EE5F9AA2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F65B7-97BB-E819-2781-E861F810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B4A6-56B2-5DED-1238-1EE6831F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F83B-2640-932A-2CE3-7F9927B9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C68F-9AA7-34A8-6D6A-664CF4B46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EB246-ABB9-D85F-04B0-6BB11637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BC5E2-9ED5-991D-D96C-2FA3E2B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D5498-83CF-C6C9-D727-F7433044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D64A3-F29C-727E-5E5C-014ED603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0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F6D8-E5E1-718A-D822-ABEAC657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40B6E-A3FA-C878-7253-5BEB5B0B4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65F7B-D241-B294-95C4-F890125EF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1C738-49C5-3488-3394-06BDFEC5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39A-A544-440E-9198-6C022D05CEE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64401-FEE6-6829-2941-9DC92CEF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3E7E4-C5EA-5214-9531-D542D3DD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0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32021-65D8-7755-20A1-84EB7752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5112D-12D0-B7D1-949C-B48C5EB60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D2277-3C47-A03E-A1E9-A10A52BE1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839A-A544-440E-9198-6C022D05CEE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859A-4EDE-F505-9550-58B5C88B8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9A092-A4F6-579B-BCE4-A8252839E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CB57-12D8-42E7-8703-921C9F61C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57C8-C7C2-C407-2D22-8C52724AF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Comparisons (IMT vs Control)</a:t>
            </a:r>
          </a:p>
        </p:txBody>
      </p:sp>
    </p:spTree>
    <p:extLst>
      <p:ext uri="{BB962C8B-B14F-4D97-AF65-F5344CB8AC3E}">
        <p14:creationId xmlns:p14="http://schemas.microsoft.com/office/powerpoint/2010/main" val="272675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32C0-A7B9-5B67-148B-DB96F671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Vascular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21FFB-5477-421F-42F1-EA71D292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8" y="1064109"/>
            <a:ext cx="6640515" cy="498038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FB23F4-F6F6-574D-8572-22F8BF75B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05516"/>
              </p:ext>
            </p:extLst>
          </p:nvPr>
        </p:nvGraphicFramePr>
        <p:xfrm>
          <a:off x="5484423" y="1281654"/>
          <a:ext cx="651045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Flow-Mediated Dilation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4.59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60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Baseline Shear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216.33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33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Maximum Shear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711.51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758.23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01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Baseline Velocity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4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Maximum Velocity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62.77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74.58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08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Shear Area to 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9374.83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10094.67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63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Shear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18019.74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17705.04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54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Sitting Systolic 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78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Sitting Diastolic 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72.29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16526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D57B296-454F-3FC7-5CD0-EF765E421E54}"/>
              </a:ext>
            </a:extLst>
          </p:cNvPr>
          <p:cNvSpPr/>
          <p:nvPr/>
        </p:nvSpPr>
        <p:spPr>
          <a:xfrm>
            <a:off x="5299762" y="1665171"/>
            <a:ext cx="6879771" cy="628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5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2D272-B499-6B90-02FE-DEE7D664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1210C8-24C8-8748-15CF-3E73663C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Autonomic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D38EF-57B7-C4AA-4267-84E78B469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" y="1031164"/>
            <a:ext cx="6394229" cy="479567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41D24A-29F0-FFB1-CDE7-3A778A6A3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14203"/>
              </p:ext>
            </p:extLst>
          </p:nvPr>
        </p:nvGraphicFramePr>
        <p:xfrm>
          <a:off x="5484423" y="1281654"/>
          <a:ext cx="65104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HRV SDNN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51.44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40877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HRV RMSSD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36.14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6691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69.06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69.61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07267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HRV LF/HF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0.292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64964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HRR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17.57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8293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HRR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41.43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32.14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1408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Chronotropic Index (CI)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0.668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24368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A806058-DA94-DB45-EC6D-99D338943CCC}"/>
              </a:ext>
            </a:extLst>
          </p:cNvPr>
          <p:cNvSpPr/>
          <p:nvPr/>
        </p:nvSpPr>
        <p:spPr>
          <a:xfrm>
            <a:off x="5255992" y="2040556"/>
            <a:ext cx="6879771" cy="316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85F4E-5E74-0ED9-1C50-D799A41B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4D4D0A-E087-0765-D9CC-7ECCB28A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Dyspnea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479C-8831-0AD7-6903-4292D99E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7" y="981778"/>
            <a:ext cx="6638611" cy="497895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92A127-24BD-8E39-3341-67ED555A4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04356"/>
              </p:ext>
            </p:extLst>
          </p:nvPr>
        </p:nvGraphicFramePr>
        <p:xfrm>
          <a:off x="5484423" y="1281654"/>
          <a:ext cx="65104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MMRC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15597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ABBEB67-3E10-46FA-4927-47CD29EEA04F}"/>
              </a:ext>
            </a:extLst>
          </p:cNvPr>
          <p:cNvSpPr/>
          <p:nvPr/>
        </p:nvSpPr>
        <p:spPr>
          <a:xfrm>
            <a:off x="5294492" y="1674797"/>
            <a:ext cx="6879771" cy="316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3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B96BA-356F-5DC9-11EC-DD4B91A19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4AAC9-F2E5-FC1E-C148-06EB8E71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Sleep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792A2-E1B5-BB2F-25F1-D7FE59190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8" y="1279072"/>
            <a:ext cx="6007768" cy="450582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C114B5-6BA6-2779-A883-04BB01C2F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33444"/>
              </p:ext>
            </p:extLst>
          </p:nvPr>
        </p:nvGraphicFramePr>
        <p:xfrm>
          <a:off x="5484423" y="1281654"/>
          <a:ext cx="65104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PSQI 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15597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03AFC02-0863-A73D-BF05-9D2C3A5BF4D3}"/>
              </a:ext>
            </a:extLst>
          </p:cNvPr>
          <p:cNvSpPr/>
          <p:nvPr/>
        </p:nvSpPr>
        <p:spPr>
          <a:xfrm>
            <a:off x="5294492" y="1674797"/>
            <a:ext cx="6879771" cy="3161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0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72742-CF31-DE09-D440-D3A6F1B5A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99C843-2597-2F7A-79D4-D18CC3FD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Brain Fog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3B95F-6CD6-25F8-8237-C2CA5F465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" y="936543"/>
            <a:ext cx="6646552" cy="498491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A7A0C7-B0CD-8C20-3A10-3627F101A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67671"/>
              </p:ext>
            </p:extLst>
          </p:nvPr>
        </p:nvGraphicFramePr>
        <p:xfrm>
          <a:off x="5319940" y="1279072"/>
          <a:ext cx="651045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3973053886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Woods Mental Fatigue Inventory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77472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242A1C2-1183-3E94-FAB6-533259D74588}"/>
              </a:ext>
            </a:extLst>
          </p:cNvPr>
          <p:cNvSpPr/>
          <p:nvPr/>
        </p:nvSpPr>
        <p:spPr>
          <a:xfrm>
            <a:off x="5294492" y="1674797"/>
            <a:ext cx="6879771" cy="6930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6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6FDCE-5967-8040-E5C0-7A392EED3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67A9DD-DCBA-9B97-E13F-74077970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113866"/>
            <a:ext cx="10515600" cy="1325563"/>
          </a:xfrm>
        </p:spPr>
        <p:txBody>
          <a:bodyPr/>
          <a:lstStyle/>
          <a:p>
            <a:r>
              <a:rPr lang="en-US" dirty="0"/>
              <a:t>Fatigue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63506-5FF6-F389-9C15-C49D8D4B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7" y="827773"/>
            <a:ext cx="6983126" cy="523734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EA0DFA-15BF-B82D-7DD2-F10FE21D0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33722"/>
              </p:ext>
            </p:extLst>
          </p:nvPr>
        </p:nvGraphicFramePr>
        <p:xfrm>
          <a:off x="5619410" y="1336824"/>
          <a:ext cx="65104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3973053886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Fatigue 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31.71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70859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Visual Analogue Scale (VAS)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6.64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250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Post-Exertional Malaise (DSQ)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21.43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1678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6669B22-D0B7-FC6A-6EEB-FD5A6DF37B8D}"/>
              </a:ext>
            </a:extLst>
          </p:cNvPr>
          <p:cNvSpPr/>
          <p:nvPr/>
        </p:nvSpPr>
        <p:spPr>
          <a:xfrm>
            <a:off x="5434749" y="1627932"/>
            <a:ext cx="6879771" cy="5254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7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6208-16DB-D15B-41D6-06C610D50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6A414E-4563-0FA4-6FEB-4BE55050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Fatigue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4FBF2-2E3A-38F3-C44D-83287D23B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6" y="1482290"/>
            <a:ext cx="7167612" cy="537570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D0CCA6-F20E-D4B3-03CE-804265E64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81562"/>
              </p:ext>
            </p:extLst>
          </p:nvPr>
        </p:nvGraphicFramePr>
        <p:xfrm>
          <a:off x="5619410" y="1336824"/>
          <a:ext cx="65104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3973053886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Fatigue 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31.71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70859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Visual Analogue Scale (VAS)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6.64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250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Post-Exertional Malaise (DSQ)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21.43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1678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1A91F79-8519-0606-9CCE-BBA07199A78F}"/>
              </a:ext>
            </a:extLst>
          </p:cNvPr>
          <p:cNvSpPr/>
          <p:nvPr/>
        </p:nvSpPr>
        <p:spPr>
          <a:xfrm>
            <a:off x="5492501" y="2147696"/>
            <a:ext cx="6879771" cy="5254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0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83843-7FAA-2571-8821-EFF3B24EF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07BE0E-4191-5E38-3EF2-983F1311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Fatigue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2693A-2A1F-E3E5-8486-1AD938CA2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0" y="1279072"/>
            <a:ext cx="7310387" cy="548279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22A20A-D6A5-3608-61CC-2254327DC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81562"/>
              </p:ext>
            </p:extLst>
          </p:nvPr>
        </p:nvGraphicFramePr>
        <p:xfrm>
          <a:off x="5619410" y="1336824"/>
          <a:ext cx="65104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3973053886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Fatigue 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31.71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70859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Visual Analogue Scale (VAS)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6.64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250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Post-Exertional Malaise (DSQ)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21.43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12.16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9167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DC5ACF3-3C27-DB43-56E5-37D600F028D4}"/>
              </a:ext>
            </a:extLst>
          </p:cNvPr>
          <p:cNvSpPr/>
          <p:nvPr/>
        </p:nvSpPr>
        <p:spPr>
          <a:xfrm>
            <a:off x="5619410" y="2729950"/>
            <a:ext cx="6879771" cy="6185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8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2A826-ACE7-5205-17EB-9B7D92D96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E100-BF70-838C-31B5-2A64299B6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Mediation</a:t>
            </a:r>
          </a:p>
        </p:txBody>
      </p:sp>
    </p:spTree>
    <p:extLst>
      <p:ext uri="{BB962C8B-B14F-4D97-AF65-F5344CB8AC3E}">
        <p14:creationId xmlns:p14="http://schemas.microsoft.com/office/powerpoint/2010/main" val="1610461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705A5-F8C4-4B4B-DE3D-ABABBFCB0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14FD4B7-268F-38B9-9DB3-5CD45D489F6B}"/>
              </a:ext>
            </a:extLst>
          </p:cNvPr>
          <p:cNvSpPr/>
          <p:nvPr/>
        </p:nvSpPr>
        <p:spPr>
          <a:xfrm>
            <a:off x="348342" y="3341914"/>
            <a:ext cx="2264229" cy="139337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E071F3-DA67-201A-E055-F1772ACF3760}"/>
              </a:ext>
            </a:extLst>
          </p:cNvPr>
          <p:cNvSpPr/>
          <p:nvPr/>
        </p:nvSpPr>
        <p:spPr>
          <a:xfrm>
            <a:off x="2166257" y="1034144"/>
            <a:ext cx="2264229" cy="139337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Respiratory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C777FA-E322-3553-25CF-274A98D3B051}"/>
              </a:ext>
            </a:extLst>
          </p:cNvPr>
          <p:cNvSpPr/>
          <p:nvPr/>
        </p:nvSpPr>
        <p:spPr>
          <a:xfrm>
            <a:off x="4180114" y="3341914"/>
            <a:ext cx="2264229" cy="13933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Symptoms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DC53A9-41C5-CCB6-5C9D-2A005DFA5878}"/>
              </a:ext>
            </a:extLst>
          </p:cNvPr>
          <p:cNvCxnSpPr>
            <a:cxnSpLocks/>
          </p:cNvCxnSpPr>
          <p:nvPr/>
        </p:nvCxnSpPr>
        <p:spPr>
          <a:xfrm flipV="1">
            <a:off x="2057400" y="2427515"/>
            <a:ext cx="478971" cy="7728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0A31E0-2FEC-0981-4499-36EB82CF9746}"/>
              </a:ext>
            </a:extLst>
          </p:cNvPr>
          <p:cNvCxnSpPr>
            <a:cxnSpLocks/>
          </p:cNvCxnSpPr>
          <p:nvPr/>
        </p:nvCxnSpPr>
        <p:spPr>
          <a:xfrm>
            <a:off x="2917371" y="4114799"/>
            <a:ext cx="10123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D33A4A-00E3-0D04-806A-CF3D696337A5}"/>
              </a:ext>
            </a:extLst>
          </p:cNvPr>
          <p:cNvCxnSpPr>
            <a:cxnSpLocks/>
          </p:cNvCxnSpPr>
          <p:nvPr/>
        </p:nvCxnSpPr>
        <p:spPr>
          <a:xfrm>
            <a:off x="4191000" y="2405743"/>
            <a:ext cx="468085" cy="9143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81BFB0-AD7F-4458-119B-203C86E1D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09846"/>
              </p:ext>
            </p:extLst>
          </p:nvPr>
        </p:nvGraphicFramePr>
        <p:xfrm>
          <a:off x="5785724" y="1055915"/>
          <a:ext cx="604466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234">
                  <a:extLst>
                    <a:ext uri="{9D8B030D-6E8A-4147-A177-3AD203B41FA5}">
                      <a16:colId xmlns:a16="http://schemas.microsoft.com/office/drawing/2014/main" val="2888941971"/>
                    </a:ext>
                  </a:extLst>
                </a:gridCol>
                <a:gridCol w="1869049">
                  <a:extLst>
                    <a:ext uri="{9D8B030D-6E8A-4147-A177-3AD203B41FA5}">
                      <a16:colId xmlns:a16="http://schemas.microsoft.com/office/drawing/2014/main" val="3161162496"/>
                    </a:ext>
                  </a:extLst>
                </a:gridCol>
                <a:gridCol w="1378424">
                  <a:extLst>
                    <a:ext uri="{9D8B030D-6E8A-4147-A177-3AD203B41FA5}">
                      <a16:colId xmlns:a16="http://schemas.microsoft.com/office/drawing/2014/main" val="3897186618"/>
                    </a:ext>
                  </a:extLst>
                </a:gridCol>
                <a:gridCol w="1287959">
                  <a:extLst>
                    <a:ext uri="{9D8B030D-6E8A-4147-A177-3AD203B41FA5}">
                      <a16:colId xmlns:a16="http://schemas.microsoft.com/office/drawing/2014/main" val="3108380712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9247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VO2 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(0.2, -0.56)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&lt; 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70163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(0.04, -2.0)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250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Fatigue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-5.2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(-11.1, -0.2)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28540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Brain Fog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-2.9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(-6.6, -0.0)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53401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Sleep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-0.8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(-2.6, 0.6)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370614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84BEF023-52EF-47BA-E1A6-00402E1F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Mediation</a:t>
            </a:r>
          </a:p>
        </p:txBody>
      </p:sp>
    </p:spTree>
    <p:extLst>
      <p:ext uri="{BB962C8B-B14F-4D97-AF65-F5344CB8AC3E}">
        <p14:creationId xmlns:p14="http://schemas.microsoft.com/office/powerpoint/2010/main" val="134239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610E-6C7F-96C2-2C1C-26DC9CB67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E0E6-20C6-F05C-5F79-6094F172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Respiratory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6C050-4E73-96A6-5820-82CFECE8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8" y="1250196"/>
            <a:ext cx="6510450" cy="488283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2FDE23-82FD-8C69-58A3-183F398CC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19657"/>
              </p:ext>
            </p:extLst>
          </p:nvPr>
        </p:nvGraphicFramePr>
        <p:xfrm>
          <a:off x="5484423" y="1281654"/>
          <a:ext cx="65104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123.86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208867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371.57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5056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3.06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98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S-Index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52349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5532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360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5C3F1C-66F0-94C0-98EA-C0858C7A968D}"/>
              </a:ext>
            </a:extLst>
          </p:cNvPr>
          <p:cNvSpPr/>
          <p:nvPr/>
        </p:nvSpPr>
        <p:spPr>
          <a:xfrm>
            <a:off x="5281376" y="1617044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6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DDDA2-1480-7DDB-BA7B-119D0EEEB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654738A-B0B7-39CD-5D36-B9FF3150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Respiratory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3FC7F-23A9-C544-7399-FFFB9649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" y="1001027"/>
            <a:ext cx="6482615" cy="486196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A16435-A6D5-FB5E-B9EE-DD6AEB68F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21188"/>
              </p:ext>
            </p:extLst>
          </p:nvPr>
        </p:nvGraphicFramePr>
        <p:xfrm>
          <a:off x="5484423" y="1281654"/>
          <a:ext cx="65104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123.86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208867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371.57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5056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3.06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98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S-Index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52349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5532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3601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21F9207-76CD-2A49-1D2D-B914C06F6046}"/>
              </a:ext>
            </a:extLst>
          </p:cNvPr>
          <p:cNvSpPr/>
          <p:nvPr/>
        </p:nvSpPr>
        <p:spPr>
          <a:xfrm>
            <a:off x="5309810" y="2002055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8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563337-8BCC-AF7A-4766-7757E065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Respiratory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AB3B79-6B10-FCC0-648D-8A5ED4F5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" y="954220"/>
            <a:ext cx="6800248" cy="510018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634E40-F5CE-52E2-C461-D81B2B0A8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87415"/>
              </p:ext>
            </p:extLst>
          </p:nvPr>
        </p:nvGraphicFramePr>
        <p:xfrm>
          <a:off x="5484423" y="1281654"/>
          <a:ext cx="65104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123.86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208867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371.57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5056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3.06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98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S-Index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52349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5532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3601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BF0C253-76BC-1915-E267-33784802A09E}"/>
              </a:ext>
            </a:extLst>
          </p:cNvPr>
          <p:cNvSpPr/>
          <p:nvPr/>
        </p:nvSpPr>
        <p:spPr>
          <a:xfrm>
            <a:off x="5299762" y="2364496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3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A3370-B317-C520-8CF4-1E698F964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A394DA-456B-7438-6B67-69D58BF9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Respiratory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F1858-1650-3B7A-F6AB-4479AF84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1" y="1102322"/>
            <a:ext cx="6660684" cy="499551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3A3275-8513-DB4D-E0AF-DEC4B194C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910552"/>
              </p:ext>
            </p:extLst>
          </p:nvPr>
        </p:nvGraphicFramePr>
        <p:xfrm>
          <a:off x="5484423" y="1281654"/>
          <a:ext cx="65104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1855714878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70584094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2489993102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20408586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2466993474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2385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123.86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208867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SMIP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371.57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95056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PIF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3.06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986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S-Index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53.14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92.29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52349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55320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0.901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4360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CA686BB-30C4-CE04-E9BA-D44986CFCF5A}"/>
              </a:ext>
            </a:extLst>
          </p:cNvPr>
          <p:cNvSpPr/>
          <p:nvPr/>
        </p:nvSpPr>
        <p:spPr>
          <a:xfrm>
            <a:off x="5312229" y="2723949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A1537-CA2C-FA99-AAEC-BB16679D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17F153-2BF5-28BE-5AD4-543B89B3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CPET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32D67-8392-E680-9E25-3DC73B575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8" y="1193532"/>
            <a:ext cx="6218644" cy="466398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92EE4C-6BEC-B25F-D705-DA19C2293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74596"/>
              </p:ext>
            </p:extLst>
          </p:nvPr>
        </p:nvGraphicFramePr>
        <p:xfrm>
          <a:off x="5150318" y="240631"/>
          <a:ext cx="65104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4004822086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1403681810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51449620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18223180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1699664191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407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sv-SE" dirty="0">
                          <a:effectLst/>
                          <a:latin typeface="Liberation Sans" panose="020B0604020202020204" pitchFamily="34" charset="0"/>
                        </a:rPr>
                        <a:t>VO2 Peak (mL/kig/min)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5648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VO2 Peak (L/min)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51424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0.587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43643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Slope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79325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da-DK">
                          <a:effectLst/>
                          <a:latin typeface="Liberation Sans" panose="020B0604020202020204" pitchFamily="34" charset="0"/>
                        </a:rPr>
                        <a:t>VE/VCO2 Slope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64703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8382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25041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64789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Respiratory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88782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Tidal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75082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O2 Pulse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69656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PETCO2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2577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0001E34-31B2-956C-C0D0-15C8374866BC}"/>
              </a:ext>
            </a:extLst>
          </p:cNvPr>
          <p:cNvSpPr/>
          <p:nvPr/>
        </p:nvSpPr>
        <p:spPr>
          <a:xfrm>
            <a:off x="5033097" y="1193532"/>
            <a:ext cx="6879771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1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3F44D-C076-F610-321D-7455269E6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103A47-12FB-AA32-C85D-D12F2B4C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CPET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E9661-707D-5BE1-96FA-3AF835064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" y="1097278"/>
            <a:ext cx="6251609" cy="468870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85087C-651D-9D88-D2D1-1402B317E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13933"/>
              </p:ext>
            </p:extLst>
          </p:nvPr>
        </p:nvGraphicFramePr>
        <p:xfrm>
          <a:off x="5150318" y="240631"/>
          <a:ext cx="65104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4004822086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1403681810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51449620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18223180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1699664191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407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sv-SE" dirty="0">
                          <a:effectLst/>
                          <a:latin typeface="Liberation Sans" panose="020B0604020202020204" pitchFamily="34" charset="0"/>
                        </a:rPr>
                        <a:t>VO2 Peak (mL/kig/min)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5648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VO2 Peak (L/min)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51424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0.587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43643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Slope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79325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da-DK">
                          <a:effectLst/>
                          <a:latin typeface="Liberation Sans" panose="020B0604020202020204" pitchFamily="34" charset="0"/>
                        </a:rPr>
                        <a:t>VE/VCO2 Slope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64703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8382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25041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64789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Respiratory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88782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Tidal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75082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O2 Pulse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69656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PETCO2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2577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30EBC5F-9DF8-73BE-3D20-475D0D52F10B}"/>
              </a:ext>
            </a:extLst>
          </p:cNvPr>
          <p:cNvSpPr/>
          <p:nvPr/>
        </p:nvSpPr>
        <p:spPr>
          <a:xfrm>
            <a:off x="4922685" y="658128"/>
            <a:ext cx="6879771" cy="6209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1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DF2DF-2B27-1C78-15E3-2D8DF1AAB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A0E427-7921-ADF5-4F56-312C21CD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CPET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95A79-422F-4668-5991-465A36C36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" y="1034728"/>
            <a:ext cx="6635956" cy="497696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4E75CC-4F6C-C9D1-6273-5D52DDAFF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61150"/>
              </p:ext>
            </p:extLst>
          </p:nvPr>
        </p:nvGraphicFramePr>
        <p:xfrm>
          <a:off x="5313943" y="240631"/>
          <a:ext cx="65104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4004822086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1403681810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51449620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18223180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1699664191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407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sv-SE" dirty="0">
                          <a:effectLst/>
                          <a:latin typeface="Liberation Sans" panose="020B0604020202020204" pitchFamily="34" charset="0"/>
                        </a:rPr>
                        <a:t>VO2 Peak (mL/kig/min)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5648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VO2 Peak (L/min)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51424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0.587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43643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Slope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79325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da-DK">
                          <a:effectLst/>
                          <a:latin typeface="Liberation Sans" panose="020B0604020202020204" pitchFamily="34" charset="0"/>
                        </a:rPr>
                        <a:t>VE/VCO2 Slope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64703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8382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25041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64789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Respiratory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88782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Tidal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75082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O2 Pulse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69656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PETCO2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2577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667A6B7-3DE0-189B-DFC2-C2DFF6D2FA78}"/>
              </a:ext>
            </a:extLst>
          </p:cNvPr>
          <p:cNvSpPr/>
          <p:nvPr/>
        </p:nvSpPr>
        <p:spPr>
          <a:xfrm>
            <a:off x="5225603" y="3965608"/>
            <a:ext cx="6719350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1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8E7FE-E42C-7ABA-9009-66A604CF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358C54-C12D-9DC1-BC64-2AE4DAA1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10" y="-46491"/>
            <a:ext cx="10515600" cy="1325563"/>
          </a:xfrm>
        </p:spPr>
        <p:txBody>
          <a:bodyPr/>
          <a:lstStyle/>
          <a:p>
            <a:r>
              <a:rPr lang="en-US" dirty="0"/>
              <a:t>CPET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05A746-B19B-E48D-E692-C6BC1A7A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" y="916806"/>
            <a:ext cx="6992754" cy="524456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550939-4628-4F44-08E3-46ED9813F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41635"/>
              </p:ext>
            </p:extLst>
          </p:nvPr>
        </p:nvGraphicFramePr>
        <p:xfrm>
          <a:off x="5602703" y="240631"/>
          <a:ext cx="65104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399">
                  <a:extLst>
                    <a:ext uri="{9D8B030D-6E8A-4147-A177-3AD203B41FA5}">
                      <a16:colId xmlns:a16="http://schemas.microsoft.com/office/drawing/2014/main" val="4004822086"/>
                    </a:ext>
                  </a:extLst>
                </a:gridCol>
                <a:gridCol w="1359756">
                  <a:extLst>
                    <a:ext uri="{9D8B030D-6E8A-4147-A177-3AD203B41FA5}">
                      <a16:colId xmlns:a16="http://schemas.microsoft.com/office/drawing/2014/main" val="1403681810"/>
                    </a:ext>
                  </a:extLst>
                </a:gridCol>
                <a:gridCol w="1002820">
                  <a:extLst>
                    <a:ext uri="{9D8B030D-6E8A-4147-A177-3AD203B41FA5}">
                      <a16:colId xmlns:a16="http://schemas.microsoft.com/office/drawing/2014/main" val="514496208"/>
                    </a:ext>
                  </a:extLst>
                </a:gridCol>
                <a:gridCol w="937006">
                  <a:extLst>
                    <a:ext uri="{9D8B030D-6E8A-4147-A177-3AD203B41FA5}">
                      <a16:colId xmlns:a16="http://schemas.microsoft.com/office/drawing/2014/main" val="3918223180"/>
                    </a:ext>
                  </a:extLst>
                </a:gridCol>
                <a:gridCol w="954469">
                  <a:extLst>
                    <a:ext uri="{9D8B030D-6E8A-4147-A177-3AD203B41FA5}">
                      <a16:colId xmlns:a16="http://schemas.microsoft.com/office/drawing/2014/main" val="1699664191"/>
                    </a:ext>
                  </a:extLst>
                </a:gridCol>
              </a:tblGrid>
              <a:tr h="339392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407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sv-SE" dirty="0">
                          <a:effectLst/>
                          <a:latin typeface="Liberation Sans" panose="020B0604020202020204" pitchFamily="34" charset="0"/>
                        </a:rPr>
                        <a:t>VO2 Peak (mL/kig/min)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5648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VO2 Peak (L/min)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51424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25.91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29.19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0.587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436438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Slope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0.416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793254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da-DK">
                          <a:effectLst/>
                          <a:latin typeface="Liberation Sans" panose="020B0604020202020204" pitchFamily="34" charset="0"/>
                        </a:rPr>
                        <a:t>VE/VCO2 Slope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22.02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9.33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64703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Peak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26.92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838232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VE/VCO2 at VT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27.68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28.61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250416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64.73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18.61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64789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Respiratory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33.57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35.78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102.93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2887823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Tidal Volume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750825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O2 Pulse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11.54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0.053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696560"/>
                  </a:ext>
                </a:extLst>
              </a:tr>
              <a:tr h="3393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Peak PETCO2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34.21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  <a:latin typeface="Liberation Sans" panose="020B0604020202020204" pitchFamily="34" charset="0"/>
                        </a:rPr>
                        <a:t>13.21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  <a:latin typeface="Liberation Sans" panose="020B0604020202020204" pitchFamily="34" charset="0"/>
                        </a:rPr>
                        <a:t>0.859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42577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340EF5E-D8DA-86F5-391A-1C83B9B69E2B}"/>
              </a:ext>
            </a:extLst>
          </p:cNvPr>
          <p:cNvSpPr/>
          <p:nvPr/>
        </p:nvSpPr>
        <p:spPr>
          <a:xfrm>
            <a:off x="5498253" y="5351646"/>
            <a:ext cx="6719350" cy="394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8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896</Words>
  <Application>Microsoft Office PowerPoint</Application>
  <PresentationFormat>Widescreen</PresentationFormat>
  <Paragraphs>626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Liberation Sans</vt:lpstr>
      <vt:lpstr>Office Theme</vt:lpstr>
      <vt:lpstr>Group Comparisons (IMT vs Control)</vt:lpstr>
      <vt:lpstr>Respiratory</vt:lpstr>
      <vt:lpstr>Respiratory</vt:lpstr>
      <vt:lpstr>Respiratory</vt:lpstr>
      <vt:lpstr>Respiratory</vt:lpstr>
      <vt:lpstr>CPET</vt:lpstr>
      <vt:lpstr>CPET</vt:lpstr>
      <vt:lpstr>CPET</vt:lpstr>
      <vt:lpstr>CPET</vt:lpstr>
      <vt:lpstr>Vascular</vt:lpstr>
      <vt:lpstr>Autonomic</vt:lpstr>
      <vt:lpstr>Dyspnea</vt:lpstr>
      <vt:lpstr>Sleep</vt:lpstr>
      <vt:lpstr>Brain Fog</vt:lpstr>
      <vt:lpstr>Fatigue</vt:lpstr>
      <vt:lpstr>Fatigue</vt:lpstr>
      <vt:lpstr>Fatigue</vt:lpstr>
      <vt:lpstr>Mediation</vt:lpstr>
      <vt:lpstr>Mediation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Revolution PTWL</dc:creator>
  <cp:lastModifiedBy>Revolution PTWL</cp:lastModifiedBy>
  <cp:revision>14</cp:revision>
  <dcterms:created xsi:type="dcterms:W3CDTF">2025-09-01T03:32:58Z</dcterms:created>
  <dcterms:modified xsi:type="dcterms:W3CDTF">2025-10-15T03:20:08Z</dcterms:modified>
</cp:coreProperties>
</file>