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tionsoversk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1/5/19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1/5/19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1/5/19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A58EF-3BA4-F440-8E3A-E6095649A0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Interface &amp; </a:t>
            </a:r>
            <a:r>
              <a:rPr lang="da-DK" dirty="0" err="1"/>
              <a:t>Generics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FFD32E6-071B-A649-B3AF-5020DF297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356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75B2-588E-2C4C-B8AC-81D820F3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Generics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27B361A-E7EA-1643-966C-635A4FE6A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Stabilitet i koden</a:t>
            </a:r>
          </a:p>
          <a:p>
            <a:r>
              <a:rPr lang="da-DK" dirty="0"/>
              <a:t>Identificere bugs i </a:t>
            </a:r>
            <a:r>
              <a:rPr lang="da-DK" dirty="0" err="1"/>
              <a:t>compile</a:t>
            </a:r>
            <a:r>
              <a:rPr lang="da-DK" dirty="0"/>
              <a:t>-time </a:t>
            </a:r>
          </a:p>
          <a:p>
            <a:r>
              <a:rPr lang="da-DK" dirty="0"/>
              <a:t>Minus </a:t>
            </a:r>
            <a:r>
              <a:rPr lang="da-DK" dirty="0" err="1"/>
              <a:t>run-time</a:t>
            </a:r>
            <a:r>
              <a:rPr lang="da-DK" dirty="0"/>
              <a:t> </a:t>
            </a:r>
            <a:r>
              <a:rPr lang="da-DK" dirty="0" err="1"/>
              <a:t>error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573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0348DC-5DA3-5141-913F-67E7F10DA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Ingen </a:t>
            </a:r>
            <a:r>
              <a:rPr lang="da-DK" dirty="0" err="1">
                <a:solidFill>
                  <a:schemeClr val="bg1"/>
                </a:solidFill>
              </a:rPr>
              <a:t>generics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76C52F-A43E-4DED-882A-4EAAC53C4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Her </a:t>
            </a:r>
            <a:r>
              <a:rPr lang="en-US" dirty="0" err="1">
                <a:solidFill>
                  <a:schemeClr val="bg1"/>
                </a:solidFill>
              </a:rPr>
              <a:t>ser</a:t>
            </a:r>
            <a:r>
              <a:rPr lang="en-US" dirty="0">
                <a:solidFill>
                  <a:schemeClr val="bg1"/>
                </a:solidFill>
              </a:rPr>
              <a:t> vi et </a:t>
            </a:r>
            <a:r>
              <a:rPr lang="en-US" dirty="0" err="1">
                <a:solidFill>
                  <a:schemeClr val="bg1"/>
                </a:solidFill>
              </a:rPr>
              <a:t>eksempel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på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ArrayList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uden</a:t>
            </a:r>
            <a:r>
              <a:rPr lang="en-US" dirty="0">
                <a:solidFill>
                  <a:schemeClr val="bg1"/>
                </a:solidFill>
              </a:rPr>
              <a:t> generics. </a:t>
            </a:r>
            <a:r>
              <a:rPr lang="en-US" dirty="0" err="1">
                <a:solidFill>
                  <a:schemeClr val="bg1"/>
                </a:solidFill>
              </a:rPr>
              <a:t>Vores</a:t>
            </a:r>
            <a:r>
              <a:rPr lang="en-US" dirty="0">
                <a:solidFill>
                  <a:schemeClr val="bg1"/>
                </a:solidFill>
              </a:rPr>
              <a:t> for each loop traverser </a:t>
            </a:r>
            <a:r>
              <a:rPr lang="en-US" dirty="0" err="1">
                <a:solidFill>
                  <a:schemeClr val="bg1"/>
                </a:solidFill>
              </a:rPr>
              <a:t>hvert</a:t>
            </a:r>
            <a:r>
              <a:rPr lang="en-US" dirty="0">
                <a:solidFill>
                  <a:schemeClr val="bg1"/>
                </a:solidFill>
              </a:rPr>
              <a:t> index I runtime, </a:t>
            </a:r>
            <a:r>
              <a:rPr lang="en-US" dirty="0" err="1">
                <a:solidFill>
                  <a:schemeClr val="bg1"/>
                </a:solidFill>
              </a:rPr>
              <a:t>indtil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det</a:t>
            </a:r>
            <a:r>
              <a:rPr lang="en-US" dirty="0">
                <a:solidFill>
                  <a:schemeClr val="bg1"/>
                </a:solidFill>
              </a:rPr>
              <a:t> rammer </a:t>
            </a:r>
            <a:r>
              <a:rPr lang="en-US" dirty="0" err="1">
                <a:solidFill>
                  <a:schemeClr val="bg1"/>
                </a:solidFill>
              </a:rPr>
              <a:t>vores</a:t>
            </a:r>
            <a:r>
              <a:rPr lang="en-US" dirty="0">
                <a:solidFill>
                  <a:schemeClr val="bg1"/>
                </a:solidFill>
              </a:rPr>
              <a:t> String, </a:t>
            </a:r>
            <a:r>
              <a:rPr lang="en-US" dirty="0" err="1">
                <a:solidFill>
                  <a:schemeClr val="bg1"/>
                </a:solidFill>
              </a:rPr>
              <a:t>hvor</a:t>
            </a:r>
            <a:r>
              <a:rPr lang="en-US" dirty="0">
                <a:solidFill>
                  <a:schemeClr val="bg1"/>
                </a:solidFill>
              </a:rPr>
              <a:t> vi </a:t>
            </a:r>
            <a:r>
              <a:rPr lang="en-US" dirty="0" err="1">
                <a:solidFill>
                  <a:schemeClr val="bg1"/>
                </a:solidFill>
              </a:rPr>
              <a:t>får</a:t>
            </a:r>
            <a:r>
              <a:rPr lang="en-US" dirty="0">
                <a:solidFill>
                  <a:schemeClr val="bg1"/>
                </a:solidFill>
              </a:rPr>
              <a:t> et runtime error, </a:t>
            </a:r>
            <a:r>
              <a:rPr lang="en-US" dirty="0" err="1">
                <a:solidFill>
                  <a:schemeClr val="bg1"/>
                </a:solidFill>
              </a:rPr>
              <a:t>som</a:t>
            </a:r>
            <a:r>
              <a:rPr lang="en-US" dirty="0">
                <a:solidFill>
                  <a:schemeClr val="bg1"/>
                </a:solidFill>
              </a:rPr>
              <a:t> vises </a:t>
            </a:r>
            <a:r>
              <a:rPr lang="en-US" dirty="0" err="1">
                <a:solidFill>
                  <a:schemeClr val="bg1"/>
                </a:solidFill>
              </a:rPr>
              <a:t>nederst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på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vores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eksempel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8" name="Pladsholder til indhold 4">
            <a:extLst>
              <a:ext uri="{FF2B5EF4-FFF2-40B4-BE49-F238E27FC236}">
                <a16:creationId xmlns:a16="http://schemas.microsoft.com/office/drawing/2014/main" id="{BFD49465-0099-3640-95AE-66A08ED34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850" y="171451"/>
            <a:ext cx="7203800" cy="627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7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53042A-F6ED-714C-B2AC-858B0845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Med </a:t>
            </a:r>
            <a:r>
              <a:rPr lang="da-DK" dirty="0" err="1">
                <a:solidFill>
                  <a:schemeClr val="bg1"/>
                </a:solidFill>
              </a:rPr>
              <a:t>generics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394F0EF-9205-40EB-9EA7-A4A74D0C7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Hvis</a:t>
            </a:r>
            <a:r>
              <a:rPr lang="en-US" dirty="0">
                <a:solidFill>
                  <a:schemeClr val="bg1"/>
                </a:solidFill>
              </a:rPr>
              <a:t> vi </a:t>
            </a:r>
            <a:r>
              <a:rPr lang="en-US" dirty="0" err="1">
                <a:solidFill>
                  <a:schemeClr val="bg1"/>
                </a:solidFill>
              </a:rPr>
              <a:t>tager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udgangspunkt</a:t>
            </a:r>
            <a:r>
              <a:rPr lang="en-US" dirty="0">
                <a:solidFill>
                  <a:schemeClr val="bg1"/>
                </a:solidFill>
              </a:rPr>
              <a:t> I </a:t>
            </a:r>
            <a:r>
              <a:rPr lang="en-US" dirty="0" err="1">
                <a:solidFill>
                  <a:schemeClr val="bg1"/>
                </a:solidFill>
              </a:rPr>
              <a:t>det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samme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stykke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kode</a:t>
            </a:r>
            <a:r>
              <a:rPr lang="en-US" dirty="0">
                <a:solidFill>
                  <a:schemeClr val="bg1"/>
                </a:solidFill>
              </a:rPr>
              <a:t> blot med generics </a:t>
            </a:r>
            <a:r>
              <a:rPr lang="en-US" dirty="0" err="1">
                <a:solidFill>
                  <a:schemeClr val="bg1"/>
                </a:solidFill>
              </a:rPr>
              <a:t>denne</a:t>
            </a:r>
            <a:r>
              <a:rPr lang="en-US" dirty="0">
                <a:solidFill>
                  <a:schemeClr val="bg1"/>
                </a:solidFill>
              </a:rPr>
              <a:t> gang (note: &lt;Integer&gt; </a:t>
            </a:r>
            <a:r>
              <a:rPr lang="en-US" dirty="0" err="1">
                <a:solidFill>
                  <a:schemeClr val="bg1"/>
                </a:solidFill>
              </a:rPr>
              <a:t>fungerer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slags parameter), </a:t>
            </a:r>
            <a:r>
              <a:rPr lang="en-US" dirty="0" err="1">
                <a:solidFill>
                  <a:schemeClr val="bg1"/>
                </a:solidFill>
              </a:rPr>
              <a:t>så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vil</a:t>
            </a:r>
            <a:r>
              <a:rPr lang="en-US" dirty="0">
                <a:solidFill>
                  <a:schemeClr val="bg1"/>
                </a:solidFill>
              </a:rPr>
              <a:t> vi </a:t>
            </a:r>
            <a:r>
              <a:rPr lang="en-US" dirty="0" err="1">
                <a:solidFill>
                  <a:schemeClr val="bg1"/>
                </a:solidFill>
              </a:rPr>
              <a:t>få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compile-time error. 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Hellere</a:t>
            </a:r>
            <a:r>
              <a:rPr lang="en-US" dirty="0">
                <a:solidFill>
                  <a:schemeClr val="bg1"/>
                </a:solidFill>
              </a:rPr>
              <a:t> at vi finder </a:t>
            </a:r>
            <a:r>
              <a:rPr lang="en-US" dirty="0" err="1">
                <a:solidFill>
                  <a:schemeClr val="bg1"/>
                </a:solidFill>
              </a:rPr>
              <a:t>fejlen</a:t>
            </a:r>
            <a:r>
              <a:rPr lang="en-US" dirty="0">
                <a:solidFill>
                  <a:schemeClr val="bg1"/>
                </a:solidFill>
              </a:rPr>
              <a:t> end </a:t>
            </a:r>
            <a:r>
              <a:rPr lang="en-US" dirty="0" err="1">
                <a:solidFill>
                  <a:schemeClr val="bg1"/>
                </a:solidFill>
              </a:rPr>
              <a:t>brugeren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8" name="Pladsholder til indhold 4">
            <a:extLst>
              <a:ext uri="{FF2B5EF4-FFF2-40B4-BE49-F238E27FC236}">
                <a16:creationId xmlns:a16="http://schemas.microsoft.com/office/drawing/2014/main" id="{C402E718-C114-404E-BFC3-820C4C0A4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720" y="643467"/>
            <a:ext cx="7164855" cy="521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8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47884-CAFF-7348-A4BF-B30C4DA7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Interface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CB97C8C-059C-DE4D-A1D3-3B27A89B4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Kollektion af abstrakte metoder</a:t>
            </a:r>
          </a:p>
          <a:p>
            <a:r>
              <a:rPr lang="da-DK" dirty="0"/>
              <a:t>Klasser implementerer interfaces – nedarver derfor de abstrakte metoder</a:t>
            </a:r>
          </a:p>
          <a:p>
            <a:r>
              <a:rPr lang="da-DK" dirty="0"/>
              <a:t>Klassen som implementerer skal være abstrakt, hvis metoderne fra interfaces ikke ønsker, at skulle defineres.</a:t>
            </a:r>
          </a:p>
        </p:txBody>
      </p:sp>
    </p:spTree>
    <p:extLst>
      <p:ext uri="{BB962C8B-B14F-4D97-AF65-F5344CB8AC3E}">
        <p14:creationId xmlns:p14="http://schemas.microsoft.com/office/powerpoint/2010/main" val="11040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0E594A-6ABF-F840-A714-834E4795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394" y="3072590"/>
            <a:ext cx="3605212" cy="712819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3800" dirty="0" err="1"/>
              <a:t>Forskellen</a:t>
            </a:r>
            <a:endParaRPr lang="en-US" sz="3800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D2007BE-CDC5-D142-B047-E965192AFC24}"/>
              </a:ext>
            </a:extLst>
          </p:cNvPr>
          <p:cNvSpPr txBox="1"/>
          <p:nvPr/>
        </p:nvSpPr>
        <p:spPr>
          <a:xfrm>
            <a:off x="928688" y="357188"/>
            <a:ext cx="410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Ligheder mellem en klasse og et interface: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ABEECC3-D9FE-9A4B-A8E1-E2903D9AC69D}"/>
              </a:ext>
            </a:extLst>
          </p:cNvPr>
          <p:cNvSpPr txBox="1"/>
          <p:nvPr/>
        </p:nvSpPr>
        <p:spPr>
          <a:xfrm>
            <a:off x="7017808" y="386478"/>
            <a:ext cx="425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Forskellen mellem en klasse og et interface: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6ADE1FF2-C8E2-C842-B6F4-87B2CDCE51A3}"/>
              </a:ext>
            </a:extLst>
          </p:cNvPr>
          <p:cNvSpPr txBox="1"/>
          <p:nvPr/>
        </p:nvSpPr>
        <p:spPr>
          <a:xfrm>
            <a:off x="106027" y="1062486"/>
            <a:ext cx="595900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Et interface kan indeholde ‘uendeligt’ mange metoder.</a:t>
            </a:r>
          </a:p>
          <a:p>
            <a:endParaRPr lang="da-DK" dirty="0"/>
          </a:p>
          <a:p>
            <a:r>
              <a:rPr lang="da-DK" dirty="0"/>
              <a:t>Et interface er skrevet i en fil, som besidder en .</a:t>
            </a:r>
            <a:r>
              <a:rPr lang="da-DK" dirty="0" err="1"/>
              <a:t>java</a:t>
            </a:r>
            <a:r>
              <a:rPr lang="da-DK" dirty="0"/>
              <a:t> </a:t>
            </a:r>
            <a:r>
              <a:rPr lang="da-DK" dirty="0" err="1"/>
              <a:t>extension</a:t>
            </a:r>
            <a:br>
              <a:rPr lang="da-DK" dirty="0"/>
            </a:br>
            <a:r>
              <a:rPr lang="da-DK" dirty="0"/>
              <a:t>med navnet på interfacet, som matcher navnet på filen.</a:t>
            </a:r>
          </a:p>
          <a:p>
            <a:endParaRPr lang="da-DK" dirty="0"/>
          </a:p>
          <a:p>
            <a:r>
              <a:rPr lang="da-DK" dirty="0"/>
              <a:t>Bytekoden af et interface kommer ud som en .</a:t>
            </a:r>
            <a:r>
              <a:rPr lang="da-DK" dirty="0" err="1"/>
              <a:t>class</a:t>
            </a:r>
            <a:r>
              <a:rPr lang="da-DK" dirty="0"/>
              <a:t> fil</a:t>
            </a:r>
          </a:p>
          <a:p>
            <a:endParaRPr lang="da-DK" dirty="0"/>
          </a:p>
          <a:p>
            <a:r>
              <a:rPr lang="da-DK" dirty="0"/>
              <a:t>Interfaces kommer også til syne i </a:t>
            </a:r>
            <a:r>
              <a:rPr lang="da-DK" dirty="0" err="1"/>
              <a:t>packages</a:t>
            </a:r>
            <a:r>
              <a:rPr lang="da-DK" dirty="0"/>
              <a:t>, </a:t>
            </a:r>
            <a:br>
              <a:rPr lang="da-DK" dirty="0"/>
            </a:br>
            <a:r>
              <a:rPr lang="da-DK" dirty="0"/>
              <a:t>hvor deres tilsvarende bytekode fil skal </a:t>
            </a:r>
            <a:br>
              <a:rPr lang="da-DK" dirty="0"/>
            </a:br>
            <a:r>
              <a:rPr lang="da-DK" dirty="0"/>
              <a:t>være placeret i et </a:t>
            </a:r>
            <a:r>
              <a:rPr lang="da-DK" dirty="0" err="1"/>
              <a:t>directory</a:t>
            </a:r>
            <a:r>
              <a:rPr lang="da-DK" dirty="0"/>
              <a:t> struktur, som </a:t>
            </a:r>
            <a:br>
              <a:rPr lang="da-DK" dirty="0"/>
            </a:br>
            <a:r>
              <a:rPr lang="da-DK" dirty="0"/>
              <a:t>matcher </a:t>
            </a:r>
            <a:r>
              <a:rPr lang="da-DK" dirty="0" err="1"/>
              <a:t>package</a:t>
            </a:r>
            <a:r>
              <a:rPr lang="da-DK" dirty="0"/>
              <a:t> navnet.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E621298C-B51A-094D-94BC-F21E60B31E38}"/>
              </a:ext>
            </a:extLst>
          </p:cNvPr>
          <p:cNvSpPr txBox="1"/>
          <p:nvPr/>
        </p:nvSpPr>
        <p:spPr>
          <a:xfrm>
            <a:off x="7109460" y="1085850"/>
            <a:ext cx="516782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Man kan ikke </a:t>
            </a:r>
            <a:r>
              <a:rPr lang="da-DK" dirty="0" err="1">
                <a:solidFill>
                  <a:schemeClr val="bg1"/>
                </a:solidFill>
              </a:rPr>
              <a:t>instantiere</a:t>
            </a:r>
            <a:r>
              <a:rPr lang="da-DK" dirty="0">
                <a:solidFill>
                  <a:schemeClr val="bg1"/>
                </a:solidFill>
              </a:rPr>
              <a:t> et interface.</a:t>
            </a:r>
          </a:p>
          <a:p>
            <a:endParaRPr lang="da-DK" dirty="0">
              <a:solidFill>
                <a:schemeClr val="bg1"/>
              </a:solidFill>
            </a:endParaRPr>
          </a:p>
          <a:p>
            <a:r>
              <a:rPr lang="da-DK" dirty="0">
                <a:solidFill>
                  <a:schemeClr val="bg1"/>
                </a:solidFill>
              </a:rPr>
              <a:t>Et interface indeholder ingen </a:t>
            </a:r>
            <a:r>
              <a:rPr lang="da-DK" dirty="0" err="1">
                <a:solidFill>
                  <a:schemeClr val="bg1"/>
                </a:solidFill>
              </a:rPr>
              <a:t>constructors</a:t>
            </a:r>
            <a:r>
              <a:rPr lang="da-DK" dirty="0">
                <a:solidFill>
                  <a:schemeClr val="bg1"/>
                </a:solidFill>
              </a:rPr>
              <a:t>.</a:t>
            </a:r>
          </a:p>
          <a:p>
            <a:endParaRPr lang="da-DK" dirty="0">
              <a:solidFill>
                <a:schemeClr val="bg1"/>
              </a:solidFill>
            </a:endParaRPr>
          </a:p>
          <a:p>
            <a:r>
              <a:rPr lang="da-DK" dirty="0">
                <a:solidFill>
                  <a:schemeClr val="bg1"/>
                </a:solidFill>
              </a:rPr>
              <a:t>Samtlige metoder i et interface er abstrakte.</a:t>
            </a:r>
          </a:p>
          <a:p>
            <a:endParaRPr lang="da-DK" dirty="0">
              <a:solidFill>
                <a:schemeClr val="bg1"/>
              </a:solidFill>
            </a:endParaRPr>
          </a:p>
          <a:p>
            <a:r>
              <a:rPr lang="da-DK" dirty="0">
                <a:solidFill>
                  <a:schemeClr val="bg1"/>
                </a:solidFill>
              </a:rPr>
              <a:t>De eneste </a:t>
            </a:r>
            <a:r>
              <a:rPr lang="da-DK" dirty="0" err="1">
                <a:solidFill>
                  <a:schemeClr val="bg1"/>
                </a:solidFill>
              </a:rPr>
              <a:t>fields</a:t>
            </a:r>
            <a:r>
              <a:rPr lang="da-DK" dirty="0">
                <a:solidFill>
                  <a:schemeClr val="bg1"/>
                </a:solidFill>
              </a:rPr>
              <a:t>, som et interface kan have skal</a:t>
            </a:r>
            <a:br>
              <a:rPr lang="da-DK" dirty="0">
                <a:solidFill>
                  <a:schemeClr val="bg1"/>
                </a:solidFill>
              </a:rPr>
            </a:br>
            <a:r>
              <a:rPr lang="da-DK" dirty="0">
                <a:solidFill>
                  <a:schemeClr val="bg1"/>
                </a:solidFill>
              </a:rPr>
              <a:t>            deklareres som statiske og final. </a:t>
            </a:r>
          </a:p>
          <a:p>
            <a:endParaRPr lang="da-DK" dirty="0">
              <a:solidFill>
                <a:schemeClr val="bg1"/>
              </a:solidFill>
            </a:endParaRPr>
          </a:p>
          <a:p>
            <a:endParaRPr lang="da-DK" dirty="0">
              <a:solidFill>
                <a:schemeClr val="bg1"/>
              </a:solidFill>
            </a:endParaRPr>
          </a:p>
          <a:p>
            <a:r>
              <a:rPr lang="da-DK" dirty="0">
                <a:solidFill>
                  <a:schemeClr val="bg1"/>
                </a:solidFill>
              </a:rPr>
              <a:t>Et interface kan ikke blive </a:t>
            </a:r>
            <a:r>
              <a:rPr lang="da-DK" dirty="0" err="1">
                <a:solidFill>
                  <a:schemeClr val="bg1"/>
                </a:solidFill>
              </a:rPr>
              <a:t>extended</a:t>
            </a:r>
            <a:r>
              <a:rPr lang="da-DK" dirty="0">
                <a:solidFill>
                  <a:schemeClr val="bg1"/>
                </a:solidFill>
              </a:rPr>
              <a:t> af en klasse, men</a:t>
            </a:r>
          </a:p>
          <a:p>
            <a:r>
              <a:rPr lang="da-DK" dirty="0">
                <a:solidFill>
                  <a:schemeClr val="bg1"/>
                </a:solidFill>
              </a:rPr>
              <a:t>Bliver altid implementeret af en klasse.</a:t>
            </a:r>
          </a:p>
          <a:p>
            <a:endParaRPr lang="da-DK" dirty="0">
              <a:solidFill>
                <a:schemeClr val="bg1"/>
              </a:solidFill>
            </a:endParaRPr>
          </a:p>
          <a:p>
            <a:r>
              <a:rPr lang="da-DK" dirty="0">
                <a:solidFill>
                  <a:schemeClr val="bg1"/>
                </a:solidFill>
              </a:rPr>
              <a:t>Et interface kan </a:t>
            </a:r>
            <a:r>
              <a:rPr lang="da-DK" dirty="0" err="1">
                <a:solidFill>
                  <a:schemeClr val="bg1"/>
                </a:solidFill>
              </a:rPr>
              <a:t>extende</a:t>
            </a:r>
            <a:r>
              <a:rPr lang="da-DK" dirty="0">
                <a:solidFill>
                  <a:schemeClr val="bg1"/>
                </a:solidFill>
              </a:rPr>
              <a:t> flere interfaces</a:t>
            </a:r>
          </a:p>
          <a:p>
            <a:endParaRPr lang="da-DK" dirty="0">
              <a:solidFill>
                <a:schemeClr val="bg1"/>
              </a:solidFill>
            </a:endParaRPr>
          </a:p>
          <a:p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99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1E5E6D-B70A-9247-A1D6-931EB0BDC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64692"/>
            <a:ext cx="6092952" cy="1188720"/>
          </a:xfrm>
        </p:spPr>
        <p:txBody>
          <a:bodyPr>
            <a:normAutofit/>
          </a:bodyPr>
          <a:lstStyle/>
          <a:p>
            <a:r>
              <a:rPr lang="da-DK" dirty="0"/>
              <a:t>Interface eksempel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832CFD5-7E01-4603-8E66-5534B4C9D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1" y="964692"/>
            <a:ext cx="3707652" cy="4775335"/>
          </a:xfrm>
        </p:spPr>
        <p:txBody>
          <a:bodyPr>
            <a:normAutofit/>
          </a:bodyPr>
          <a:lstStyle/>
          <a:p>
            <a:r>
              <a:rPr lang="en-US" dirty="0"/>
              <a:t>Vi </a:t>
            </a:r>
            <a:r>
              <a:rPr lang="en-US" dirty="0" err="1"/>
              <a:t>bruger</a:t>
            </a:r>
            <a:r>
              <a:rPr lang="en-US" dirty="0"/>
              <a:t> interface </a:t>
            </a:r>
            <a:r>
              <a:rPr lang="en-US" dirty="0" err="1"/>
              <a:t>keywordet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, at </a:t>
            </a:r>
            <a:r>
              <a:rPr lang="en-US" dirty="0" err="1"/>
              <a:t>deklarere</a:t>
            </a:r>
            <a:r>
              <a:rPr lang="en-US" dirty="0"/>
              <a:t> et interface,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vores</a:t>
            </a:r>
            <a:r>
              <a:rPr lang="en-US" dirty="0"/>
              <a:t> </a:t>
            </a:r>
            <a:r>
              <a:rPr lang="en-US" dirty="0" err="1"/>
              <a:t>eksempel</a:t>
            </a:r>
            <a:r>
              <a:rPr lang="en-US" dirty="0"/>
              <a:t> her ‘interface animal’. </a:t>
            </a:r>
          </a:p>
          <a:p>
            <a:endParaRPr lang="en-US" dirty="0"/>
          </a:p>
          <a:p>
            <a:r>
              <a:rPr lang="en-US" dirty="0"/>
              <a:t>Da et interface </a:t>
            </a:r>
            <a:r>
              <a:rPr lang="en-US" dirty="0" err="1"/>
              <a:t>allerede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abstract,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behøver</a:t>
            </a:r>
            <a:r>
              <a:rPr lang="en-US" dirty="0"/>
              <a:t> vi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benytte</a:t>
            </a:r>
            <a:r>
              <a:rPr lang="en-US" dirty="0"/>
              <a:t> </a:t>
            </a:r>
            <a:r>
              <a:rPr lang="en-US" dirty="0" err="1"/>
              <a:t>keywordet</a:t>
            </a:r>
            <a:r>
              <a:rPr lang="en-US" dirty="0"/>
              <a:t> ‘abstract’. </a:t>
            </a:r>
          </a:p>
          <a:p>
            <a:endParaRPr lang="en-US" dirty="0"/>
          </a:p>
          <a:p>
            <a:r>
              <a:rPr lang="en-US" dirty="0"/>
              <a:t>I </a:t>
            </a:r>
            <a:r>
              <a:rPr lang="en-US" dirty="0" err="1"/>
              <a:t>vores</a:t>
            </a:r>
            <a:r>
              <a:rPr lang="en-US" dirty="0"/>
              <a:t> interface ‘animal’,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læg</a:t>
            </a:r>
            <a:r>
              <a:rPr lang="en-US" dirty="0"/>
              <a:t> </a:t>
            </a:r>
            <a:r>
              <a:rPr lang="en-US" dirty="0" err="1"/>
              <a:t>også</a:t>
            </a:r>
            <a:r>
              <a:rPr lang="en-US" dirty="0"/>
              <a:t> </a:t>
            </a:r>
            <a:r>
              <a:rPr lang="en-US" dirty="0" err="1"/>
              <a:t>mærke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, at der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står</a:t>
            </a:r>
            <a:r>
              <a:rPr lang="en-US" dirty="0"/>
              <a:t> ‘public’ </a:t>
            </a:r>
            <a:r>
              <a:rPr lang="en-US" dirty="0" err="1"/>
              <a:t>foran</a:t>
            </a:r>
            <a:r>
              <a:rPr lang="en-US" dirty="0"/>
              <a:t>, da et interface </a:t>
            </a:r>
            <a:r>
              <a:rPr lang="en-US" dirty="0" err="1"/>
              <a:t>er</a:t>
            </a:r>
            <a:r>
              <a:rPr lang="en-US" dirty="0"/>
              <a:t> implicit public.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1C04C85-CEAC-BB42-8701-63E963CFC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341" y="2260986"/>
            <a:ext cx="3421418" cy="3943998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10" name="Pladsholder til indhold 4">
            <a:extLst>
              <a:ext uri="{FF2B5EF4-FFF2-40B4-BE49-F238E27FC236}">
                <a16:creationId xmlns:a16="http://schemas.microsoft.com/office/drawing/2014/main" id="{C6A62711-DF77-EB4B-9B60-71424038C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346" y="2481676"/>
            <a:ext cx="2885611" cy="1527676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51729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A54063-5330-984E-8C77-7EE2178B8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da-DK" sz="3000">
                <a:solidFill>
                  <a:srgbClr val="FFFFFF"/>
                </a:solidFill>
              </a:rPr>
              <a:t>Kontrakt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3AF7606-9F01-B945-A7EC-EC45C9911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da-DK" dirty="0">
                <a:solidFill>
                  <a:srgbClr val="404040"/>
                </a:solidFill>
              </a:rPr>
              <a:t>Man kan se på et interface, som en form for kontrakt.</a:t>
            </a:r>
          </a:p>
          <a:p>
            <a:endParaRPr lang="da-DK" dirty="0">
              <a:solidFill>
                <a:srgbClr val="404040"/>
              </a:solidFill>
            </a:endParaRPr>
          </a:p>
          <a:p>
            <a:r>
              <a:rPr lang="da-DK" dirty="0">
                <a:solidFill>
                  <a:srgbClr val="404040"/>
                </a:solidFill>
              </a:rPr>
              <a:t>Hvis en klasse ikke benytter samtlige af interfacets metoder, skal klassen deklareres som abstrakt. </a:t>
            </a:r>
          </a:p>
        </p:txBody>
      </p:sp>
    </p:spTree>
    <p:extLst>
      <p:ext uri="{BB962C8B-B14F-4D97-AF65-F5344CB8AC3E}">
        <p14:creationId xmlns:p14="http://schemas.microsoft.com/office/powerpoint/2010/main" val="1090268190"/>
      </p:ext>
    </p:extLst>
  </p:cSld>
  <p:clrMapOvr>
    <a:masterClrMapping/>
  </p:clrMapOvr>
</p:sld>
</file>

<file path=ppt/theme/theme1.xml><?xml version="1.0" encoding="utf-8"?>
<a:theme xmlns:a="http://schemas.openxmlformats.org/drawingml/2006/main" name="Pakk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Pakke</Template>
  <TotalTime>66</TotalTime>
  <Words>292</Words>
  <Application>Microsoft Macintosh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Pakke</vt:lpstr>
      <vt:lpstr>Interface &amp; Generics</vt:lpstr>
      <vt:lpstr>Generics</vt:lpstr>
      <vt:lpstr>Ingen generics</vt:lpstr>
      <vt:lpstr>Med generics</vt:lpstr>
      <vt:lpstr>Interface</vt:lpstr>
      <vt:lpstr>Forskellen</vt:lpstr>
      <vt:lpstr>Interface eksempel</vt:lpstr>
      <vt:lpstr>Kontrakt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&amp; Generics</dc:title>
  <dc:creator>Micki Høeg Pedersen</dc:creator>
  <cp:lastModifiedBy>Micki Høeg Pedersen</cp:lastModifiedBy>
  <cp:revision>6</cp:revision>
  <dcterms:created xsi:type="dcterms:W3CDTF">2019-01-05T10:34:36Z</dcterms:created>
  <dcterms:modified xsi:type="dcterms:W3CDTF">2019-01-05T11:41:19Z</dcterms:modified>
</cp:coreProperties>
</file>