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6"/>
  </p:notesMasterIdLst>
  <p:sldIdLst>
    <p:sldId id="256" r:id="rId5"/>
    <p:sldId id="284" r:id="rId6"/>
    <p:sldId id="285" r:id="rId7"/>
    <p:sldId id="287" r:id="rId8"/>
    <p:sldId id="286" r:id="rId9"/>
    <p:sldId id="288" r:id="rId10"/>
    <p:sldId id="289" r:id="rId11"/>
    <p:sldId id="290" r:id="rId12"/>
    <p:sldId id="291" r:id="rId13"/>
    <p:sldId id="293" r:id="rId14"/>
    <p:sldId id="292" r:id="rId15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C15C0A5-231C-45B7-A6BB-7D46BF0A313A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Montalbano     Josh Ortiz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93DB-DADB-41E4-B7F3-3A29110EAB48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Montalbano     Josh Ortiz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CDCD-AA29-4291-90D1-6AC53CF753A7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Montalbano     Josh Ortiz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86D6-465A-4ACB-A216-F01C6340B71B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Andrew Montalbano					Josh Ortiz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518E-45B4-470D-AA60-53FC24F85569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Montalbano     Josh Ortiz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EA1B-08AD-4CCA-A3CD-AB7D5D3BABE6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Montalbano     Josh Ortiz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FF98-F1D5-471E-B366-74ABF9C8BC10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Montalbano     Josh Ortiz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FBA3-9572-49D7-95F1-52444F775589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Montalbano     Josh Ortiz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22BA-F990-4A35-AF6D-96EC90C269A2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Montalbano     Josh Ortiz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0333-98B0-4AFB-A718-54CCA9D3C594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Montalbano     Josh Ortiz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0E27-F005-4066-B78E-2FEA975545C4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Montalbano     Josh Ortiz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109728"/>
            <a:ext cx="189201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8814E6D-AE5A-4579-80D1-7A7149BE3FC8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5270" y="109728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Andrew Montalbano					Josh Ortiz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70533" y="109728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r>
              <a:rPr lang="en-US" dirty="0"/>
              <a:t>/25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Neural Network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 fontScale="850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Andrew Montalbano &amp; Joshua Ortiz</a:t>
            </a:r>
          </a:p>
          <a:p>
            <a:r>
              <a:rPr lang="en-US" dirty="0">
                <a:solidFill>
                  <a:srgbClr val="FFFFFF"/>
                </a:solidFill>
              </a:rPr>
              <a:t>April 20, 2020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F854-5E4B-4876-B4E9-1C3621A3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E3B3BAE5-8068-4E54-9AF0-5EDE2EFF4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6130" y="1467422"/>
            <a:ext cx="7924150" cy="4889836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3679B4-2021-4303-B8A8-1A4BB40EDE79}"/>
              </a:ext>
            </a:extLst>
          </p:cNvPr>
          <p:cNvSpPr txBox="1">
            <a:spLocks/>
          </p:cNvSpPr>
          <p:nvPr/>
        </p:nvSpPr>
        <p:spPr>
          <a:xfrm>
            <a:off x="882034" y="1900536"/>
            <a:ext cx="2878436" cy="316295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862EB-95B3-4A31-9C04-BF50239C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8135-BD35-479D-9BA4-771549B1925B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C0312-EE8A-4147-878C-E33B010E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Montalbano					Josh Ortiz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06E86-717A-4818-9E62-D0699140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r>
              <a:rPr lang="en-US" dirty="0"/>
              <a:t>/25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132471-33A3-42AE-94E5-E786C22D3B84}"/>
              </a:ext>
            </a:extLst>
          </p:cNvPr>
          <p:cNvSpPr txBox="1"/>
          <p:nvPr/>
        </p:nvSpPr>
        <p:spPr>
          <a:xfrm>
            <a:off x="1024128" y="3112496"/>
            <a:ext cx="23362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 value sensitivity in the un-augmented dataset</a:t>
            </a:r>
          </a:p>
          <a:p>
            <a:endParaRPr lang="en-US" dirty="0"/>
          </a:p>
          <a:p>
            <a:r>
              <a:rPr lang="en-US" dirty="0"/>
              <a:t>Best batch size:</a:t>
            </a:r>
          </a:p>
          <a:p>
            <a:r>
              <a:rPr lang="en-US" dirty="0"/>
              <a:t>	2</a:t>
            </a:r>
            <a:r>
              <a:rPr lang="en-US" baseline="30000" dirty="0"/>
              <a:t>6 </a:t>
            </a:r>
            <a:r>
              <a:rPr lang="en-US" dirty="0"/>
              <a:t>= 64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42F90D-2570-41F8-8BFD-5E879FD15A13}"/>
              </a:ext>
            </a:extLst>
          </p:cNvPr>
          <p:cNvSpPr/>
          <p:nvPr/>
        </p:nvSpPr>
        <p:spPr>
          <a:xfrm>
            <a:off x="6210300" y="1303021"/>
            <a:ext cx="636472" cy="50542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50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F854-5E4B-4876-B4E9-1C3621A3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3B3BAE5-8068-4E54-9AF0-5EDE2EFF4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996130" y="1400432"/>
            <a:ext cx="7924150" cy="5054238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3679B4-2021-4303-B8A8-1A4BB40EDE79}"/>
              </a:ext>
            </a:extLst>
          </p:cNvPr>
          <p:cNvSpPr txBox="1">
            <a:spLocks/>
          </p:cNvSpPr>
          <p:nvPr/>
        </p:nvSpPr>
        <p:spPr>
          <a:xfrm>
            <a:off x="882034" y="1900536"/>
            <a:ext cx="2878436" cy="316295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862EB-95B3-4A31-9C04-BF50239C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8135-BD35-479D-9BA4-771549B1925B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C0312-EE8A-4147-878C-E33B010E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Montalbano					Josh Ortiz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06E86-717A-4818-9E62-D0699140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r>
              <a:rPr lang="en-US" dirty="0"/>
              <a:t>/25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132471-33A3-42AE-94E5-E786C22D3B84}"/>
              </a:ext>
            </a:extLst>
          </p:cNvPr>
          <p:cNvSpPr txBox="1"/>
          <p:nvPr/>
        </p:nvSpPr>
        <p:spPr>
          <a:xfrm>
            <a:off x="1024128" y="3112496"/>
            <a:ext cx="23362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 quantity sensitivity in the un-augmented dataset</a:t>
            </a:r>
          </a:p>
          <a:p>
            <a:endParaRPr lang="en-US" dirty="0"/>
          </a:p>
          <a:p>
            <a:r>
              <a:rPr lang="en-US" dirty="0"/>
              <a:t>Best epoch: 2</a:t>
            </a:r>
            <a:r>
              <a:rPr lang="en-US" baseline="30000" dirty="0"/>
              <a:t>6 </a:t>
            </a:r>
            <a:r>
              <a:rPr lang="en-US" dirty="0"/>
              <a:t>= 64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222273-6BB8-45DC-8DA6-E37CDC5D047E}"/>
              </a:ext>
            </a:extLst>
          </p:cNvPr>
          <p:cNvSpPr/>
          <p:nvPr/>
        </p:nvSpPr>
        <p:spPr>
          <a:xfrm>
            <a:off x="8728493" y="1601600"/>
            <a:ext cx="636472" cy="50542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9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F854-5E4B-4876-B4E9-1C3621A3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– Function Structure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966DF-06E1-479D-9BA9-91382E495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943" y="1714668"/>
            <a:ext cx="9786257" cy="4679547"/>
          </a:xfrm>
        </p:spPr>
        <p:txBody>
          <a:bodyPr>
            <a:normAutofit/>
          </a:bodyPr>
          <a:lstStyle/>
          <a:p>
            <a:r>
              <a:rPr lang="en-US" dirty="0"/>
              <a:t>Compiled by former Clemson ME student</a:t>
            </a:r>
          </a:p>
          <a:p>
            <a:r>
              <a:rPr lang="en-US" dirty="0"/>
              <a:t>Purpose was to predict product data from the graph complexity of the function structure model generated early in the design process</a:t>
            </a:r>
          </a:p>
          <a:p>
            <a:pPr lvl="1"/>
            <a:r>
              <a:rPr lang="en-US" dirty="0"/>
              <a:t>In this case, market value of final product</a:t>
            </a:r>
          </a:p>
          <a:p>
            <a:pPr lvl="1"/>
            <a:r>
              <a:rPr lang="en-US" dirty="0"/>
              <a:t>Function structures graphically display the way in which energy and material moves through a system</a:t>
            </a:r>
          </a:p>
          <a:p>
            <a:r>
              <a:rPr lang="en-US" dirty="0"/>
              <a:t>Function structure example: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3679B4-2021-4303-B8A8-1A4BB40EDE79}"/>
              </a:ext>
            </a:extLst>
          </p:cNvPr>
          <p:cNvSpPr txBox="1">
            <a:spLocks/>
          </p:cNvSpPr>
          <p:nvPr/>
        </p:nvSpPr>
        <p:spPr>
          <a:xfrm>
            <a:off x="1024128" y="4547616"/>
            <a:ext cx="1928079" cy="180964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862EB-95B3-4A31-9C04-BF50239C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8135-BD35-479D-9BA4-771549B1925B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C0312-EE8A-4147-878C-E33B010E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Montalbano					Josh Ortiz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06E86-717A-4818-9E62-D0699140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r>
              <a:rPr lang="en-US" dirty="0"/>
              <a:t>/25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F6AE2F-7185-4C5D-A0CF-A1F214977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842" y="3594742"/>
            <a:ext cx="4386657" cy="318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6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F854-5E4B-4876-B4E9-1C3621A3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– Function Structure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966DF-06E1-479D-9BA9-91382E495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943" y="2084832"/>
            <a:ext cx="9786257" cy="4309383"/>
          </a:xfrm>
        </p:spPr>
        <p:txBody>
          <a:bodyPr>
            <a:normAutofit/>
          </a:bodyPr>
          <a:lstStyle/>
          <a:p>
            <a:r>
              <a:rPr lang="en-US" dirty="0"/>
              <a:t>Dataset is extremely small, 20 samples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Challenge will be to find a method for making accurate predictions from very little data</a:t>
            </a:r>
          </a:p>
          <a:p>
            <a:r>
              <a:rPr lang="en-US" dirty="0"/>
              <a:t>Two approaches:</a:t>
            </a:r>
          </a:p>
          <a:p>
            <a:pPr lvl="1"/>
            <a:r>
              <a:rPr lang="en-US" dirty="0"/>
              <a:t>Data augmentation</a:t>
            </a:r>
          </a:p>
          <a:p>
            <a:pPr lvl="2"/>
            <a:r>
              <a:rPr lang="en-US" dirty="0"/>
              <a:t>Find ways to expand or add to dataset</a:t>
            </a:r>
          </a:p>
          <a:p>
            <a:pPr lvl="1"/>
            <a:r>
              <a:rPr lang="en-US" dirty="0"/>
              <a:t>Model optimization</a:t>
            </a:r>
          </a:p>
          <a:p>
            <a:pPr lvl="2"/>
            <a:r>
              <a:rPr lang="en-US" dirty="0"/>
              <a:t>Select most important features</a:t>
            </a:r>
          </a:p>
          <a:p>
            <a:pPr lvl="2"/>
            <a:r>
              <a:rPr lang="en-US" dirty="0"/>
              <a:t>Find hyperparameters that allow for high-quality training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3679B4-2021-4303-B8A8-1A4BB40EDE79}"/>
              </a:ext>
            </a:extLst>
          </p:cNvPr>
          <p:cNvSpPr txBox="1">
            <a:spLocks/>
          </p:cNvSpPr>
          <p:nvPr/>
        </p:nvSpPr>
        <p:spPr>
          <a:xfrm>
            <a:off x="1024128" y="4547616"/>
            <a:ext cx="1928079" cy="180964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862EB-95B3-4A31-9C04-BF50239C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8135-BD35-479D-9BA4-771549B1925B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C0312-EE8A-4147-878C-E33B010E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Montalbano					Josh Ortiz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06E86-717A-4818-9E62-D0699140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33001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F854-5E4B-4876-B4E9-1C3621A3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966DF-06E1-479D-9BA9-91382E495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943" y="2084832"/>
            <a:ext cx="9786257" cy="4309383"/>
          </a:xfrm>
        </p:spPr>
        <p:txBody>
          <a:bodyPr>
            <a:normAutofit/>
          </a:bodyPr>
          <a:lstStyle/>
          <a:p>
            <a:r>
              <a:rPr lang="en-US" dirty="0"/>
              <a:t>Most augmentation techniques designed for classifier models. Since this is predicting a price, it is a regressor model.</a:t>
            </a:r>
          </a:p>
          <a:p>
            <a:r>
              <a:rPr lang="en-US" dirty="0"/>
              <a:t>Simplest augmentation method: Random noise</a:t>
            </a:r>
          </a:p>
          <a:p>
            <a:pPr lvl="1"/>
            <a:r>
              <a:rPr lang="en-US" dirty="0"/>
              <a:t>For each value, simply add or subtract a randomly chosen amount within a specified range</a:t>
            </a:r>
          </a:p>
          <a:p>
            <a:pPr lvl="1"/>
            <a:r>
              <a:rPr lang="en-US" dirty="0"/>
              <a:t>Every amount within the specified range has equal likelihood of being chosen</a:t>
            </a:r>
          </a:p>
          <a:p>
            <a:pPr lvl="1"/>
            <a:r>
              <a:rPr lang="en-US" dirty="0"/>
              <a:t>Assumes low sensitivity of target to input variable (may not be valid, difficult to test in small datasets)</a:t>
            </a:r>
          </a:p>
          <a:p>
            <a:r>
              <a:rPr lang="en-US" dirty="0"/>
              <a:t>Slightly better method: Gaussian noise</a:t>
            </a:r>
          </a:p>
          <a:p>
            <a:pPr lvl="1"/>
            <a:r>
              <a:rPr lang="en-US" dirty="0"/>
              <a:t>Still adding or subtracting a randomly chosen amount</a:t>
            </a:r>
          </a:p>
          <a:p>
            <a:pPr lvl="1"/>
            <a:r>
              <a:rPr lang="en-US" dirty="0"/>
              <a:t>Probability for perturbation values are normally distributed and centered on the original value</a:t>
            </a:r>
          </a:p>
          <a:p>
            <a:pPr lvl="1"/>
            <a:r>
              <a:rPr lang="en-US" dirty="0"/>
              <a:t>Requires std deviation of the distribution to be specified</a:t>
            </a:r>
          </a:p>
          <a:p>
            <a:pPr lvl="1"/>
            <a:r>
              <a:rPr lang="en-US" dirty="0"/>
              <a:t>Better -- but still not great -- for sensitive datasets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3679B4-2021-4303-B8A8-1A4BB40EDE79}"/>
              </a:ext>
            </a:extLst>
          </p:cNvPr>
          <p:cNvSpPr txBox="1">
            <a:spLocks/>
          </p:cNvSpPr>
          <p:nvPr/>
        </p:nvSpPr>
        <p:spPr>
          <a:xfrm>
            <a:off x="1024128" y="4547616"/>
            <a:ext cx="1928079" cy="180964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862EB-95B3-4A31-9C04-BF50239C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8135-BD35-479D-9BA4-771549B1925B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C0312-EE8A-4147-878C-E33B010E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Montalbano					Josh Ortiz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06E86-717A-4818-9E62-D0699140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67894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F854-5E4B-4876-B4E9-1C3621A3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966DF-06E1-479D-9BA9-91382E495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943" y="2084832"/>
            <a:ext cx="9786257" cy="43093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run Lasso Regression on the data (min-max scaled) prior to neural network model generation to automatically select features.</a:t>
            </a:r>
          </a:p>
          <a:p>
            <a:endParaRPr lang="en-US" dirty="0"/>
          </a:p>
          <a:p>
            <a:r>
              <a:rPr lang="en-US" dirty="0"/>
              <a:t>Lasso automatically sets the coefficients for each variable, with unimportant variables receiving a coefficient of zero.</a:t>
            </a:r>
          </a:p>
          <a:p>
            <a:endParaRPr lang="en-US" dirty="0"/>
          </a:p>
          <a:p>
            <a:r>
              <a:rPr lang="en-US" dirty="0"/>
              <a:t>By running Lasso, I can see what features it believes to be important and ignore the rest.</a:t>
            </a:r>
          </a:p>
          <a:p>
            <a:endParaRPr lang="en-US" dirty="0"/>
          </a:p>
          <a:p>
            <a:r>
              <a:rPr lang="en-US" dirty="0"/>
              <a:t>Lasso is a linear regression technique. So this assumes that the same features will be important or not in a non-linear model, which may not be true.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3679B4-2021-4303-B8A8-1A4BB40EDE79}"/>
              </a:ext>
            </a:extLst>
          </p:cNvPr>
          <p:cNvSpPr txBox="1">
            <a:spLocks/>
          </p:cNvSpPr>
          <p:nvPr/>
        </p:nvSpPr>
        <p:spPr>
          <a:xfrm>
            <a:off x="1024128" y="4547616"/>
            <a:ext cx="1928079" cy="180964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862EB-95B3-4A31-9C04-BF50239C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8135-BD35-479D-9BA4-771549B1925B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C0312-EE8A-4147-878C-E33B010E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Montalbano					Josh Ortiz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06E86-717A-4818-9E62-D0699140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37020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F854-5E4B-4876-B4E9-1C3621A3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966DF-06E1-479D-9BA9-91382E495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943" y="1753906"/>
            <a:ext cx="9786257" cy="51040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Optimize model in five stages:</a:t>
            </a:r>
          </a:p>
          <a:p>
            <a:pPr lvl="1"/>
            <a:r>
              <a:rPr lang="en-US" dirty="0"/>
              <a:t>Choose the alpha value for the Lasso model</a:t>
            </a:r>
          </a:p>
          <a:p>
            <a:pPr lvl="3"/>
            <a:r>
              <a:rPr lang="en-US" dirty="0"/>
              <a:t>Search alpha values by powers of 2, from 2 </a:t>
            </a:r>
            <a:r>
              <a:rPr lang="en-US" baseline="30000" dirty="0"/>
              <a:t>-10</a:t>
            </a:r>
            <a:r>
              <a:rPr lang="en-US" dirty="0"/>
              <a:t> to 2</a:t>
            </a:r>
            <a:r>
              <a:rPr lang="en-US" baseline="30000" dirty="0"/>
              <a:t>2</a:t>
            </a:r>
          </a:p>
          <a:p>
            <a:pPr lvl="3"/>
            <a:r>
              <a:rPr lang="en-US" dirty="0"/>
              <a:t>Lasso has built in R</a:t>
            </a:r>
            <a:r>
              <a:rPr lang="en-US" baseline="30000" dirty="0"/>
              <a:t>2</a:t>
            </a:r>
            <a:r>
              <a:rPr lang="en-US" dirty="0"/>
              <a:t> scoring, so I take the alpha that provides the highest score for the data</a:t>
            </a:r>
            <a:endParaRPr lang="en-US" baseline="30000" dirty="0"/>
          </a:p>
          <a:p>
            <a:pPr lvl="1"/>
            <a:r>
              <a:rPr lang="en-US" dirty="0"/>
              <a:t>Choose the number of layers and the number of nodes per layer</a:t>
            </a:r>
          </a:p>
          <a:p>
            <a:pPr lvl="3"/>
            <a:r>
              <a:rPr lang="en-US" dirty="0"/>
              <a:t>Randomly select layer quantities between 2 and 50</a:t>
            </a:r>
          </a:p>
          <a:p>
            <a:pPr lvl="3"/>
            <a:r>
              <a:rPr lang="en-US" dirty="0"/>
              <a:t>Randomly select node quantities between 10 and 100 per layer</a:t>
            </a:r>
          </a:p>
          <a:p>
            <a:pPr lvl="3"/>
            <a:r>
              <a:rPr lang="en-US" dirty="0"/>
              <a:t>Test 50 combinations and choose the one with the lowest percent error</a:t>
            </a:r>
          </a:p>
          <a:p>
            <a:pPr lvl="1"/>
            <a:r>
              <a:rPr lang="en-US" dirty="0"/>
              <a:t>Choose the activation function</a:t>
            </a:r>
          </a:p>
          <a:p>
            <a:pPr lvl="3"/>
            <a:r>
              <a:rPr lang="en-US" dirty="0"/>
              <a:t>Test each of Rectified Linear Unit, Exponential Linear Unit, Hyperbolic Tangent, Sigmoid, Linear, and Exponential Functions</a:t>
            </a:r>
          </a:p>
          <a:p>
            <a:pPr lvl="3"/>
            <a:r>
              <a:rPr lang="en-US" dirty="0"/>
              <a:t>Take the activation which gave the lowest percent error</a:t>
            </a:r>
          </a:p>
          <a:p>
            <a:pPr lvl="1"/>
            <a:r>
              <a:rPr lang="en-US" dirty="0"/>
              <a:t>Choose the batch size</a:t>
            </a:r>
          </a:p>
          <a:p>
            <a:pPr lvl="3"/>
            <a:r>
              <a:rPr lang="en-US" dirty="0"/>
              <a:t>Search powers of 2 from 4 to 256 and use the size with lowest sum of percent error and training time</a:t>
            </a:r>
          </a:p>
          <a:p>
            <a:pPr lvl="1"/>
            <a:r>
              <a:rPr lang="en-US" dirty="0"/>
              <a:t>Choose the number of epochs</a:t>
            </a:r>
          </a:p>
          <a:p>
            <a:pPr lvl="3"/>
            <a:r>
              <a:rPr lang="en-US" dirty="0"/>
              <a:t>Same process as batch size except I look for the point where improvements in percent error begin to diminish, since larger numbers of epochs can take significant amount of processing time</a:t>
            </a:r>
          </a:p>
          <a:p>
            <a:r>
              <a:rPr lang="en-US" dirty="0"/>
              <a:t>Ran process on three versions of the dataset: no augmentation, random noise augmentation, and gaussian noise augmentation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3679B4-2021-4303-B8A8-1A4BB40EDE79}"/>
              </a:ext>
            </a:extLst>
          </p:cNvPr>
          <p:cNvSpPr txBox="1">
            <a:spLocks/>
          </p:cNvSpPr>
          <p:nvPr/>
        </p:nvSpPr>
        <p:spPr>
          <a:xfrm>
            <a:off x="1024128" y="4547616"/>
            <a:ext cx="1928079" cy="180964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862EB-95B3-4A31-9C04-BF50239C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8135-BD35-479D-9BA4-771549B1925B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C0312-EE8A-4147-878C-E33B010E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Montalbano					Josh Ortiz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06E86-717A-4818-9E62-D0699140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2256955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F854-5E4B-4876-B4E9-1C3621A3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E3B3BAE5-8068-4E54-9AF0-5EDE2EFF4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6130" y="1467422"/>
            <a:ext cx="7924150" cy="4889836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3679B4-2021-4303-B8A8-1A4BB40EDE79}"/>
              </a:ext>
            </a:extLst>
          </p:cNvPr>
          <p:cNvSpPr txBox="1">
            <a:spLocks/>
          </p:cNvSpPr>
          <p:nvPr/>
        </p:nvSpPr>
        <p:spPr>
          <a:xfrm>
            <a:off x="882034" y="1900536"/>
            <a:ext cx="2878436" cy="316295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862EB-95B3-4A31-9C04-BF50239C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8135-BD35-479D-9BA4-771549B1925B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C0312-EE8A-4147-878C-E33B010E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Montalbano					Josh Ortiz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06E86-717A-4818-9E62-D0699140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r>
              <a:rPr lang="en-US" dirty="0"/>
              <a:t>/25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132471-33A3-42AE-94E5-E786C22D3B84}"/>
              </a:ext>
            </a:extLst>
          </p:cNvPr>
          <p:cNvSpPr txBox="1"/>
          <p:nvPr/>
        </p:nvSpPr>
        <p:spPr>
          <a:xfrm>
            <a:off x="1024128" y="3112496"/>
            <a:ext cx="2336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 value sensitivity in the non-augmented dataset</a:t>
            </a:r>
          </a:p>
        </p:txBody>
      </p:sp>
    </p:spTree>
    <p:extLst>
      <p:ext uri="{BB962C8B-B14F-4D97-AF65-F5344CB8AC3E}">
        <p14:creationId xmlns:p14="http://schemas.microsoft.com/office/powerpoint/2010/main" val="10094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F854-5E4B-4876-B4E9-1C3621A3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3B3BAE5-8068-4E54-9AF0-5EDE2EFF4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970135" y="1562312"/>
            <a:ext cx="9767563" cy="5185960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3679B4-2021-4303-B8A8-1A4BB40EDE79}"/>
              </a:ext>
            </a:extLst>
          </p:cNvPr>
          <p:cNvSpPr txBox="1">
            <a:spLocks/>
          </p:cNvSpPr>
          <p:nvPr/>
        </p:nvSpPr>
        <p:spPr>
          <a:xfrm>
            <a:off x="882034" y="1900536"/>
            <a:ext cx="2878436" cy="316295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862EB-95B3-4A31-9C04-BF50239C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8135-BD35-479D-9BA4-771549B1925B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C0312-EE8A-4147-878C-E33B010E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Montalbano					Josh Ortiz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06E86-717A-4818-9E62-D0699140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r>
              <a:rPr lang="en-US" dirty="0"/>
              <a:t>/25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132471-33A3-42AE-94E5-E786C22D3B84}"/>
              </a:ext>
            </a:extLst>
          </p:cNvPr>
          <p:cNvSpPr txBox="1"/>
          <p:nvPr/>
        </p:nvSpPr>
        <p:spPr>
          <a:xfrm>
            <a:off x="0" y="2346624"/>
            <a:ext cx="2336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Architecture selection for the non-augmented dataset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CCE9E44-3FE7-443F-9745-6E93874F65BB}"/>
              </a:ext>
            </a:extLst>
          </p:cNvPr>
          <p:cNvSpPr/>
          <p:nvPr/>
        </p:nvSpPr>
        <p:spPr>
          <a:xfrm>
            <a:off x="2754630" y="5646420"/>
            <a:ext cx="1005840" cy="6263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539A2C-673D-4EEC-B78D-C6CD49681B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96" t="20298" r="-1059" b="-841"/>
          <a:stretch/>
        </p:blipFill>
        <p:spPr>
          <a:xfrm>
            <a:off x="80547" y="5221194"/>
            <a:ext cx="2371574" cy="157964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FBDAF84-D663-4D73-ACCF-744B5A1DE190}"/>
              </a:ext>
            </a:extLst>
          </p:cNvPr>
          <p:cNvSpPr/>
          <p:nvPr/>
        </p:nvSpPr>
        <p:spPr>
          <a:xfrm>
            <a:off x="138461" y="5194135"/>
            <a:ext cx="2255745" cy="13452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F667D9-0B38-4586-9743-737FED245E2D}"/>
              </a:ext>
            </a:extLst>
          </p:cNvPr>
          <p:cNvCxnSpPr>
            <a:stCxn id="11" idx="7"/>
            <a:endCxn id="3" idx="0"/>
          </p:cNvCxnSpPr>
          <p:nvPr/>
        </p:nvCxnSpPr>
        <p:spPr>
          <a:xfrm>
            <a:off x="2063860" y="5391146"/>
            <a:ext cx="1193690" cy="255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7AA283-F0CF-48B7-9831-D7DC9CF67AB0}"/>
              </a:ext>
            </a:extLst>
          </p:cNvPr>
          <p:cNvCxnSpPr>
            <a:cxnSpLocks/>
            <a:stCxn id="11" idx="4"/>
            <a:endCxn id="3" idx="4"/>
          </p:cNvCxnSpPr>
          <p:nvPr/>
        </p:nvCxnSpPr>
        <p:spPr>
          <a:xfrm flipV="1">
            <a:off x="1266334" y="6272784"/>
            <a:ext cx="1991216" cy="266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1BF603F-4177-442F-BFF7-C2AC88A3BC59}"/>
              </a:ext>
            </a:extLst>
          </p:cNvPr>
          <p:cNvSpPr txBox="1"/>
          <p:nvPr/>
        </p:nvSpPr>
        <p:spPr>
          <a:xfrm>
            <a:off x="169327" y="4197508"/>
            <a:ext cx="1800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Best:</a:t>
            </a:r>
          </a:p>
          <a:p>
            <a:r>
              <a:rPr lang="en-US" dirty="0"/>
              <a:t>	Layers: 3</a:t>
            </a:r>
          </a:p>
          <a:p>
            <a:r>
              <a:rPr lang="en-US" dirty="0"/>
              <a:t>	Nodes: 16</a:t>
            </a:r>
          </a:p>
        </p:txBody>
      </p:sp>
    </p:spTree>
    <p:extLst>
      <p:ext uri="{BB962C8B-B14F-4D97-AF65-F5344CB8AC3E}">
        <p14:creationId xmlns:p14="http://schemas.microsoft.com/office/powerpoint/2010/main" val="308150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F854-5E4B-4876-B4E9-1C3621A3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E3B3BAE5-8068-4E54-9AF0-5EDE2EFF4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6130" y="1467422"/>
            <a:ext cx="7924150" cy="4889836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3679B4-2021-4303-B8A8-1A4BB40EDE79}"/>
              </a:ext>
            </a:extLst>
          </p:cNvPr>
          <p:cNvSpPr txBox="1">
            <a:spLocks/>
          </p:cNvSpPr>
          <p:nvPr/>
        </p:nvSpPr>
        <p:spPr>
          <a:xfrm>
            <a:off x="882034" y="1900536"/>
            <a:ext cx="2878436" cy="316295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862EB-95B3-4A31-9C04-BF50239C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8135-BD35-479D-9BA4-771549B1925B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C0312-EE8A-4147-878C-E33B010E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Montalbano					Josh Ortiz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06E86-717A-4818-9E62-D0699140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r>
              <a:rPr lang="en-US" dirty="0"/>
              <a:t>/25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132471-33A3-42AE-94E5-E786C22D3B84}"/>
              </a:ext>
            </a:extLst>
          </p:cNvPr>
          <p:cNvSpPr txBox="1"/>
          <p:nvPr/>
        </p:nvSpPr>
        <p:spPr>
          <a:xfrm>
            <a:off x="1024128" y="3112496"/>
            <a:ext cx="23362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Activation performance in the un-augmented dataset</a:t>
            </a:r>
          </a:p>
          <a:p>
            <a:endParaRPr lang="en-US" dirty="0"/>
          </a:p>
          <a:p>
            <a:r>
              <a:rPr lang="en-US" dirty="0"/>
              <a:t>Best batch size:</a:t>
            </a:r>
          </a:p>
          <a:p>
            <a:r>
              <a:rPr lang="en-US" dirty="0"/>
              <a:t>	Exponential Linear Unit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BE10F9E-6DEA-421C-999A-2375C04039AE}"/>
              </a:ext>
            </a:extLst>
          </p:cNvPr>
          <p:cNvSpPr/>
          <p:nvPr/>
        </p:nvSpPr>
        <p:spPr>
          <a:xfrm>
            <a:off x="6210300" y="1303021"/>
            <a:ext cx="636472" cy="50542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78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728</Words>
  <Application>Microsoft Office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Tw Cen MT</vt:lpstr>
      <vt:lpstr>Tw Cen MT Condensed</vt:lpstr>
      <vt:lpstr>Wingdings 3</vt:lpstr>
      <vt:lpstr>Integral</vt:lpstr>
      <vt:lpstr>Neural Network Project</vt:lpstr>
      <vt:lpstr>Dataset – Function Structure complexity</vt:lpstr>
      <vt:lpstr>Dataset – Function Structure complexity</vt:lpstr>
      <vt:lpstr>Data Augmentation</vt:lpstr>
      <vt:lpstr>Feature selection</vt:lpstr>
      <vt:lpstr>Model optimization</vt:lpstr>
      <vt:lpstr>Results</vt:lpstr>
      <vt:lpstr>Results</vt:lpstr>
      <vt:lpstr>Results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2020-04-20T08:40:28Z</dcterms:created>
  <dcterms:modified xsi:type="dcterms:W3CDTF">2020-04-30T19:10:05Z</dcterms:modified>
</cp:coreProperties>
</file>