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2ec2692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2ec2692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2ec2692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2ec2692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2ec2692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2ec2692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2ec2692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2ec2692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 Standardized Test Scores by Ethnicity</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Helma Zecena</a:t>
            </a:r>
            <a:endParaRPr/>
          </a:p>
          <a:p>
            <a:pPr indent="0" lvl="0" marL="0" rtl="0" algn="ctr">
              <a:spcBef>
                <a:spcPts val="0"/>
              </a:spcBef>
              <a:spcAft>
                <a:spcPts val="0"/>
              </a:spcAft>
              <a:buNone/>
            </a:pPr>
            <a:r>
              <a:rPr lang="en"/>
              <a:t>Javier Ortiz</a:t>
            </a:r>
            <a:endParaRPr/>
          </a:p>
          <a:p>
            <a:pPr indent="0" lvl="0" marL="0" rtl="0" algn="ctr">
              <a:spcBef>
                <a:spcPts val="0"/>
              </a:spcBef>
              <a:spcAft>
                <a:spcPts val="0"/>
              </a:spcAft>
              <a:buNone/>
            </a:pPr>
            <a:r>
              <a:rPr lang="en"/>
              <a:t>Adrián Llamas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floor is yours...</a:t>
            </a:r>
            <a:endParaRPr/>
          </a:p>
        </p:txBody>
      </p:sp>
      <p:sp>
        <p:nvSpPr>
          <p:cNvPr id="139" name="Google Shape;139;p22"/>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THANK YOU!</a:t>
            </a:r>
            <a:endParaRPr>
              <a:solidFill>
                <a:schemeClr val="accent1"/>
              </a:solidFill>
            </a:endParaRPr>
          </a:p>
        </p:txBody>
      </p:sp>
      <p:grpSp>
        <p:nvGrpSpPr>
          <p:cNvPr id="146" name="Google Shape;146;p23"/>
          <p:cNvGrpSpPr/>
          <p:nvPr/>
        </p:nvGrpSpPr>
        <p:grpSpPr>
          <a:xfrm>
            <a:off x="1211307" y="1705030"/>
            <a:ext cx="1233485" cy="1233485"/>
            <a:chOff x="1700550" y="1498632"/>
            <a:chExt cx="1053900" cy="1053900"/>
          </a:xfrm>
        </p:grpSpPr>
        <p:sp>
          <p:nvSpPr>
            <p:cNvPr id="147" name="Google Shape;147;p23"/>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1956450" y="1729405"/>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3"/>
          <p:cNvGrpSpPr/>
          <p:nvPr/>
        </p:nvGrpSpPr>
        <p:grpSpPr>
          <a:xfrm>
            <a:off x="2583323" y="1705030"/>
            <a:ext cx="1233485" cy="1233485"/>
            <a:chOff x="2872812" y="1498619"/>
            <a:chExt cx="1053900" cy="1053900"/>
          </a:xfrm>
        </p:grpSpPr>
        <p:sp>
          <p:nvSpPr>
            <p:cNvPr id="150" name="Google Shape;150;p23"/>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3128712" y="1729418"/>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23"/>
          <p:cNvGrpSpPr/>
          <p:nvPr/>
        </p:nvGrpSpPr>
        <p:grpSpPr>
          <a:xfrm>
            <a:off x="3955309" y="1705030"/>
            <a:ext cx="1233485" cy="1233485"/>
            <a:chOff x="4045050" y="1484544"/>
            <a:chExt cx="1053900" cy="1053900"/>
          </a:xfrm>
        </p:grpSpPr>
        <p:sp>
          <p:nvSpPr>
            <p:cNvPr id="153" name="Google Shape;153;p23"/>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4300950" y="1715343"/>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23"/>
          <p:cNvGrpSpPr/>
          <p:nvPr/>
        </p:nvGrpSpPr>
        <p:grpSpPr>
          <a:xfrm>
            <a:off x="5327311" y="1705030"/>
            <a:ext cx="1233485" cy="1233485"/>
            <a:chOff x="5217300" y="1498632"/>
            <a:chExt cx="1053900" cy="1053900"/>
          </a:xfrm>
        </p:grpSpPr>
        <p:sp>
          <p:nvSpPr>
            <p:cNvPr id="156" name="Google Shape;156;p23"/>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5473200" y="1729430"/>
              <a:ext cx="542100" cy="515400"/>
            </a:xfrm>
            <a:prstGeom prst="star5">
              <a:avLst>
                <a:gd fmla="val 19098" name="adj"/>
                <a:gd fmla="val 105146" name="hf"/>
                <a:gd fmla="val 110557"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 name="Google Shape;158;p23"/>
          <p:cNvGrpSpPr/>
          <p:nvPr/>
        </p:nvGrpSpPr>
        <p:grpSpPr>
          <a:xfrm>
            <a:off x="6699312" y="1705030"/>
            <a:ext cx="1233485" cy="1233485"/>
            <a:chOff x="6389550" y="1498632"/>
            <a:chExt cx="1053900" cy="1053900"/>
          </a:xfrm>
        </p:grpSpPr>
        <p:sp>
          <p:nvSpPr>
            <p:cNvPr id="159" name="Google Shape;159;p23"/>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6645450" y="1729430"/>
              <a:ext cx="542100" cy="5154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3"/>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ph idx="4294967295" type="title"/>
          </p:nvPr>
        </p:nvSpPr>
        <p:spPr>
          <a:xfrm>
            <a:off x="311700" y="372500"/>
            <a:ext cx="80382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1"/>
                </a:solidFill>
              </a:rPr>
              <a:t>Data Analysts</a:t>
            </a:r>
            <a:endParaRPr>
              <a:solidFill>
                <a:schemeClr val="accent1"/>
              </a:solidFill>
            </a:endParaRPr>
          </a:p>
        </p:txBody>
      </p:sp>
      <p:sp>
        <p:nvSpPr>
          <p:cNvPr id="71" name="Google Shape;71;p14"/>
          <p:cNvSpPr txBox="1"/>
          <p:nvPr>
            <p:ph idx="4294967295" type="body"/>
          </p:nvPr>
        </p:nvSpPr>
        <p:spPr>
          <a:xfrm>
            <a:off x="1649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Helma Zecena</a:t>
            </a:r>
            <a:endParaRPr sz="2100">
              <a:solidFill>
                <a:schemeClr val="accent5"/>
              </a:solidFill>
            </a:endParaRPr>
          </a:p>
        </p:txBody>
      </p:sp>
      <p:cxnSp>
        <p:nvCxnSpPr>
          <p:cNvPr id="72" name="Google Shape;72;p14"/>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grpSp>
        <p:nvGrpSpPr>
          <p:cNvPr id="73" name="Google Shape;73;p14"/>
          <p:cNvGrpSpPr/>
          <p:nvPr/>
        </p:nvGrpSpPr>
        <p:grpSpPr>
          <a:xfrm>
            <a:off x="431475" y="1366425"/>
            <a:ext cx="1644325" cy="1644300"/>
            <a:chOff x="431475" y="1351550"/>
            <a:chExt cx="1644325" cy="1644300"/>
          </a:xfrm>
        </p:grpSpPr>
        <p:sp>
          <p:nvSpPr>
            <p:cNvPr id="74" name="Google Shape;74;p14"/>
            <p:cNvSpPr/>
            <p:nvPr/>
          </p:nvSpPr>
          <p:spPr>
            <a:xfrm>
              <a:off x="43150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woman with purple hair" id="75" name="Google Shape;75;p14"/>
            <p:cNvPicPr preferRelativeResize="0"/>
            <p:nvPr/>
          </p:nvPicPr>
          <p:blipFill rotWithShape="1">
            <a:blip r:embed="rId3">
              <a:alphaModFix/>
            </a:blip>
            <a:srcRect b="0" l="-6205" r="-6216" t="-12422"/>
            <a:stretch/>
          </p:blipFill>
          <p:spPr>
            <a:xfrm>
              <a:off x="431475" y="1351550"/>
              <a:ext cx="1644300" cy="1644300"/>
            </a:xfrm>
            <a:prstGeom prst="ellipse">
              <a:avLst/>
            </a:prstGeom>
            <a:noFill/>
            <a:ln>
              <a:noFill/>
            </a:ln>
          </p:spPr>
        </p:pic>
      </p:grpSp>
      <p:sp>
        <p:nvSpPr>
          <p:cNvPr id="76" name="Google Shape;76;p14"/>
          <p:cNvSpPr txBox="1"/>
          <p:nvPr>
            <p:ph idx="4294967295" type="body"/>
          </p:nvPr>
        </p:nvSpPr>
        <p:spPr>
          <a:xfrm>
            <a:off x="16492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100"/>
              <a:t>Data Management</a:t>
            </a:r>
            <a:endParaRPr sz="1100"/>
          </a:p>
        </p:txBody>
      </p:sp>
      <p:grpSp>
        <p:nvGrpSpPr>
          <p:cNvPr id="77" name="Google Shape;77;p14"/>
          <p:cNvGrpSpPr/>
          <p:nvPr/>
        </p:nvGrpSpPr>
        <p:grpSpPr>
          <a:xfrm>
            <a:off x="3394788" y="1381450"/>
            <a:ext cx="1644300" cy="1659175"/>
            <a:chOff x="2649450" y="1351550"/>
            <a:chExt cx="1644300" cy="1659175"/>
          </a:xfrm>
        </p:grpSpPr>
        <p:sp>
          <p:nvSpPr>
            <p:cNvPr id="78" name="Google Shape;78;p14"/>
            <p:cNvSpPr/>
            <p:nvPr/>
          </p:nvSpPr>
          <p:spPr>
            <a:xfrm>
              <a:off x="264945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boy in a yellow shirt" id="79" name="Google Shape;79;p14"/>
            <p:cNvPicPr preferRelativeResize="0"/>
            <p:nvPr/>
          </p:nvPicPr>
          <p:blipFill rotWithShape="1">
            <a:blip r:embed="rId4">
              <a:alphaModFix/>
            </a:blip>
            <a:srcRect b="0" l="-8182" r="-4214" t="-12397"/>
            <a:stretch/>
          </p:blipFill>
          <p:spPr>
            <a:xfrm>
              <a:off x="2649450" y="1366425"/>
              <a:ext cx="1644300" cy="1644300"/>
            </a:xfrm>
            <a:prstGeom prst="ellipse">
              <a:avLst/>
            </a:prstGeom>
            <a:noFill/>
            <a:ln>
              <a:noFill/>
            </a:ln>
          </p:spPr>
        </p:pic>
      </p:grpSp>
      <p:sp>
        <p:nvSpPr>
          <p:cNvPr id="80" name="Google Shape;80;p14"/>
          <p:cNvSpPr txBox="1"/>
          <p:nvPr>
            <p:ph idx="4294967295" type="body"/>
          </p:nvPr>
        </p:nvSpPr>
        <p:spPr>
          <a:xfrm>
            <a:off x="3128246"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Javier Ortiz</a:t>
            </a:r>
            <a:endParaRPr sz="2100">
              <a:solidFill>
                <a:schemeClr val="accent5"/>
              </a:solidFill>
            </a:endParaRPr>
          </a:p>
        </p:txBody>
      </p:sp>
      <p:cxnSp>
        <p:nvCxnSpPr>
          <p:cNvPr id="81" name="Google Shape;81;p14"/>
          <p:cNvCxnSpPr/>
          <p:nvPr/>
        </p:nvCxnSpPr>
        <p:spPr>
          <a:xfrm>
            <a:off x="40814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82" name="Google Shape;82;p14"/>
          <p:cNvSpPr txBox="1"/>
          <p:nvPr>
            <p:ph idx="4294967295" type="body"/>
          </p:nvPr>
        </p:nvSpPr>
        <p:spPr>
          <a:xfrm>
            <a:off x="3236145" y="368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Data Acquisition (API)</a:t>
            </a:r>
            <a:endParaRPr sz="1100"/>
          </a:p>
          <a:p>
            <a:pPr indent="0" lvl="0" marL="0" rtl="0" algn="ctr">
              <a:spcBef>
                <a:spcPts val="1600"/>
              </a:spcBef>
              <a:spcAft>
                <a:spcPts val="1600"/>
              </a:spcAft>
              <a:buNone/>
            </a:pPr>
            <a:r>
              <a:rPr lang="en" sz="1100"/>
              <a:t>Github Management</a:t>
            </a:r>
            <a:endParaRPr sz="1100"/>
          </a:p>
        </p:txBody>
      </p:sp>
      <p:grpSp>
        <p:nvGrpSpPr>
          <p:cNvPr id="83" name="Google Shape;83;p14"/>
          <p:cNvGrpSpPr/>
          <p:nvPr/>
        </p:nvGrpSpPr>
        <p:grpSpPr>
          <a:xfrm>
            <a:off x="6358075" y="1368025"/>
            <a:ext cx="1644300" cy="1644300"/>
            <a:chOff x="7085400" y="1351550"/>
            <a:chExt cx="1644300" cy="1644300"/>
          </a:xfrm>
        </p:grpSpPr>
        <p:sp>
          <p:nvSpPr>
            <p:cNvPr id="84" name="Google Shape;84;p14"/>
            <p:cNvSpPr/>
            <p:nvPr/>
          </p:nvSpPr>
          <p:spPr>
            <a:xfrm>
              <a:off x="708540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man in a blue shirt" id="85" name="Google Shape;85;p14"/>
            <p:cNvPicPr preferRelativeResize="0"/>
            <p:nvPr/>
          </p:nvPicPr>
          <p:blipFill>
            <a:blip r:embed="rId5">
              <a:alphaModFix/>
            </a:blip>
            <a:stretch>
              <a:fillRect/>
            </a:stretch>
          </p:blipFill>
          <p:spPr>
            <a:xfrm flipH="1">
              <a:off x="7085400" y="1351550"/>
              <a:ext cx="1644300" cy="1644300"/>
            </a:xfrm>
            <a:prstGeom prst="ellipse">
              <a:avLst/>
            </a:prstGeom>
            <a:noFill/>
            <a:ln>
              <a:noFill/>
            </a:ln>
          </p:spPr>
        </p:pic>
      </p:grpSp>
      <p:sp>
        <p:nvSpPr>
          <p:cNvPr id="86" name="Google Shape;86;p14"/>
          <p:cNvSpPr txBox="1"/>
          <p:nvPr>
            <p:ph idx="4294967295" type="body"/>
          </p:nvPr>
        </p:nvSpPr>
        <p:spPr>
          <a:xfrm>
            <a:off x="6091526" y="3040637"/>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chemeClr val="accent5"/>
                </a:solidFill>
              </a:rPr>
              <a:t>Adrián Llamas</a:t>
            </a:r>
            <a:endParaRPr sz="2100">
              <a:solidFill>
                <a:schemeClr val="accent5"/>
              </a:solidFill>
            </a:endParaRPr>
          </a:p>
        </p:txBody>
      </p:sp>
      <p:cxnSp>
        <p:nvCxnSpPr>
          <p:cNvPr id="87" name="Google Shape;87;p14"/>
          <p:cNvCxnSpPr/>
          <p:nvPr/>
        </p:nvCxnSpPr>
        <p:spPr>
          <a:xfrm>
            <a:off x="70447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88" name="Google Shape;88;p14"/>
          <p:cNvSpPr txBox="1"/>
          <p:nvPr>
            <p:ph idx="4294967295" type="body"/>
          </p:nvPr>
        </p:nvSpPr>
        <p:spPr>
          <a:xfrm>
            <a:off x="6091520" y="368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Data Analysis (stats)</a:t>
            </a:r>
            <a:endParaRPr sz="1100"/>
          </a:p>
          <a:p>
            <a:pPr indent="0" lvl="0" marL="0" rtl="0" algn="ctr">
              <a:spcBef>
                <a:spcPts val="1600"/>
              </a:spcBef>
              <a:spcAft>
                <a:spcPts val="16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None/>
            </a:pPr>
            <a:r>
              <a:rPr lang="en"/>
              <a:t>We sought to examine potential differences in SAT &amp; ACT scores when examined by Ethnicity. </a:t>
            </a:r>
            <a:endParaRPr/>
          </a:p>
          <a:p>
            <a:pPr indent="0" lvl="0" marL="0" rtl="0" algn="l">
              <a:spcBef>
                <a:spcPts val="1600"/>
              </a:spcBef>
              <a:spcAft>
                <a:spcPts val="0"/>
              </a:spcAft>
              <a:buClr>
                <a:schemeClr val="dk2"/>
              </a:buClr>
              <a:buSzPts val="1100"/>
              <a:buNone/>
            </a:pPr>
            <a:r>
              <a:rPr lang="en"/>
              <a:t>Comparisons were made between the percentages of Latinos and students of other ethnicities at high schools where 15 or more students took exam</a:t>
            </a:r>
            <a:endParaRPr/>
          </a:p>
          <a:p>
            <a:pPr indent="0" lvl="0" marL="0" rtl="0" algn="l">
              <a:spcBef>
                <a:spcPts val="1600"/>
              </a:spcBef>
              <a:spcAft>
                <a:spcPts val="1600"/>
              </a:spcAft>
              <a:buClr>
                <a:schemeClr val="dk2"/>
              </a:buClr>
              <a:buSzPts val="1100"/>
              <a:buNone/>
            </a:pPr>
            <a:r>
              <a:rPr lang="en"/>
              <a:t>Used  2017-18 data from CA DOE.</a:t>
            </a:r>
            <a:endParaRPr/>
          </a:p>
        </p:txBody>
      </p:sp>
      <p:sp>
        <p:nvSpPr>
          <p:cNvPr id="94" name="Google Shape;94;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idx="2" type="body"/>
          </p:nvPr>
        </p:nvSpPr>
        <p:spPr>
          <a:xfrm>
            <a:off x="4572000" y="460175"/>
            <a:ext cx="4204500" cy="3959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sz="1200"/>
              <a:t>Hypothesis</a:t>
            </a:r>
            <a:r>
              <a:rPr lang="en" sz="1200"/>
              <a:t>:  As the numbers of Latinos in schools increases, the number of students meeting or exceeding standardized test scores </a:t>
            </a:r>
            <a:r>
              <a:rPr lang="en" sz="1200"/>
              <a:t>(SAT, ACT) in CA high </a:t>
            </a:r>
            <a:r>
              <a:rPr lang="en" sz="1200"/>
              <a:t>schools</a:t>
            </a:r>
            <a:r>
              <a:rPr lang="en" sz="1200"/>
              <a:t> will decrease.</a:t>
            </a:r>
            <a:endParaRPr sz="1200"/>
          </a:p>
          <a:p>
            <a:pPr indent="-304800" lvl="0" marL="457200" rtl="0" algn="l">
              <a:spcBef>
                <a:spcPts val="0"/>
              </a:spcBef>
              <a:spcAft>
                <a:spcPts val="0"/>
              </a:spcAft>
              <a:buSzPts val="1200"/>
              <a:buChar char="●"/>
            </a:pPr>
            <a:r>
              <a:rPr lang="en" sz="1200"/>
              <a:t>Null: No difference in performance</a:t>
            </a:r>
            <a:endParaRPr sz="1200"/>
          </a:p>
          <a:p>
            <a:pPr indent="0" lvl="0" marL="457200" rtl="0" algn="l">
              <a:spcBef>
                <a:spcPts val="1600"/>
              </a:spcBef>
              <a:spcAft>
                <a:spcPts val="0"/>
              </a:spcAft>
              <a:buNone/>
            </a:pPr>
            <a:r>
              <a:t/>
            </a:r>
            <a:endParaRPr sz="1200"/>
          </a:p>
          <a:p>
            <a:pPr indent="-304800" lvl="0" marL="457200" rtl="0" algn="l">
              <a:spcBef>
                <a:spcPts val="1600"/>
              </a:spcBef>
              <a:spcAft>
                <a:spcPts val="0"/>
              </a:spcAft>
              <a:buSzPts val="1200"/>
              <a:buChar char="●"/>
            </a:pPr>
            <a:r>
              <a:rPr lang="en" sz="1200"/>
              <a:t>We wanted to know if Latino students face an unfair disadvantages in public education? </a:t>
            </a:r>
            <a:endParaRPr sz="1200"/>
          </a:p>
          <a:p>
            <a:pPr indent="-304800" lvl="0" marL="457200" rtl="0" algn="l">
              <a:spcBef>
                <a:spcPts val="0"/>
              </a:spcBef>
              <a:spcAft>
                <a:spcPts val="0"/>
              </a:spcAft>
              <a:buSzPts val="1200"/>
              <a:buChar char="●"/>
            </a:pPr>
            <a:r>
              <a:rPr lang="en" sz="1200"/>
              <a:t>WHY? </a:t>
            </a:r>
            <a:r>
              <a:rPr b="1" lang="en" sz="1200"/>
              <a:t>1st Generation students</a:t>
            </a:r>
            <a:endParaRPr b="1" sz="1200"/>
          </a:p>
          <a:p>
            <a:pPr indent="-304800" lvl="0" marL="457200" rtl="0" algn="l">
              <a:spcBef>
                <a:spcPts val="0"/>
              </a:spcBef>
              <a:spcAft>
                <a:spcPts val="0"/>
              </a:spcAft>
              <a:buSzPts val="1200"/>
              <a:buChar char="●"/>
            </a:pPr>
            <a:r>
              <a:rPr lang="en" sz="1200"/>
              <a:t>Could help determine where to focus resources</a:t>
            </a:r>
            <a:endParaRPr sz="1200"/>
          </a:p>
          <a:p>
            <a:pPr indent="-304800" lvl="0" marL="457200" rtl="0" algn="l">
              <a:spcBef>
                <a:spcPts val="0"/>
              </a:spcBef>
              <a:spcAft>
                <a:spcPts val="0"/>
              </a:spcAft>
              <a:buSzPts val="1200"/>
              <a:buChar char="●"/>
            </a:pPr>
            <a:r>
              <a:rPr lang="en" sz="1200"/>
              <a:t>Our findings suggest that Latinos may have a disadvantage when it comes to meeting performance standards on SAT &amp; ACT</a:t>
            </a:r>
            <a:endParaRPr sz="1200"/>
          </a:p>
        </p:txBody>
      </p:sp>
      <p:sp>
        <p:nvSpPr>
          <p:cNvPr id="100" name="Google Shape;100;p16"/>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&amp; Data</a:t>
            </a:r>
            <a:endParaRPr/>
          </a:p>
        </p:txBody>
      </p:sp>
      <p:sp>
        <p:nvSpPr>
          <p:cNvPr id="106" name="Google Shape;106;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gathered exploratory data from the Census for 2017 to determine the general populations around schools.  These data were mapped using API on Google Maps.  The explanatory data was downloaded from the CA Dept of Education for FY 17-18, based on SAT and ACT scores.  The data were cleaned and analyzed using regression models in Python.</a:t>
            </a:r>
            <a:endParaRPr/>
          </a:p>
          <a:p>
            <a:pPr indent="0" lvl="0" marL="0" rtl="0" algn="l">
              <a:spcBef>
                <a:spcPts val="1600"/>
              </a:spcBef>
              <a:spcAft>
                <a:spcPts val="1600"/>
              </a:spcAft>
              <a:buNone/>
            </a:pPr>
            <a:r>
              <a:t/>
            </a:r>
            <a:endParaRPr/>
          </a:p>
        </p:txBody>
      </p:sp>
      <p:pic>
        <p:nvPicPr>
          <p:cNvPr id="107" name="Google Shape;107;p17"/>
          <p:cNvPicPr preferRelativeResize="0"/>
          <p:nvPr/>
        </p:nvPicPr>
        <p:blipFill>
          <a:blip r:embed="rId3">
            <a:alphaModFix/>
          </a:blip>
          <a:stretch>
            <a:fillRect/>
          </a:stretch>
        </p:blipFill>
        <p:spPr>
          <a:xfrm>
            <a:off x="7368875" y="349075"/>
            <a:ext cx="1387224" cy="1075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Cleanup &amp; Exploration</a:t>
            </a:r>
            <a:endParaRPr/>
          </a:p>
        </p:txBody>
      </p:sp>
      <p:sp>
        <p:nvSpPr>
          <p:cNvPr id="113" name="Google Shape;113;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Three data sources (demographic, SAT &amp; ACT data)</a:t>
            </a:r>
            <a:endParaRPr/>
          </a:p>
          <a:p>
            <a:pPr indent="-342900" lvl="0" marL="457200" rtl="0" algn="l">
              <a:spcBef>
                <a:spcPts val="0"/>
              </a:spcBef>
              <a:spcAft>
                <a:spcPts val="0"/>
              </a:spcAft>
              <a:buSzPts val="1800"/>
              <a:buChar char="●"/>
            </a:pPr>
            <a:r>
              <a:rPr lang="en"/>
              <a:t>Lots of NaN, Blank and “ * ” values</a:t>
            </a:r>
            <a:endParaRPr/>
          </a:p>
          <a:p>
            <a:pPr indent="-342900" lvl="0" marL="457200" rtl="0" algn="l">
              <a:spcBef>
                <a:spcPts val="0"/>
              </a:spcBef>
              <a:spcAft>
                <a:spcPts val="0"/>
              </a:spcAft>
              <a:buSzPts val="1800"/>
              <a:buChar char="●"/>
            </a:pPr>
            <a:r>
              <a:rPr lang="en"/>
              <a:t>Excluded schools with missing data</a:t>
            </a:r>
            <a:endParaRPr/>
          </a:p>
          <a:p>
            <a:pPr indent="-342900" lvl="0" marL="457200" rtl="0" algn="l">
              <a:spcBef>
                <a:spcPts val="0"/>
              </a:spcBef>
              <a:spcAft>
                <a:spcPts val="0"/>
              </a:spcAft>
              <a:buSzPts val="1800"/>
              <a:buChar char="●"/>
            </a:pPr>
            <a:r>
              <a:rPr lang="en"/>
              <a:t>Created new </a:t>
            </a:r>
            <a:r>
              <a:rPr lang="en"/>
              <a:t>column</a:t>
            </a:r>
            <a:r>
              <a:rPr lang="en"/>
              <a:t> by pivoting table.</a:t>
            </a:r>
            <a:endParaRPr/>
          </a:p>
          <a:p>
            <a:pPr indent="-342900" lvl="0" marL="457200" rtl="0" algn="l">
              <a:spcBef>
                <a:spcPts val="0"/>
              </a:spcBef>
              <a:spcAft>
                <a:spcPts val="0"/>
              </a:spcAft>
              <a:buSzPts val="1800"/>
              <a:buChar char="●"/>
            </a:pPr>
            <a:r>
              <a:rPr lang="en"/>
              <a:t>Data was then ready for analysis</a:t>
            </a:r>
            <a:endParaRPr/>
          </a:p>
        </p:txBody>
      </p:sp>
      <p:pic>
        <p:nvPicPr>
          <p:cNvPr id="114" name="Google Shape;114;p18"/>
          <p:cNvPicPr preferRelativeResize="0"/>
          <p:nvPr/>
        </p:nvPicPr>
        <p:blipFill>
          <a:blip r:embed="rId3">
            <a:alphaModFix/>
          </a:blip>
          <a:stretch>
            <a:fillRect/>
          </a:stretch>
        </p:blipFill>
        <p:spPr>
          <a:xfrm>
            <a:off x="359425" y="3594200"/>
            <a:ext cx="1387224" cy="1075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Determine where resources need to be allocated</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Used </a:t>
            </a:r>
            <a:r>
              <a:rPr lang="en"/>
              <a:t>Census</a:t>
            </a:r>
            <a:r>
              <a:rPr lang="en"/>
              <a:t> data to create a Google Map</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Limitations </a:t>
            </a:r>
            <a:endParaRPr/>
          </a:p>
          <a:p>
            <a:pPr indent="0" lvl="0" marL="0" rtl="0" algn="l">
              <a:spcBef>
                <a:spcPts val="1600"/>
              </a:spcBef>
              <a:spcAft>
                <a:spcPts val="1600"/>
              </a:spcAft>
              <a:buNone/>
            </a:pPr>
            <a:r>
              <a:t/>
            </a:r>
            <a:endParaRPr/>
          </a:p>
        </p:txBody>
      </p:sp>
      <p:sp>
        <p:nvSpPr>
          <p:cNvPr id="120" name="Google Shape;120;p19"/>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Mapping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a:t>
            </a:r>
            <a:endParaRPr/>
          </a:p>
        </p:txBody>
      </p:sp>
      <p:sp>
        <p:nvSpPr>
          <p:cNvPr id="126" name="Google Shape;126;p20"/>
          <p:cNvSpPr txBox="1"/>
          <p:nvPr>
            <p:ph idx="2" type="body"/>
          </p:nvPr>
        </p:nvSpPr>
        <p:spPr>
          <a:xfrm>
            <a:off x="4683325" y="724200"/>
            <a:ext cx="40932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Our analysis supports the Hypothesis.  </a:t>
            </a:r>
            <a:endParaRPr/>
          </a:p>
          <a:p>
            <a:pPr indent="-342900" lvl="0" marL="457200" rtl="0" algn="l">
              <a:spcBef>
                <a:spcPts val="0"/>
              </a:spcBef>
              <a:spcAft>
                <a:spcPts val="0"/>
              </a:spcAft>
              <a:buSzPts val="1800"/>
              <a:buChar char="●"/>
            </a:pPr>
            <a:r>
              <a:rPr lang="en"/>
              <a:t>As Latino populations in schools increase, performance on </a:t>
            </a:r>
            <a:r>
              <a:rPr lang="en"/>
              <a:t>standardized</a:t>
            </a:r>
            <a:r>
              <a:rPr lang="en"/>
              <a:t> tests decrease.</a:t>
            </a:r>
            <a:endParaRPr/>
          </a:p>
          <a:p>
            <a:pPr indent="-342900" lvl="0" marL="457200" rtl="0" algn="l">
              <a:spcBef>
                <a:spcPts val="0"/>
              </a:spcBef>
              <a:spcAft>
                <a:spcPts val="0"/>
              </a:spcAft>
              <a:buSzPts val="1800"/>
              <a:buChar char="●"/>
            </a:pPr>
            <a:r>
              <a:rPr lang="en"/>
              <a:t>Further analysis is needed to determine major factors.</a:t>
            </a:r>
            <a:endParaRPr/>
          </a:p>
          <a:p>
            <a:pPr indent="-342900" lvl="0" marL="457200" rtl="0" algn="l">
              <a:spcBef>
                <a:spcPts val="0"/>
              </a:spcBef>
              <a:spcAft>
                <a:spcPts val="0"/>
              </a:spcAft>
              <a:buSzPts val="1800"/>
              <a:buChar char="●"/>
            </a:pPr>
            <a:r>
              <a:rPr lang="en"/>
              <a:t>Findings suggest areas to focus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Post Mortem</a:t>
            </a:r>
            <a:endParaRPr/>
          </a:p>
        </p:txBody>
      </p:sp>
      <p:sp>
        <p:nvSpPr>
          <p:cNvPr id="132" name="Google Shape;132;p21"/>
          <p:cNvSpPr txBox="1"/>
          <p:nvPr>
            <p:ph idx="2" type="body"/>
          </p:nvPr>
        </p:nvSpPr>
        <p:spPr>
          <a:xfrm>
            <a:off x="4638800" y="724200"/>
            <a:ext cx="41376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Objectives had to be refined. </a:t>
            </a:r>
            <a:endParaRPr/>
          </a:p>
          <a:p>
            <a:pPr indent="-342900" lvl="0" marL="457200" rtl="0" algn="l">
              <a:spcBef>
                <a:spcPts val="0"/>
              </a:spcBef>
              <a:spcAft>
                <a:spcPts val="0"/>
              </a:spcAft>
              <a:buSzPts val="1800"/>
              <a:buChar char="●"/>
            </a:pPr>
            <a:r>
              <a:rPr lang="en"/>
              <a:t>Would like to tie in financial, community &amp; SES data</a:t>
            </a:r>
            <a:endParaRPr/>
          </a:p>
          <a:p>
            <a:pPr indent="-342900" lvl="0" marL="457200" rtl="0" algn="l">
              <a:spcBef>
                <a:spcPts val="0"/>
              </a:spcBef>
              <a:spcAft>
                <a:spcPts val="0"/>
              </a:spcAft>
              <a:buSzPts val="1800"/>
              <a:buChar char="●"/>
            </a:pPr>
            <a:r>
              <a:rPr lang="en"/>
              <a:t>Use other measures (ie, College Entry Rates)</a:t>
            </a:r>
            <a:endParaRPr/>
          </a:p>
          <a:p>
            <a:pPr indent="-342900" lvl="0" marL="457200" rtl="0" algn="l">
              <a:spcBef>
                <a:spcPts val="0"/>
              </a:spcBef>
              <a:spcAft>
                <a:spcPts val="0"/>
              </a:spcAft>
              <a:buSzPts val="1800"/>
              <a:buChar char="●"/>
            </a:pPr>
            <a:r>
              <a:rPr lang="en"/>
              <a:t>ANOVA, Multiple Regression analysis</a:t>
            </a:r>
            <a:endParaRPr/>
          </a:p>
        </p:txBody>
      </p:sp>
      <p:pic>
        <p:nvPicPr>
          <p:cNvPr id="133" name="Google Shape;133;p21"/>
          <p:cNvPicPr preferRelativeResize="0"/>
          <p:nvPr/>
        </p:nvPicPr>
        <p:blipFill>
          <a:blip r:embed="rId3">
            <a:alphaModFix/>
          </a:blip>
          <a:stretch>
            <a:fillRect/>
          </a:stretch>
        </p:blipFill>
        <p:spPr>
          <a:xfrm>
            <a:off x="489250" y="3464400"/>
            <a:ext cx="1387224" cy="1075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