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  <p:sldId id="265" r:id="rId5"/>
    <p:sldId id="264" r:id="rId6"/>
    <p:sldId id="260" r:id="rId7"/>
    <p:sldId id="259" r:id="rId8"/>
    <p:sldId id="266" r:id="rId9"/>
    <p:sldId id="262" r:id="rId10"/>
    <p:sldId id="261" r:id="rId11"/>
    <p:sldId id="263" r:id="rId12"/>
  </p:sldIdLst>
  <p:sldSz cx="3290888" cy="5853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D9BF3-0215-4F66-BF27-928EFD075B54}" v="1" dt="2025-04-12T10:38:50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Ortiz Palanques" userId="6abb6dff1a61957e" providerId="LiveId" clId="{236D9BF3-0215-4F66-BF27-928EFD075B54}"/>
    <pc:docChg chg="custSel modSld">
      <pc:chgData name="Marco Ortiz Palanques" userId="6abb6dff1a61957e" providerId="LiveId" clId="{236D9BF3-0215-4F66-BF27-928EFD075B54}" dt="2025-04-12T10:39:38.085" v="83" actId="1076"/>
      <pc:docMkLst>
        <pc:docMk/>
      </pc:docMkLst>
      <pc:sldChg chg="modSp mod">
        <pc:chgData name="Marco Ortiz Palanques" userId="6abb6dff1a61957e" providerId="LiveId" clId="{236D9BF3-0215-4F66-BF27-928EFD075B54}" dt="2025-04-12T10:37:48.390" v="73" actId="20577"/>
        <pc:sldMkLst>
          <pc:docMk/>
          <pc:sldMk cId="621083454" sldId="257"/>
        </pc:sldMkLst>
        <pc:spChg chg="mod">
          <ac:chgData name="Marco Ortiz Palanques" userId="6abb6dff1a61957e" providerId="LiveId" clId="{236D9BF3-0215-4F66-BF27-928EFD075B54}" dt="2025-04-12T10:37:48.390" v="73" actId="20577"/>
          <ac:spMkLst>
            <pc:docMk/>
            <pc:sldMk cId="621083454" sldId="257"/>
            <ac:spMk id="2" creationId="{AEB78DE9-42E0-BDD6-542D-320876C593A2}"/>
          </ac:spMkLst>
        </pc:spChg>
      </pc:sldChg>
      <pc:sldChg chg="addSp delSp modSp mod">
        <pc:chgData name="Marco Ortiz Palanques" userId="6abb6dff1a61957e" providerId="LiveId" clId="{236D9BF3-0215-4F66-BF27-928EFD075B54}" dt="2025-04-12T10:39:38.085" v="83" actId="1076"/>
        <pc:sldMkLst>
          <pc:docMk/>
          <pc:sldMk cId="1129871398" sldId="258"/>
        </pc:sldMkLst>
        <pc:spChg chg="del">
          <ac:chgData name="Marco Ortiz Palanques" userId="6abb6dff1a61957e" providerId="LiveId" clId="{236D9BF3-0215-4F66-BF27-928EFD075B54}" dt="2025-04-12T10:39:03.119" v="78" actId="478"/>
          <ac:spMkLst>
            <pc:docMk/>
            <pc:sldMk cId="1129871398" sldId="258"/>
            <ac:spMk id="5" creationId="{871FDF30-38DB-8C46-CFD8-99FEF2ECE09F}"/>
          </ac:spMkLst>
        </pc:spChg>
        <pc:spChg chg="mod">
          <ac:chgData name="Marco Ortiz Palanques" userId="6abb6dff1a61957e" providerId="LiveId" clId="{236D9BF3-0215-4F66-BF27-928EFD075B54}" dt="2025-04-12T10:39:13.125" v="79" actId="14100"/>
          <ac:spMkLst>
            <pc:docMk/>
            <pc:sldMk cId="1129871398" sldId="258"/>
            <ac:spMk id="7" creationId="{79B4D201-8192-00AB-9156-F9DB3D05F648}"/>
          </ac:spMkLst>
        </pc:spChg>
        <pc:picChg chg="del">
          <ac:chgData name="Marco Ortiz Palanques" userId="6abb6dff1a61957e" providerId="LiveId" clId="{236D9BF3-0215-4F66-BF27-928EFD075B54}" dt="2025-04-12T10:37:57.166" v="74" actId="478"/>
          <ac:picMkLst>
            <pc:docMk/>
            <pc:sldMk cId="1129871398" sldId="258"/>
            <ac:picMk id="3" creationId="{94038060-AFAB-B8EA-AA17-1A82478B2652}"/>
          </ac:picMkLst>
        </pc:picChg>
        <pc:picChg chg="add mod">
          <ac:chgData name="Marco Ortiz Palanques" userId="6abb6dff1a61957e" providerId="LiveId" clId="{236D9BF3-0215-4F66-BF27-928EFD075B54}" dt="2025-04-12T10:39:38.085" v="83" actId="1076"/>
          <ac:picMkLst>
            <pc:docMk/>
            <pc:sldMk cId="1129871398" sldId="258"/>
            <ac:picMk id="8" creationId="{DBE97377-F69F-7C3E-6F7E-47C68EC6D7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17" y="957906"/>
            <a:ext cx="2797255" cy="2037750"/>
          </a:xfrm>
        </p:spPr>
        <p:txBody>
          <a:bodyPr anchor="b"/>
          <a:lstStyle>
            <a:lvl1pPr algn="ctr">
              <a:defRPr sz="2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361" y="3074240"/>
            <a:ext cx="2468166" cy="1413147"/>
          </a:xfrm>
        </p:spPr>
        <p:txBody>
          <a:bodyPr/>
          <a:lstStyle>
            <a:lvl1pPr marL="0" indent="0" algn="ctr">
              <a:buNone/>
              <a:defRPr sz="864"/>
            </a:lvl1pPr>
            <a:lvl2pPr marL="164546" indent="0" algn="ctr">
              <a:buNone/>
              <a:defRPr sz="720"/>
            </a:lvl2pPr>
            <a:lvl3pPr marL="329093" indent="0" algn="ctr">
              <a:buNone/>
              <a:defRPr sz="648"/>
            </a:lvl3pPr>
            <a:lvl4pPr marL="493639" indent="0" algn="ctr">
              <a:buNone/>
              <a:defRPr sz="576"/>
            </a:lvl4pPr>
            <a:lvl5pPr marL="658185" indent="0" algn="ctr">
              <a:buNone/>
              <a:defRPr sz="576"/>
            </a:lvl5pPr>
            <a:lvl6pPr marL="822731" indent="0" algn="ctr">
              <a:buNone/>
              <a:defRPr sz="576"/>
            </a:lvl6pPr>
            <a:lvl7pPr marL="987278" indent="0" algn="ctr">
              <a:buNone/>
              <a:defRPr sz="576"/>
            </a:lvl7pPr>
            <a:lvl8pPr marL="1151824" indent="0" algn="ctr">
              <a:buNone/>
              <a:defRPr sz="576"/>
            </a:lvl8pPr>
            <a:lvl9pPr marL="1316370" indent="0" algn="ctr">
              <a:buNone/>
              <a:defRPr sz="5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12/04/2025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01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12/04/2025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835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042" y="311624"/>
            <a:ext cx="709598" cy="49602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249" y="311624"/>
            <a:ext cx="2087657" cy="49602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12/04/2025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90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12/04/2025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433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35" y="1459215"/>
            <a:ext cx="2838391" cy="2434732"/>
          </a:xfrm>
        </p:spPr>
        <p:txBody>
          <a:bodyPr anchor="b"/>
          <a:lstStyle>
            <a:lvl1pPr>
              <a:defRPr sz="2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35" y="3916981"/>
            <a:ext cx="2838391" cy="1280368"/>
          </a:xfrm>
        </p:spPr>
        <p:txBody>
          <a:bodyPr/>
          <a:lstStyle>
            <a:lvl1pPr marL="0" indent="0">
              <a:buNone/>
              <a:defRPr sz="864">
                <a:solidFill>
                  <a:schemeClr val="tx1">
                    <a:shade val="82000"/>
                  </a:schemeClr>
                </a:solidFill>
              </a:defRPr>
            </a:lvl1pPr>
            <a:lvl2pPr marL="164546" indent="0">
              <a:buNone/>
              <a:defRPr sz="720">
                <a:solidFill>
                  <a:schemeClr val="tx1">
                    <a:shade val="82000"/>
                  </a:schemeClr>
                </a:solidFill>
              </a:defRPr>
            </a:lvl2pPr>
            <a:lvl3pPr marL="329093" indent="0">
              <a:buNone/>
              <a:defRPr sz="648">
                <a:solidFill>
                  <a:schemeClr val="tx1">
                    <a:shade val="82000"/>
                  </a:schemeClr>
                </a:solidFill>
              </a:defRPr>
            </a:lvl3pPr>
            <a:lvl4pPr marL="493639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4pPr>
            <a:lvl5pPr marL="658185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5pPr>
            <a:lvl6pPr marL="822731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6pPr>
            <a:lvl7pPr marL="987278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7pPr>
            <a:lvl8pPr marL="1151824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8pPr>
            <a:lvl9pPr marL="1316370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12/04/2025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29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249" y="1558121"/>
            <a:ext cx="1398627" cy="371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012" y="1558121"/>
            <a:ext cx="1398627" cy="371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12/04/2025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22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77" y="311625"/>
            <a:ext cx="2838391" cy="1131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77" y="1434826"/>
            <a:ext cx="1392200" cy="703186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46" indent="0">
              <a:buNone/>
              <a:defRPr sz="720" b="1"/>
            </a:lvl2pPr>
            <a:lvl3pPr marL="329093" indent="0">
              <a:buNone/>
              <a:defRPr sz="648" b="1"/>
            </a:lvl3pPr>
            <a:lvl4pPr marL="493639" indent="0">
              <a:buNone/>
              <a:defRPr sz="576" b="1"/>
            </a:lvl4pPr>
            <a:lvl5pPr marL="658185" indent="0">
              <a:buNone/>
              <a:defRPr sz="576" b="1"/>
            </a:lvl5pPr>
            <a:lvl6pPr marL="822731" indent="0">
              <a:buNone/>
              <a:defRPr sz="576" b="1"/>
            </a:lvl6pPr>
            <a:lvl7pPr marL="987278" indent="0">
              <a:buNone/>
              <a:defRPr sz="576" b="1"/>
            </a:lvl7pPr>
            <a:lvl8pPr marL="1151824" indent="0">
              <a:buNone/>
              <a:defRPr sz="576" b="1"/>
            </a:lvl8pPr>
            <a:lvl9pPr marL="1316370" indent="0">
              <a:buNone/>
              <a:defRPr sz="5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677" y="2138012"/>
            <a:ext cx="1392200" cy="3144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012" y="1434826"/>
            <a:ext cx="1399056" cy="703186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46" indent="0">
              <a:buNone/>
              <a:defRPr sz="720" b="1"/>
            </a:lvl2pPr>
            <a:lvl3pPr marL="329093" indent="0">
              <a:buNone/>
              <a:defRPr sz="648" b="1"/>
            </a:lvl3pPr>
            <a:lvl4pPr marL="493639" indent="0">
              <a:buNone/>
              <a:defRPr sz="576" b="1"/>
            </a:lvl4pPr>
            <a:lvl5pPr marL="658185" indent="0">
              <a:buNone/>
              <a:defRPr sz="576" b="1"/>
            </a:lvl5pPr>
            <a:lvl6pPr marL="822731" indent="0">
              <a:buNone/>
              <a:defRPr sz="576" b="1"/>
            </a:lvl6pPr>
            <a:lvl7pPr marL="987278" indent="0">
              <a:buNone/>
              <a:defRPr sz="576" b="1"/>
            </a:lvl7pPr>
            <a:lvl8pPr marL="1151824" indent="0">
              <a:buNone/>
              <a:defRPr sz="576" b="1"/>
            </a:lvl8pPr>
            <a:lvl9pPr marL="1316370" indent="0">
              <a:buNone/>
              <a:defRPr sz="5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012" y="2138012"/>
            <a:ext cx="1399056" cy="3144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12/04/2025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79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12/04/2025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827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12/04/2025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082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77" y="390208"/>
            <a:ext cx="1061397" cy="1365726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56" y="842741"/>
            <a:ext cx="1666012" cy="4159504"/>
          </a:xfrm>
        </p:spPr>
        <p:txBody>
          <a:bodyPr/>
          <a:lstStyle>
            <a:lvl1pPr>
              <a:defRPr sz="1152"/>
            </a:lvl1pPr>
            <a:lvl2pPr>
              <a:defRPr sz="1008"/>
            </a:lvl2pPr>
            <a:lvl3pPr>
              <a:defRPr sz="864"/>
            </a:lvl3pPr>
            <a:lvl4pPr>
              <a:defRPr sz="720"/>
            </a:lvl4pPr>
            <a:lvl5pPr>
              <a:defRPr sz="720"/>
            </a:lvl5pPr>
            <a:lvl6pPr>
              <a:defRPr sz="720"/>
            </a:lvl6pPr>
            <a:lvl7pPr>
              <a:defRPr sz="720"/>
            </a:lvl7pPr>
            <a:lvl8pPr>
              <a:defRPr sz="720"/>
            </a:lvl8pPr>
            <a:lvl9pPr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77" y="1755934"/>
            <a:ext cx="1061397" cy="3253085"/>
          </a:xfrm>
        </p:spPr>
        <p:txBody>
          <a:bodyPr/>
          <a:lstStyle>
            <a:lvl1pPr marL="0" indent="0">
              <a:buNone/>
              <a:defRPr sz="576"/>
            </a:lvl1pPr>
            <a:lvl2pPr marL="164546" indent="0">
              <a:buNone/>
              <a:defRPr sz="504"/>
            </a:lvl2pPr>
            <a:lvl3pPr marL="329093" indent="0">
              <a:buNone/>
              <a:defRPr sz="432"/>
            </a:lvl3pPr>
            <a:lvl4pPr marL="493639" indent="0">
              <a:buNone/>
              <a:defRPr sz="360"/>
            </a:lvl4pPr>
            <a:lvl5pPr marL="658185" indent="0">
              <a:buNone/>
              <a:defRPr sz="360"/>
            </a:lvl5pPr>
            <a:lvl6pPr marL="822731" indent="0">
              <a:buNone/>
              <a:defRPr sz="360"/>
            </a:lvl6pPr>
            <a:lvl7pPr marL="987278" indent="0">
              <a:buNone/>
              <a:defRPr sz="360"/>
            </a:lvl7pPr>
            <a:lvl8pPr marL="1151824" indent="0">
              <a:buNone/>
              <a:defRPr sz="360"/>
            </a:lvl8pPr>
            <a:lvl9pPr marL="1316370" indent="0">
              <a:buNone/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12/04/2025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9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77" y="390208"/>
            <a:ext cx="1061397" cy="1365726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056" y="842741"/>
            <a:ext cx="1666012" cy="4159504"/>
          </a:xfrm>
        </p:spPr>
        <p:txBody>
          <a:bodyPr anchor="t"/>
          <a:lstStyle>
            <a:lvl1pPr marL="0" indent="0">
              <a:buNone/>
              <a:defRPr sz="1152"/>
            </a:lvl1pPr>
            <a:lvl2pPr marL="164546" indent="0">
              <a:buNone/>
              <a:defRPr sz="1008"/>
            </a:lvl2pPr>
            <a:lvl3pPr marL="329093" indent="0">
              <a:buNone/>
              <a:defRPr sz="864"/>
            </a:lvl3pPr>
            <a:lvl4pPr marL="493639" indent="0">
              <a:buNone/>
              <a:defRPr sz="720"/>
            </a:lvl4pPr>
            <a:lvl5pPr marL="658185" indent="0">
              <a:buNone/>
              <a:defRPr sz="720"/>
            </a:lvl5pPr>
            <a:lvl6pPr marL="822731" indent="0">
              <a:buNone/>
              <a:defRPr sz="720"/>
            </a:lvl6pPr>
            <a:lvl7pPr marL="987278" indent="0">
              <a:buNone/>
              <a:defRPr sz="720"/>
            </a:lvl7pPr>
            <a:lvl8pPr marL="1151824" indent="0">
              <a:buNone/>
              <a:defRPr sz="720"/>
            </a:lvl8pPr>
            <a:lvl9pPr marL="1316370" indent="0">
              <a:buNone/>
              <a:defRPr sz="7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77" y="1755934"/>
            <a:ext cx="1061397" cy="3253085"/>
          </a:xfrm>
        </p:spPr>
        <p:txBody>
          <a:bodyPr/>
          <a:lstStyle>
            <a:lvl1pPr marL="0" indent="0">
              <a:buNone/>
              <a:defRPr sz="576"/>
            </a:lvl1pPr>
            <a:lvl2pPr marL="164546" indent="0">
              <a:buNone/>
              <a:defRPr sz="504"/>
            </a:lvl2pPr>
            <a:lvl3pPr marL="329093" indent="0">
              <a:buNone/>
              <a:defRPr sz="432"/>
            </a:lvl3pPr>
            <a:lvl4pPr marL="493639" indent="0">
              <a:buNone/>
              <a:defRPr sz="360"/>
            </a:lvl4pPr>
            <a:lvl5pPr marL="658185" indent="0">
              <a:buNone/>
              <a:defRPr sz="360"/>
            </a:lvl5pPr>
            <a:lvl6pPr marL="822731" indent="0">
              <a:buNone/>
              <a:defRPr sz="360"/>
            </a:lvl6pPr>
            <a:lvl7pPr marL="987278" indent="0">
              <a:buNone/>
              <a:defRPr sz="360"/>
            </a:lvl7pPr>
            <a:lvl8pPr marL="1151824" indent="0">
              <a:buNone/>
              <a:defRPr sz="360"/>
            </a:lvl8pPr>
            <a:lvl9pPr marL="1316370" indent="0">
              <a:buNone/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12/04/2025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16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249" y="311625"/>
            <a:ext cx="2838391" cy="1131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249" y="1558121"/>
            <a:ext cx="2838391" cy="371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248" y="5424970"/>
            <a:ext cx="740450" cy="311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75EC200-5638-4F07-A592-01FC32FC86AD}" type="datetimeFigureOut">
              <a:rPr lang="en-IE" smtClean="0"/>
              <a:t>12/04/2025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107" y="5424970"/>
            <a:ext cx="1110675" cy="311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190" y="5424970"/>
            <a:ext cx="740450" cy="311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3672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093" rtl="0" eaLnBrk="1" latinLnBrk="0" hangingPunct="1">
        <a:lnSpc>
          <a:spcPct val="90000"/>
        </a:lnSpc>
        <a:spcBef>
          <a:spcPct val="0"/>
        </a:spcBef>
        <a:buNone/>
        <a:defRPr sz="15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73" indent="-82273" algn="l" defTabSz="329093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46819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11366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75912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740458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905005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1069551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234097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98643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1pPr>
      <a:lvl2pPr marL="164546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2pPr>
      <a:lvl3pPr marL="329093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3pPr>
      <a:lvl4pPr marL="493639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658185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822731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987278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151824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16370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78DE9-42E0-BDD6-542D-320876C593A2}"/>
              </a:ext>
            </a:extLst>
          </p:cNvPr>
          <p:cNvSpPr txBox="1"/>
          <p:nvPr/>
        </p:nvSpPr>
        <p:spPr>
          <a:xfrm>
            <a:off x="0" y="1295340"/>
            <a:ext cx="329088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R Programming Language</a:t>
            </a:r>
          </a:p>
          <a:p>
            <a:pPr algn="ctr"/>
            <a:endParaRPr lang="en-GB" dirty="0"/>
          </a:p>
          <a:p>
            <a:pPr algn="ctr"/>
            <a:r>
              <a:rPr lang="en-GB" sz="4000" dirty="0"/>
              <a:t>Sentiment Analysis</a:t>
            </a:r>
          </a:p>
          <a:p>
            <a:pPr algn="ctr"/>
            <a:r>
              <a:rPr lang="en-GB" dirty="0"/>
              <a:t>Using </a:t>
            </a:r>
            <a:r>
              <a:rPr lang="en-GB" dirty="0" err="1"/>
              <a:t>Tidyverse</a:t>
            </a:r>
            <a:r>
              <a:rPr lang="en-GB" dirty="0"/>
              <a:t> and Shiny</a:t>
            </a:r>
          </a:p>
          <a:p>
            <a:pPr algn="ctr"/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Sentiment by Sentence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Synthesis of the Results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08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graph&#10;&#10;Description automatically generated">
            <a:extLst>
              <a:ext uri="{FF2B5EF4-FFF2-40B4-BE49-F238E27FC236}">
                <a16:creationId xmlns:a16="http://schemas.microsoft.com/office/drawing/2014/main" id="{A2FA454D-E398-0E22-3FD3-4F998A36D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4" t="42587" r="38112"/>
          <a:stretch/>
        </p:blipFill>
        <p:spPr>
          <a:xfrm>
            <a:off x="338496" y="292467"/>
            <a:ext cx="2613891" cy="1779055"/>
          </a:xfrm>
          <a:prstGeom prst="rect">
            <a:avLst/>
          </a:prstGeom>
        </p:spPr>
      </p:pic>
      <p:pic>
        <p:nvPicPr>
          <p:cNvPr id="4" name="Picture 3" descr="A blue and red graph">
            <a:extLst>
              <a:ext uri="{FF2B5EF4-FFF2-40B4-BE49-F238E27FC236}">
                <a16:creationId xmlns:a16="http://schemas.microsoft.com/office/drawing/2014/main" id="{712A2985-E25E-6F97-2F64-DFC495FD4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46" t="44870" r="2250"/>
          <a:stretch/>
        </p:blipFill>
        <p:spPr>
          <a:xfrm>
            <a:off x="338497" y="4036458"/>
            <a:ext cx="2613891" cy="1719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B6BCDC-144C-A805-7631-F91013FBA4BD}"/>
              </a:ext>
            </a:extLst>
          </p:cNvPr>
          <p:cNvSpPr txBox="1"/>
          <p:nvPr/>
        </p:nvSpPr>
        <p:spPr>
          <a:xfrm>
            <a:off x="296932" y="2453825"/>
            <a:ext cx="269701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In general, Democrats had a more diverse vocabulary than their Republican opponents</a:t>
            </a:r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9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BD75A-CEAA-A34E-E5A6-944927F18282}"/>
              </a:ext>
            </a:extLst>
          </p:cNvPr>
          <p:cNvSpPr txBox="1"/>
          <p:nvPr/>
        </p:nvSpPr>
        <p:spPr>
          <a:xfrm>
            <a:off x="126062" y="879842"/>
            <a:ext cx="30387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Thank you</a:t>
            </a:r>
          </a:p>
          <a:p>
            <a:pPr algn="ctr"/>
            <a:endParaRPr lang="en-GB" sz="4000" dirty="0"/>
          </a:p>
          <a:p>
            <a:r>
              <a:rPr lang="en-GB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TF-IDF (most important 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Bi-grams: are they useful in the detection of negative sentiments?</a:t>
            </a:r>
          </a:p>
          <a:p>
            <a:endParaRPr lang="en-GB" dirty="0"/>
          </a:p>
          <a:p>
            <a:r>
              <a:rPr lang="en-GB" dirty="0"/>
              <a:t>Visit the project:</a:t>
            </a:r>
          </a:p>
          <a:p>
            <a:r>
              <a:rPr lang="en-GB" dirty="0"/>
              <a:t>https://github.com/ortizpalanques1/debates_US_2024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7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D1830D-3426-8A76-F97F-B376D57A93C6}"/>
              </a:ext>
            </a:extLst>
          </p:cNvPr>
          <p:cNvSpPr txBox="1"/>
          <p:nvPr/>
        </p:nvSpPr>
        <p:spPr>
          <a:xfrm>
            <a:off x="296935" y="157018"/>
            <a:ext cx="2697018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Our Shiny App to analyse the 2024 Presidential debates has a new tab: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Vocabulary Usage</a:t>
            </a:r>
            <a:endParaRPr lang="en-IE" b="1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EEDC2-867D-92C5-D432-320F3E8C6A5A}"/>
              </a:ext>
            </a:extLst>
          </p:cNvPr>
          <p:cNvSpPr txBox="1"/>
          <p:nvPr/>
        </p:nvSpPr>
        <p:spPr>
          <a:xfrm>
            <a:off x="296935" y="3982584"/>
            <a:ext cx="2697018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 new section,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Synthesis of the Vocabulary</a:t>
            </a:r>
            <a:r>
              <a:rPr lang="en-GB" b="1" dirty="0">
                <a:solidFill>
                  <a:schemeClr val="bg1"/>
                </a:solidFill>
              </a:rPr>
              <a:t>, contains tools to observe discourses as a whole</a:t>
            </a:r>
            <a:endParaRPr lang="en-IE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9B4D201-8192-00AB-9156-F9DB3D05F648}"/>
              </a:ext>
            </a:extLst>
          </p:cNvPr>
          <p:cNvSpPr/>
          <p:nvPr/>
        </p:nvSpPr>
        <p:spPr>
          <a:xfrm rot="11267226">
            <a:off x="1595067" y="3752628"/>
            <a:ext cx="208845" cy="245234"/>
          </a:xfrm>
          <a:prstGeom prst="downArrow">
            <a:avLst>
              <a:gd name="adj1" fmla="val 50000"/>
              <a:gd name="adj2" fmla="val 11371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E97377-F69F-7C3E-6F7E-47C68EC6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6837" y="1616522"/>
            <a:ext cx="7965875" cy="40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7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7A01F-E30D-488E-E247-1EC655E013AC}"/>
              </a:ext>
            </a:extLst>
          </p:cNvPr>
          <p:cNvSpPr txBox="1"/>
          <p:nvPr/>
        </p:nvSpPr>
        <p:spPr>
          <a:xfrm>
            <a:off x="296935" y="360218"/>
            <a:ext cx="2697018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Each selection has a corresponding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explanation</a:t>
            </a:r>
            <a:r>
              <a:rPr lang="en-GB" b="1" dirty="0">
                <a:solidFill>
                  <a:schemeClr val="bg1"/>
                </a:solidFill>
              </a:rPr>
              <a:t> and a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visual</a:t>
            </a:r>
            <a:endParaRPr lang="en-IE" b="1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A graph of a presidential debate&#10;&#10;Description automatically generated with medium confidence">
            <a:extLst>
              <a:ext uri="{FF2B5EF4-FFF2-40B4-BE49-F238E27FC236}">
                <a16:creationId xmlns:a16="http://schemas.microsoft.com/office/drawing/2014/main" id="{5F26A90F-4B2F-C8F8-5678-1E729C37D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47"/>
          <a:stretch/>
        </p:blipFill>
        <p:spPr>
          <a:xfrm>
            <a:off x="0" y="2224567"/>
            <a:ext cx="3290888" cy="279379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3AC6B9B-6C3B-B6E3-037A-66174C282FAF}"/>
              </a:ext>
            </a:extLst>
          </p:cNvPr>
          <p:cNvSpPr/>
          <p:nvPr/>
        </p:nvSpPr>
        <p:spPr>
          <a:xfrm rot="400911">
            <a:off x="598194" y="1286209"/>
            <a:ext cx="210181" cy="2293060"/>
          </a:xfrm>
          <a:prstGeom prst="downArrow">
            <a:avLst>
              <a:gd name="adj1" fmla="val 50000"/>
              <a:gd name="adj2" fmla="val 11371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A4B0FB2-53F5-1192-27C6-2570A74FE34A}"/>
              </a:ext>
            </a:extLst>
          </p:cNvPr>
          <p:cNvSpPr/>
          <p:nvPr/>
        </p:nvSpPr>
        <p:spPr>
          <a:xfrm rot="176941">
            <a:off x="2571379" y="1285614"/>
            <a:ext cx="201816" cy="2034138"/>
          </a:xfrm>
          <a:prstGeom prst="downArrow">
            <a:avLst>
              <a:gd name="adj1" fmla="val 50000"/>
              <a:gd name="adj2" fmla="val 11371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656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3CF43-9E1C-C6F0-11D4-A3E37EDF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07E330-81AB-2437-D49D-FB148C989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1" b="5948"/>
          <a:stretch/>
        </p:blipFill>
        <p:spPr>
          <a:xfrm>
            <a:off x="0" y="630636"/>
            <a:ext cx="3290888" cy="522247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A34143-884B-52D6-0778-44E404222634}"/>
              </a:ext>
            </a:extLst>
          </p:cNvPr>
          <p:cNvSpPr txBox="1"/>
          <p:nvPr/>
        </p:nvSpPr>
        <p:spPr>
          <a:xfrm>
            <a:off x="426244" y="1219200"/>
            <a:ext cx="269701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Number of Words </a:t>
            </a:r>
            <a:r>
              <a:rPr lang="en-GB" b="1" dirty="0">
                <a:solidFill>
                  <a:schemeClr val="bg1"/>
                </a:solidFill>
              </a:rPr>
              <a:t>answers the question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how many words did each candidate use?</a:t>
            </a:r>
            <a:endParaRPr lang="en-IE" b="1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8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residential debate&#10;&#10;Description automatically generated with medium confidence">
            <a:extLst>
              <a:ext uri="{FF2B5EF4-FFF2-40B4-BE49-F238E27FC236}">
                <a16:creationId xmlns:a16="http://schemas.microsoft.com/office/drawing/2014/main" id="{212C6926-6E9D-6105-D22E-D3AB26D44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0" t="37766" r="60298" b="44117"/>
          <a:stretch/>
        </p:blipFill>
        <p:spPr>
          <a:xfrm>
            <a:off x="0" y="2170057"/>
            <a:ext cx="3290889" cy="1512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E6BD3D-E059-27D3-BF9F-C38A75ABDBBA}"/>
              </a:ext>
            </a:extLst>
          </p:cNvPr>
          <p:cNvSpPr txBox="1"/>
          <p:nvPr/>
        </p:nvSpPr>
        <p:spPr>
          <a:xfrm>
            <a:off x="296935" y="812800"/>
            <a:ext cx="269701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The visual shows with numbers and bars the answer to that question for each debate</a:t>
            </a:r>
            <a:endParaRPr lang="en-IE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0C530-B5CD-28E9-D26B-5F51B3A0CA18}"/>
              </a:ext>
            </a:extLst>
          </p:cNvPr>
          <p:cNvSpPr txBox="1"/>
          <p:nvPr/>
        </p:nvSpPr>
        <p:spPr>
          <a:xfrm>
            <a:off x="296935" y="4050145"/>
            <a:ext cx="2697018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For instance, in the first debate, Trump pronounced 8053 words, while Biden only 6712 </a:t>
            </a:r>
            <a:endParaRPr lang="en-IE" b="1" i="1" dirty="0"/>
          </a:p>
        </p:txBody>
      </p:sp>
    </p:spTree>
    <p:extLst>
      <p:ext uri="{BB962C8B-B14F-4D97-AF65-F5344CB8AC3E}">
        <p14:creationId xmlns:p14="http://schemas.microsoft.com/office/powerpoint/2010/main" val="393787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AECABC1-2ECB-7C3C-32B1-30FB36036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9"/>
          <a:stretch/>
        </p:blipFill>
        <p:spPr>
          <a:xfrm>
            <a:off x="0" y="729441"/>
            <a:ext cx="3290888" cy="51236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2B563-D624-459C-8B9F-380CB0A8FCE4}"/>
              </a:ext>
            </a:extLst>
          </p:cNvPr>
          <p:cNvSpPr txBox="1"/>
          <p:nvPr/>
        </p:nvSpPr>
        <p:spPr>
          <a:xfrm>
            <a:off x="426244" y="1219200"/>
            <a:ext cx="269701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Unique Words </a:t>
            </a:r>
            <a:r>
              <a:rPr lang="en-GB" b="1" dirty="0">
                <a:solidFill>
                  <a:schemeClr val="bg1"/>
                </a:solidFill>
              </a:rPr>
              <a:t>answers the question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how many individual words did each candidate use?</a:t>
            </a:r>
            <a:endParaRPr lang="en-IE" b="1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7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the united states presidential election&#10;&#10;Description automatically generated">
            <a:extLst>
              <a:ext uri="{FF2B5EF4-FFF2-40B4-BE49-F238E27FC236}">
                <a16:creationId xmlns:a16="http://schemas.microsoft.com/office/drawing/2014/main" id="{E8A39B64-F1CE-16B8-598F-7E0B006A4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1" t="22997"/>
          <a:stretch/>
        </p:blipFill>
        <p:spPr>
          <a:xfrm>
            <a:off x="0" y="2243065"/>
            <a:ext cx="3290888" cy="13669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676324-54F7-4237-962F-7287D24ADBC7}"/>
              </a:ext>
            </a:extLst>
          </p:cNvPr>
          <p:cNvSpPr txBox="1"/>
          <p:nvPr/>
        </p:nvSpPr>
        <p:spPr>
          <a:xfrm>
            <a:off x="296935" y="1394692"/>
            <a:ext cx="269701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 bar graph contains the answer</a:t>
            </a:r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4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64E5F-ED26-1189-5E78-74042CF2A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the united states presidential election&#10;&#10;Description automatically generated">
            <a:extLst>
              <a:ext uri="{FF2B5EF4-FFF2-40B4-BE49-F238E27FC236}">
                <a16:creationId xmlns:a16="http://schemas.microsoft.com/office/drawing/2014/main" id="{0AC9D982-F6AE-C7FC-107D-3749C0C20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1" t="30816" r="35543"/>
          <a:stretch/>
        </p:blipFill>
        <p:spPr>
          <a:xfrm>
            <a:off x="-1" y="692727"/>
            <a:ext cx="3290889" cy="2206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AF7776-E9F4-AA02-F49F-7D37751D1BAD}"/>
              </a:ext>
            </a:extLst>
          </p:cNvPr>
          <p:cNvSpPr txBox="1"/>
          <p:nvPr/>
        </p:nvSpPr>
        <p:spPr>
          <a:xfrm>
            <a:off x="296935" y="3186544"/>
            <a:ext cx="2697018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Tim Waltz showed his eloquence with 1548 distinct words. Trump, however, used 1189 words to express his thoughts in the first debate</a:t>
            </a:r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4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5D2FBBD-F8BB-0850-253E-2C12C0ECA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362" r="54133" b="11966"/>
          <a:stretch/>
        </p:blipFill>
        <p:spPr>
          <a:xfrm>
            <a:off x="203200" y="-157018"/>
            <a:ext cx="2892353" cy="6010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86D28B-34A2-C16B-D807-DEBE9317B762}"/>
              </a:ext>
            </a:extLst>
          </p:cNvPr>
          <p:cNvSpPr txBox="1"/>
          <p:nvPr/>
        </p:nvSpPr>
        <p:spPr>
          <a:xfrm>
            <a:off x="296935" y="581890"/>
            <a:ext cx="269701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Vocabulary Diversity </a:t>
            </a:r>
            <a:r>
              <a:rPr lang="en-GB" b="1" i="1" dirty="0">
                <a:solidFill>
                  <a:schemeClr val="bg1"/>
                </a:solidFill>
              </a:rPr>
              <a:t>shows the proportion of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Unique Words </a:t>
            </a:r>
            <a:r>
              <a:rPr lang="en-GB" b="1" i="1" dirty="0">
                <a:solidFill>
                  <a:schemeClr val="bg1"/>
                </a:solidFill>
              </a:rPr>
              <a:t>in the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Number of Words</a:t>
            </a:r>
            <a:endParaRPr lang="en-IE" b="1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6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215</Words>
  <Application>Microsoft Office PowerPoint</Application>
  <PresentationFormat>Custom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Ortiz Palanques</dc:creator>
  <cp:lastModifiedBy>Marco Ortiz Palanques</cp:lastModifiedBy>
  <cp:revision>2</cp:revision>
  <dcterms:created xsi:type="dcterms:W3CDTF">2025-01-20T17:22:41Z</dcterms:created>
  <dcterms:modified xsi:type="dcterms:W3CDTF">2025-04-12T10:39:46Z</dcterms:modified>
</cp:coreProperties>
</file>