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7" r:id="rId2"/>
    <p:sldId id="268" r:id="rId3"/>
    <p:sldId id="258" r:id="rId4"/>
    <p:sldId id="269" r:id="rId5"/>
    <p:sldId id="256" r:id="rId6"/>
    <p:sldId id="265" r:id="rId7"/>
    <p:sldId id="267" r:id="rId8"/>
    <p:sldId id="263" r:id="rId9"/>
  </p:sldIdLst>
  <p:sldSz cx="5759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BDA25-E99B-4F80-B7D0-0F539AD662C8}" v="15" dt="2025-05-26T19:07:19.738"/>
    <p1510:client id="{77078A04-B095-44AA-A7C5-05A2F89DDEC8}" v="8" dt="2025-05-26T20:48:16.9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34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Ortiz Palanques" userId="6abb6dff1a61957e" providerId="LiveId" clId="{77078A04-B095-44AA-A7C5-05A2F89DDEC8}"/>
    <pc:docChg chg="undo custSel modSld">
      <pc:chgData name="Marco Ortiz Palanques" userId="6abb6dff1a61957e" providerId="LiveId" clId="{77078A04-B095-44AA-A7C5-05A2F89DDEC8}" dt="2025-05-26T20:49:51.002" v="615" actId="5793"/>
      <pc:docMkLst>
        <pc:docMk/>
      </pc:docMkLst>
      <pc:sldChg chg="addSp modSp mod">
        <pc:chgData name="Marco Ortiz Palanques" userId="6abb6dff1a61957e" providerId="LiveId" clId="{77078A04-B095-44AA-A7C5-05A2F89DDEC8}" dt="2025-05-26T20:43:31.391" v="305" actId="207"/>
        <pc:sldMkLst>
          <pc:docMk/>
          <pc:sldMk cId="4146566370" sldId="256"/>
        </pc:sldMkLst>
        <pc:spChg chg="mod">
          <ac:chgData name="Marco Ortiz Palanques" userId="6abb6dff1a61957e" providerId="LiveId" clId="{77078A04-B095-44AA-A7C5-05A2F89DDEC8}" dt="2025-05-26T20:39:20.064" v="128" actId="20577"/>
          <ac:spMkLst>
            <pc:docMk/>
            <pc:sldMk cId="4146566370" sldId="256"/>
            <ac:spMk id="2" creationId="{AD17A01F-E30D-488E-E247-1EC655E013AC}"/>
          </ac:spMkLst>
        </pc:spChg>
        <pc:spChg chg="add mod">
          <ac:chgData name="Marco Ortiz Palanques" userId="6abb6dff1a61957e" providerId="LiveId" clId="{77078A04-B095-44AA-A7C5-05A2F89DDEC8}" dt="2025-05-26T20:43:31.391" v="305" actId="207"/>
          <ac:spMkLst>
            <pc:docMk/>
            <pc:sldMk cId="4146566370" sldId="256"/>
            <ac:spMk id="5" creationId="{4C3CD4B7-8A33-BA0D-7EE4-B03FC9B98FB6}"/>
          </ac:spMkLst>
        </pc:spChg>
        <pc:spChg chg="add mod">
          <ac:chgData name="Marco Ortiz Palanques" userId="6abb6dff1a61957e" providerId="LiveId" clId="{77078A04-B095-44AA-A7C5-05A2F89DDEC8}" dt="2025-05-26T20:42:33.413" v="296" actId="14100"/>
          <ac:spMkLst>
            <pc:docMk/>
            <pc:sldMk cId="4146566370" sldId="256"/>
            <ac:spMk id="6" creationId="{DDD070E5-1CB5-A162-4F19-AAD10D012827}"/>
          </ac:spMkLst>
        </pc:spChg>
        <pc:spChg chg="add mod">
          <ac:chgData name="Marco Ortiz Palanques" userId="6abb6dff1a61957e" providerId="LiveId" clId="{77078A04-B095-44AA-A7C5-05A2F89DDEC8}" dt="2025-05-26T20:42:58.860" v="299" actId="14100"/>
          <ac:spMkLst>
            <pc:docMk/>
            <pc:sldMk cId="4146566370" sldId="256"/>
            <ac:spMk id="7" creationId="{8025EE01-8CD4-51F0-2EA3-BD6A7D15C423}"/>
          </ac:spMkLst>
        </pc:spChg>
        <pc:spChg chg="add mod">
          <ac:chgData name="Marco Ortiz Palanques" userId="6abb6dff1a61957e" providerId="LiveId" clId="{77078A04-B095-44AA-A7C5-05A2F89DDEC8}" dt="2025-05-26T20:43:19.449" v="303" actId="14100"/>
          <ac:spMkLst>
            <pc:docMk/>
            <pc:sldMk cId="4146566370" sldId="256"/>
            <ac:spMk id="8" creationId="{E6E61672-D018-F4FD-80BF-1B0A074BC714}"/>
          </ac:spMkLst>
        </pc:spChg>
        <pc:picChg chg="add mod modCrop">
          <ac:chgData name="Marco Ortiz Palanques" userId="6abb6dff1a61957e" providerId="LiveId" clId="{77078A04-B095-44AA-A7C5-05A2F89DDEC8}" dt="2025-05-26T20:42:11.874" v="288" actId="1076"/>
          <ac:picMkLst>
            <pc:docMk/>
            <pc:sldMk cId="4146566370" sldId="256"/>
            <ac:picMk id="4" creationId="{DA38649D-F927-CF09-632C-C0832D7BF872}"/>
          </ac:picMkLst>
        </pc:picChg>
      </pc:sldChg>
      <pc:sldChg chg="modSp mod">
        <pc:chgData name="Marco Ortiz Palanques" userId="6abb6dff1a61957e" providerId="LiveId" clId="{77078A04-B095-44AA-A7C5-05A2F89DDEC8}" dt="2025-05-26T20:37:24.685" v="2" actId="207"/>
        <pc:sldMkLst>
          <pc:docMk/>
          <pc:sldMk cId="1129871398" sldId="258"/>
        </pc:sldMkLst>
        <pc:spChg chg="mod">
          <ac:chgData name="Marco Ortiz Palanques" userId="6abb6dff1a61957e" providerId="LiveId" clId="{77078A04-B095-44AA-A7C5-05A2F89DDEC8}" dt="2025-05-26T20:37:24.685" v="2" actId="207"/>
          <ac:spMkLst>
            <pc:docMk/>
            <pc:sldMk cId="1129871398" sldId="258"/>
            <ac:spMk id="9" creationId="{0A1A6B4A-FF85-FCCF-E2EA-516542632E18}"/>
          </ac:spMkLst>
        </pc:spChg>
      </pc:sldChg>
      <pc:sldChg chg="modSp mod">
        <pc:chgData name="Marco Ortiz Palanques" userId="6abb6dff1a61957e" providerId="LiveId" clId="{77078A04-B095-44AA-A7C5-05A2F89DDEC8}" dt="2025-05-26T20:49:51.002" v="615" actId="5793"/>
        <pc:sldMkLst>
          <pc:docMk/>
          <pc:sldMk cId="220793535" sldId="263"/>
        </pc:sldMkLst>
        <pc:spChg chg="mod">
          <ac:chgData name="Marco Ortiz Palanques" userId="6abb6dff1a61957e" providerId="LiveId" clId="{77078A04-B095-44AA-A7C5-05A2F89DDEC8}" dt="2025-05-26T20:49:51.002" v="615" actId="5793"/>
          <ac:spMkLst>
            <pc:docMk/>
            <pc:sldMk cId="220793535" sldId="263"/>
            <ac:spMk id="2" creationId="{808BD75A-CEAA-A34E-E5A6-944927F18282}"/>
          </ac:spMkLst>
        </pc:spChg>
      </pc:sldChg>
      <pc:sldChg chg="addSp delSp modSp mod">
        <pc:chgData name="Marco Ortiz Palanques" userId="6abb6dff1a61957e" providerId="LiveId" clId="{77078A04-B095-44AA-A7C5-05A2F89DDEC8}" dt="2025-05-26T20:45:16.308" v="377" actId="207"/>
        <pc:sldMkLst>
          <pc:docMk/>
          <pc:sldMk cId="3978581865" sldId="265"/>
        </pc:sldMkLst>
        <pc:spChg chg="mod">
          <ac:chgData name="Marco Ortiz Palanques" userId="6abb6dff1a61957e" providerId="LiveId" clId="{77078A04-B095-44AA-A7C5-05A2F89DDEC8}" dt="2025-05-26T20:45:16.308" v="377" actId="207"/>
          <ac:spMkLst>
            <pc:docMk/>
            <pc:sldMk cId="3978581865" sldId="265"/>
            <ac:spMk id="2" creationId="{6AA34143-884B-52D6-0778-44E404222634}"/>
          </ac:spMkLst>
        </pc:spChg>
        <pc:spChg chg="del">
          <ac:chgData name="Marco Ortiz Palanques" userId="6abb6dff1a61957e" providerId="LiveId" clId="{77078A04-B095-44AA-A7C5-05A2F89DDEC8}" dt="2025-05-26T20:44:07.696" v="313" actId="478"/>
          <ac:spMkLst>
            <pc:docMk/>
            <pc:sldMk cId="3978581865" sldId="265"/>
            <ac:spMk id="6" creationId="{FED033E0-8D74-70EF-BB6D-679A0F3667EE}"/>
          </ac:spMkLst>
        </pc:spChg>
        <pc:picChg chg="del">
          <ac:chgData name="Marco Ortiz Palanques" userId="6abb6dff1a61957e" providerId="LiveId" clId="{77078A04-B095-44AA-A7C5-05A2F89DDEC8}" dt="2025-05-26T20:43:46.076" v="306" actId="478"/>
          <ac:picMkLst>
            <pc:docMk/>
            <pc:sldMk cId="3978581865" sldId="265"/>
            <ac:picMk id="4" creationId="{741575DD-AAAB-D6D8-DB1E-BAAD5236664D}"/>
          </ac:picMkLst>
        </pc:picChg>
        <pc:picChg chg="add mod modCrop">
          <ac:chgData name="Marco Ortiz Palanques" userId="6abb6dff1a61957e" providerId="LiveId" clId="{77078A04-B095-44AA-A7C5-05A2F89DDEC8}" dt="2025-05-26T20:44:45.643" v="322" actId="14100"/>
          <ac:picMkLst>
            <pc:docMk/>
            <pc:sldMk cId="3978581865" sldId="265"/>
            <ac:picMk id="5" creationId="{CA72AB8B-C4ED-2329-EE6C-685B9FA5F1BB}"/>
          </ac:picMkLst>
        </pc:picChg>
      </pc:sldChg>
      <pc:sldChg chg="addSp delSp modSp mod">
        <pc:chgData name="Marco Ortiz Palanques" userId="6abb6dff1a61957e" providerId="LiveId" clId="{77078A04-B095-44AA-A7C5-05A2F89DDEC8}" dt="2025-05-26T20:49:28.925" v="613" actId="20577"/>
        <pc:sldMkLst>
          <pc:docMk/>
          <pc:sldMk cId="306026664" sldId="267"/>
        </pc:sldMkLst>
        <pc:spChg chg="mod">
          <ac:chgData name="Marco Ortiz Palanques" userId="6abb6dff1a61957e" providerId="LiveId" clId="{77078A04-B095-44AA-A7C5-05A2F89DDEC8}" dt="2025-05-26T20:48:09.113" v="482" actId="20577"/>
          <ac:spMkLst>
            <pc:docMk/>
            <pc:sldMk cId="306026664" sldId="267"/>
            <ac:spMk id="2" creationId="{E31053F1-AC01-FBFA-B7EE-533E2B19AA9A}"/>
          </ac:spMkLst>
        </pc:spChg>
        <pc:spChg chg="add mod">
          <ac:chgData name="Marco Ortiz Palanques" userId="6abb6dff1a61957e" providerId="LiveId" clId="{77078A04-B095-44AA-A7C5-05A2F89DDEC8}" dt="2025-05-26T20:49:28.925" v="613" actId="20577"/>
          <ac:spMkLst>
            <pc:docMk/>
            <pc:sldMk cId="306026664" sldId="267"/>
            <ac:spMk id="6" creationId="{9B510C62-554F-955B-D0AD-6C7DF7975B03}"/>
          </ac:spMkLst>
        </pc:spChg>
        <pc:picChg chg="add mod modCrop">
          <ac:chgData name="Marco Ortiz Palanques" userId="6abb6dff1a61957e" providerId="LiveId" clId="{77078A04-B095-44AA-A7C5-05A2F89DDEC8}" dt="2025-05-26T20:46:51.030" v="393" actId="1076"/>
          <ac:picMkLst>
            <pc:docMk/>
            <pc:sldMk cId="306026664" sldId="267"/>
            <ac:picMk id="4" creationId="{A79DD43A-D900-3FF4-8361-0A6A4180660A}"/>
          </ac:picMkLst>
        </pc:picChg>
        <pc:picChg chg="del">
          <ac:chgData name="Marco Ortiz Palanques" userId="6abb6dff1a61957e" providerId="LiveId" clId="{77078A04-B095-44AA-A7C5-05A2F89DDEC8}" dt="2025-05-26T20:45:52.214" v="378" actId="478"/>
          <ac:picMkLst>
            <pc:docMk/>
            <pc:sldMk cId="306026664" sldId="267"/>
            <ac:picMk id="5" creationId="{6A9C02CE-D591-7CA4-B480-D07EA30CF7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03CE4-FE1F-4F7D-B629-943F3FFC8CA3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644C6-916D-4F41-85FF-1A74D912F78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316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644C6-916D-4F41-85FF-1A74D912F78F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3961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FBB03-DA0C-FFBB-D1BA-20ACF22DF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818088-EEDD-598E-72BC-368369785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DA82C5-F5B1-63F5-CE69-DDF8165DB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9FC6-C202-06FB-E261-75AE7D6AC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644C6-916D-4F41-85FF-1A74D912F78F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286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14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622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483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334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shade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shade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shade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189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798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269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676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172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270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781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75EC200-5638-4F07-A592-01FC32FC86AD}" type="datetimeFigureOut">
              <a:rPr lang="en-IE" smtClean="0"/>
              <a:t>26/05/2025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CF5FB83-28D3-4721-96C0-9D5C03470A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642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B78DE9-42E0-BDD6-542D-320876C593A2}"/>
              </a:ext>
            </a:extLst>
          </p:cNvPr>
          <p:cNvSpPr txBox="1"/>
          <p:nvPr/>
        </p:nvSpPr>
        <p:spPr>
          <a:xfrm>
            <a:off x="-1" y="24900"/>
            <a:ext cx="575945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3150" dirty="0"/>
          </a:p>
          <a:p>
            <a:pPr algn="ctr"/>
            <a:r>
              <a:rPr lang="en-GB" sz="3150" dirty="0"/>
              <a:t>R Programming Language</a:t>
            </a:r>
          </a:p>
          <a:p>
            <a:pPr algn="ctr"/>
            <a:endParaRPr lang="en-GB" sz="3150" dirty="0"/>
          </a:p>
          <a:p>
            <a:pPr algn="ctr"/>
            <a:r>
              <a:rPr lang="en-GB" sz="7000" dirty="0"/>
              <a:t>Sentiment Analysis</a:t>
            </a:r>
          </a:p>
          <a:p>
            <a:pPr algn="ctr"/>
            <a:r>
              <a:rPr lang="en-GB" sz="3150" dirty="0"/>
              <a:t>Using </a:t>
            </a:r>
            <a:r>
              <a:rPr lang="en-GB" sz="3150" dirty="0" err="1"/>
              <a:t>Tidyverse</a:t>
            </a:r>
            <a:r>
              <a:rPr lang="en-GB" sz="3150" dirty="0"/>
              <a:t> and Shiny</a:t>
            </a:r>
          </a:p>
          <a:p>
            <a:pPr algn="ctr"/>
            <a:endParaRPr lang="en-GB" sz="3150" dirty="0"/>
          </a:p>
          <a:p>
            <a:pPr marL="500091" indent="-500091">
              <a:buFont typeface="Arial" panose="020B0604020202020204" pitchFamily="34" charset="0"/>
              <a:buChar char="•"/>
            </a:pPr>
            <a:r>
              <a:rPr lang="en-GB" sz="3150" dirty="0"/>
              <a:t>Editing the dictionary</a:t>
            </a:r>
          </a:p>
          <a:p>
            <a:pPr marL="500091" indent="-500091">
              <a:buFont typeface="Arial" panose="020B0604020202020204" pitchFamily="34" charset="0"/>
              <a:buChar char="•"/>
            </a:pPr>
            <a:r>
              <a:rPr lang="en-GB" sz="3150" dirty="0"/>
              <a:t>Editing the values</a:t>
            </a:r>
          </a:p>
          <a:p>
            <a:endParaRPr lang="en-IE" sz="3150" dirty="0"/>
          </a:p>
        </p:txBody>
      </p:sp>
    </p:spTree>
    <p:extLst>
      <p:ext uri="{BB962C8B-B14F-4D97-AF65-F5344CB8AC3E}">
        <p14:creationId xmlns:p14="http://schemas.microsoft.com/office/powerpoint/2010/main" val="62108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60DD4-0B4F-8172-3106-A8682A7D7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4D29A-D8A5-51FB-4A3F-077D23A30999}"/>
              </a:ext>
            </a:extLst>
          </p:cNvPr>
          <p:cNvSpPr txBox="1"/>
          <p:nvPr/>
        </p:nvSpPr>
        <p:spPr>
          <a:xfrm>
            <a:off x="-1" y="24900"/>
            <a:ext cx="5759451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3150" dirty="0"/>
          </a:p>
          <a:p>
            <a:pPr algn="ctr"/>
            <a:r>
              <a:rPr lang="en-GB" sz="3150" dirty="0"/>
              <a:t>A problem when working with sentiment analysis is the unexpected results.</a:t>
            </a:r>
          </a:p>
          <a:p>
            <a:pPr algn="ctr"/>
            <a:r>
              <a:rPr lang="en-GB" sz="315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150" dirty="0"/>
              <a:t>Some words do not represent the sentiment.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150" dirty="0"/>
              <a:t>Some sentences carry a sentiment different than its words.</a:t>
            </a:r>
            <a:endParaRPr lang="en-IE" sz="3150" dirty="0"/>
          </a:p>
        </p:txBody>
      </p:sp>
    </p:spTree>
    <p:extLst>
      <p:ext uri="{BB962C8B-B14F-4D97-AF65-F5344CB8AC3E}">
        <p14:creationId xmlns:p14="http://schemas.microsoft.com/office/powerpoint/2010/main" val="190177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hite text box&#10;&#10;AI-generated content may be incorrect.">
            <a:extLst>
              <a:ext uri="{FF2B5EF4-FFF2-40B4-BE49-F238E27FC236}">
                <a16:creationId xmlns:a16="http://schemas.microsoft.com/office/drawing/2014/main" id="{C301C5F2-2073-FADC-2E48-A1B0B108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0" t="82618"/>
          <a:stretch/>
        </p:blipFill>
        <p:spPr>
          <a:xfrm>
            <a:off x="-2966" y="1199944"/>
            <a:ext cx="5759451" cy="68547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25FB7BD-6CEB-F6D7-B6A3-E87284135F62}"/>
              </a:ext>
            </a:extLst>
          </p:cNvPr>
          <p:cNvSpPr/>
          <p:nvPr/>
        </p:nvSpPr>
        <p:spPr>
          <a:xfrm>
            <a:off x="2240280" y="1179576"/>
            <a:ext cx="521208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1830D-3426-8A76-F97F-B376D57A93C6}"/>
              </a:ext>
            </a:extLst>
          </p:cNvPr>
          <p:cNvSpPr txBox="1"/>
          <p:nvPr/>
        </p:nvSpPr>
        <p:spPr>
          <a:xfrm>
            <a:off x="0" y="0"/>
            <a:ext cx="5759451" cy="83099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Let’s see an example when the word does not carry the expected sentiment</a:t>
            </a:r>
            <a:endParaRPr lang="en-IE" sz="2400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A6B4A-FF85-FCCF-E2EA-516542632E18}"/>
              </a:ext>
            </a:extLst>
          </p:cNvPr>
          <p:cNvSpPr txBox="1"/>
          <p:nvPr/>
        </p:nvSpPr>
        <p:spPr>
          <a:xfrm>
            <a:off x="0" y="2464226"/>
            <a:ext cx="5759451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“</a:t>
            </a:r>
            <a:r>
              <a:rPr lang="en-US" sz="2400" b="1" dirty="0">
                <a:solidFill>
                  <a:srgbClr val="FF0000"/>
                </a:solidFill>
              </a:rPr>
              <a:t>Trump</a:t>
            </a:r>
            <a:r>
              <a:rPr lang="en-US" sz="2400" b="1" dirty="0">
                <a:solidFill>
                  <a:schemeClr val="bg1"/>
                </a:solidFill>
              </a:rPr>
              <a:t>,” in this case, means the name of the president and not the “</a:t>
            </a:r>
            <a:r>
              <a:rPr lang="en-US" sz="2400" b="1" dirty="0">
                <a:solidFill>
                  <a:srgbClr val="FF0000"/>
                </a:solidFill>
              </a:rPr>
              <a:t>trump card</a:t>
            </a:r>
            <a:r>
              <a:rPr lang="en-US" sz="2400" b="1" dirty="0">
                <a:solidFill>
                  <a:schemeClr val="bg1"/>
                </a:solidFill>
              </a:rPr>
              <a:t>” or a “</a:t>
            </a:r>
            <a:r>
              <a:rPr lang="en-US" sz="2400" b="1" dirty="0">
                <a:solidFill>
                  <a:srgbClr val="FF0000"/>
                </a:solidFill>
              </a:rPr>
              <a:t>dependable person</a:t>
            </a:r>
            <a:r>
              <a:rPr lang="en-US" sz="2400" b="1" dirty="0">
                <a:solidFill>
                  <a:schemeClr val="bg1"/>
                </a:solidFill>
              </a:rPr>
              <a:t>.”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We must tell the program not to evaluate this word.</a:t>
            </a:r>
            <a:endParaRPr lang="en-IE" sz="2400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7CB3BD6-41E3-617D-1117-99FCFEDCA59E}"/>
              </a:ext>
            </a:extLst>
          </p:cNvPr>
          <p:cNvSpPr/>
          <p:nvPr/>
        </p:nvSpPr>
        <p:spPr>
          <a:xfrm rot="2506627">
            <a:off x="2384822" y="1835225"/>
            <a:ext cx="1315274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819AD6-72C4-7ED1-996B-77BF71B298DC}"/>
              </a:ext>
            </a:extLst>
          </p:cNvPr>
          <p:cNvSpPr/>
          <p:nvPr/>
        </p:nvSpPr>
        <p:spPr>
          <a:xfrm>
            <a:off x="4483526" y="1336775"/>
            <a:ext cx="1149178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987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B1AE3-0053-ED38-9215-87CF57E9A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5B9602-6231-CF3D-505A-897AF1B4FAD9}"/>
              </a:ext>
            </a:extLst>
          </p:cNvPr>
          <p:cNvSpPr txBox="1"/>
          <p:nvPr/>
        </p:nvSpPr>
        <p:spPr>
          <a:xfrm>
            <a:off x="0" y="0"/>
            <a:ext cx="5759451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 the area “Edit this dictionary,” the researcher can check the unwanted words:</a:t>
            </a:r>
            <a:endParaRPr lang="en-IE" sz="2400" b="1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 descr="A screenshot of a dictionary&#10;&#10;AI-generated content may be incorrect.">
            <a:extLst>
              <a:ext uri="{FF2B5EF4-FFF2-40B4-BE49-F238E27FC236}">
                <a16:creationId xmlns:a16="http://schemas.microsoft.com/office/drawing/2014/main" id="{FEDAF14D-3B47-A1C5-6EED-EABEFCD1C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632"/>
            <a:ext cx="2944368" cy="4160965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6D7B37FF-1980-DBA7-6690-062F25A76435}"/>
              </a:ext>
            </a:extLst>
          </p:cNvPr>
          <p:cNvSpPr/>
          <p:nvPr/>
        </p:nvSpPr>
        <p:spPr>
          <a:xfrm rot="20866118">
            <a:off x="1079929" y="2576172"/>
            <a:ext cx="2688671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D5E4ACDE-F249-58F2-C99B-8764C567B007}"/>
              </a:ext>
            </a:extLst>
          </p:cNvPr>
          <p:cNvSpPr/>
          <p:nvPr/>
        </p:nvSpPr>
        <p:spPr>
          <a:xfrm rot="20866118">
            <a:off x="2160404" y="4611848"/>
            <a:ext cx="1483825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FDFF96-2CC4-95DE-5E4E-75043FC6BAE1}"/>
              </a:ext>
            </a:extLst>
          </p:cNvPr>
          <p:cNvSpPr txBox="1"/>
          <p:nvPr/>
        </p:nvSpPr>
        <p:spPr>
          <a:xfrm>
            <a:off x="4149013" y="1973694"/>
            <a:ext cx="1399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words</a:t>
            </a:r>
            <a:endParaRPr lang="en-I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807BD-C77F-E2D2-90C7-C419BA562E55}"/>
              </a:ext>
            </a:extLst>
          </p:cNvPr>
          <p:cNvSpPr txBox="1"/>
          <p:nvPr/>
        </p:nvSpPr>
        <p:spPr>
          <a:xfrm>
            <a:off x="3618134" y="1696696"/>
            <a:ext cx="913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/>
              <a:t>1</a:t>
            </a:r>
            <a:endParaRPr lang="en-IE" sz="7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9418B5-3A00-A930-BE7C-051289C1F6B7}"/>
              </a:ext>
            </a:extLst>
          </p:cNvPr>
          <p:cNvSpPr txBox="1"/>
          <p:nvPr/>
        </p:nvSpPr>
        <p:spPr>
          <a:xfrm>
            <a:off x="3789421" y="3799179"/>
            <a:ext cx="913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/>
              <a:t>2</a:t>
            </a:r>
            <a:endParaRPr lang="en-IE" sz="7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359757-DAFA-348B-AE73-566E20FDEA85}"/>
              </a:ext>
            </a:extLst>
          </p:cNvPr>
          <p:cNvSpPr txBox="1"/>
          <p:nvPr/>
        </p:nvSpPr>
        <p:spPr>
          <a:xfrm>
            <a:off x="4246206" y="4214677"/>
            <a:ext cx="139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Click</a:t>
            </a:r>
            <a:r>
              <a:rPr lang="es-ES" dirty="0"/>
              <a:t> </a:t>
            </a:r>
            <a:r>
              <a:rPr lang="es-ES" dirty="0" err="1"/>
              <a:t>here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0508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7A01F-E30D-488E-E247-1EC655E013AC}"/>
              </a:ext>
            </a:extLst>
          </p:cNvPr>
          <p:cNvSpPr txBox="1"/>
          <p:nvPr/>
        </p:nvSpPr>
        <p:spPr>
          <a:xfrm>
            <a:off x="0" y="0"/>
            <a:ext cx="5759451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2400" b="1" dirty="0" err="1">
                <a:solidFill>
                  <a:schemeClr val="bg1"/>
                </a:solidFill>
              </a:rPr>
              <a:t>The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second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possibility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is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that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the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sentence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carries</a:t>
            </a:r>
            <a:r>
              <a:rPr lang="es-ES" sz="2400" b="1" dirty="0">
                <a:solidFill>
                  <a:schemeClr val="bg1"/>
                </a:solidFill>
              </a:rPr>
              <a:t> a </a:t>
            </a:r>
            <a:r>
              <a:rPr lang="es-ES" sz="2400" b="1" dirty="0" err="1">
                <a:solidFill>
                  <a:schemeClr val="bg1"/>
                </a:solidFill>
              </a:rPr>
              <a:t>different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sentiment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than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that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expected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by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the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word</a:t>
            </a:r>
            <a:endParaRPr lang="en-IE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8649D-F927-CF09-632C-C0832D7BF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4" t="11255" r="3489" b="9960"/>
          <a:stretch/>
        </p:blipFill>
        <p:spPr>
          <a:xfrm>
            <a:off x="2840" y="1627236"/>
            <a:ext cx="5756610" cy="768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3CD4B7-8A33-BA0D-7EE4-B03FC9B98FB6}"/>
              </a:ext>
            </a:extLst>
          </p:cNvPr>
          <p:cNvSpPr txBox="1"/>
          <p:nvPr/>
        </p:nvSpPr>
        <p:spPr>
          <a:xfrm>
            <a:off x="-1" y="2827565"/>
            <a:ext cx="5759451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In </a:t>
            </a:r>
            <a:r>
              <a:rPr lang="es-ES" sz="2400" b="1" dirty="0" err="1">
                <a:solidFill>
                  <a:schemeClr val="bg1"/>
                </a:solidFill>
              </a:rPr>
              <a:t>this</a:t>
            </a:r>
            <a:r>
              <a:rPr lang="es-ES" sz="2400" b="1" dirty="0">
                <a:solidFill>
                  <a:schemeClr val="bg1"/>
                </a:solidFill>
              </a:rPr>
              <a:t> case “</a:t>
            </a:r>
            <a:r>
              <a:rPr lang="es-ES" sz="2400" b="1" dirty="0" err="1">
                <a:solidFill>
                  <a:srgbClr val="FF0000"/>
                </a:solidFill>
              </a:rPr>
              <a:t>right</a:t>
            </a:r>
            <a:r>
              <a:rPr lang="es-ES" sz="2400" b="1" dirty="0">
                <a:solidFill>
                  <a:schemeClr val="bg1"/>
                </a:solidFill>
              </a:rPr>
              <a:t>” </a:t>
            </a:r>
            <a:r>
              <a:rPr lang="es-ES" sz="2400" b="1" dirty="0" err="1">
                <a:solidFill>
                  <a:schemeClr val="bg1"/>
                </a:solidFill>
              </a:rPr>
              <a:t>is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evaluated</a:t>
            </a:r>
            <a:r>
              <a:rPr lang="es-ES" sz="2400" b="1" dirty="0">
                <a:solidFill>
                  <a:schemeClr val="bg1"/>
                </a:solidFill>
              </a:rPr>
              <a:t> as </a:t>
            </a:r>
            <a:r>
              <a:rPr lang="es-ES" sz="2400" b="1" dirty="0">
                <a:solidFill>
                  <a:srgbClr val="FF0000"/>
                </a:solidFill>
              </a:rPr>
              <a:t>positive</a:t>
            </a:r>
            <a:r>
              <a:rPr lang="es-ES" sz="2400" b="1" dirty="0">
                <a:solidFill>
                  <a:schemeClr val="bg1"/>
                </a:solidFill>
              </a:rPr>
              <a:t>, </a:t>
            </a:r>
            <a:r>
              <a:rPr lang="es-ES" sz="2400" b="1" dirty="0" err="1">
                <a:solidFill>
                  <a:schemeClr val="bg1"/>
                </a:solidFill>
              </a:rPr>
              <a:t>but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the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sentence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is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 err="1">
                <a:solidFill>
                  <a:schemeClr val="bg1"/>
                </a:solidFill>
              </a:rPr>
              <a:t>clearly</a:t>
            </a:r>
            <a:r>
              <a:rPr lang="es-ES" sz="2400" b="1" dirty="0">
                <a:solidFill>
                  <a:schemeClr val="bg1"/>
                </a:solidFill>
              </a:rPr>
              <a:t> </a:t>
            </a:r>
            <a:r>
              <a:rPr lang="es-ES" sz="2400" b="1" dirty="0">
                <a:solidFill>
                  <a:srgbClr val="FF0000"/>
                </a:solidFill>
              </a:rPr>
              <a:t>negative</a:t>
            </a:r>
            <a:r>
              <a:rPr lang="es-ES" sz="2400" b="1" dirty="0">
                <a:solidFill>
                  <a:schemeClr val="bg1"/>
                </a:solidFill>
              </a:rPr>
              <a:t>.</a:t>
            </a:r>
            <a:endParaRPr lang="en-IE" sz="2400" b="1" dirty="0">
              <a:solidFill>
                <a:schemeClr val="bg1"/>
              </a:solidFill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DDD070E5-1CB5-A162-4F19-AAD10D012827}"/>
              </a:ext>
            </a:extLst>
          </p:cNvPr>
          <p:cNvSpPr/>
          <p:nvPr/>
        </p:nvSpPr>
        <p:spPr>
          <a:xfrm rot="7648652">
            <a:off x="1990237" y="2260078"/>
            <a:ext cx="866115" cy="48463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25EE01-8CD4-51F0-2EA3-BD6A7D15C423}"/>
              </a:ext>
            </a:extLst>
          </p:cNvPr>
          <p:cNvSpPr/>
          <p:nvPr/>
        </p:nvSpPr>
        <p:spPr>
          <a:xfrm>
            <a:off x="2423294" y="1793173"/>
            <a:ext cx="455795" cy="485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E61672-D018-F4FD-80BF-1B0A074BC714}"/>
              </a:ext>
            </a:extLst>
          </p:cNvPr>
          <p:cNvSpPr/>
          <p:nvPr/>
        </p:nvSpPr>
        <p:spPr>
          <a:xfrm>
            <a:off x="4587374" y="1807351"/>
            <a:ext cx="1169236" cy="485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6566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3CF43-9E1C-C6F0-11D4-A3E37EDF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34143-884B-52D6-0778-44E404222634}"/>
              </a:ext>
            </a:extLst>
          </p:cNvPr>
          <p:cNvSpPr txBox="1"/>
          <p:nvPr/>
        </p:nvSpPr>
        <p:spPr>
          <a:xfrm>
            <a:off x="-2" y="0"/>
            <a:ext cx="5759449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For case like this, we use the </a:t>
            </a:r>
            <a:r>
              <a:rPr lang="en-GB" sz="3600" b="1" dirty="0">
                <a:solidFill>
                  <a:srgbClr val="FF0000"/>
                </a:solidFill>
              </a:rPr>
              <a:t>Edit this Table </a:t>
            </a:r>
            <a:r>
              <a:rPr lang="en-GB" sz="3600" b="1" dirty="0">
                <a:solidFill>
                  <a:schemeClr val="bg1"/>
                </a:solidFill>
              </a:rPr>
              <a:t>section</a:t>
            </a:r>
            <a:endParaRPr lang="en-IE" sz="36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72AB8B-C4ED-2329-EE6C-685B9FA5F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1" t="7762" r="3586" b="19194"/>
          <a:stretch/>
        </p:blipFill>
        <p:spPr>
          <a:xfrm>
            <a:off x="-1663" y="1435608"/>
            <a:ext cx="5759449" cy="348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8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5AC52-EDAE-492A-3675-FADD7225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053F1-AC01-FBFA-B7EE-533E2B19AA9A}"/>
              </a:ext>
            </a:extLst>
          </p:cNvPr>
          <p:cNvSpPr txBox="1"/>
          <p:nvPr/>
        </p:nvSpPr>
        <p:spPr>
          <a:xfrm>
            <a:off x="0" y="0"/>
            <a:ext cx="5759450" cy="15465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3150" b="1" dirty="0">
                <a:solidFill>
                  <a:schemeClr val="bg1"/>
                </a:solidFill>
              </a:rPr>
              <a:t>Once you have selected the right sentiment, it is changed in the table.</a:t>
            </a:r>
            <a:endParaRPr lang="en-IE" sz="315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DD43A-D900-3FF4-8361-0A6A41806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8" t="9661" r="2518" b="10950"/>
          <a:stretch/>
        </p:blipFill>
        <p:spPr>
          <a:xfrm>
            <a:off x="0" y="1739816"/>
            <a:ext cx="5759450" cy="666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510C62-554F-955B-D0AD-6C7DF7975B03}"/>
              </a:ext>
            </a:extLst>
          </p:cNvPr>
          <p:cNvSpPr txBox="1"/>
          <p:nvPr/>
        </p:nvSpPr>
        <p:spPr>
          <a:xfrm>
            <a:off x="0" y="2879725"/>
            <a:ext cx="5759450" cy="251607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3150" b="1" dirty="0">
                <a:solidFill>
                  <a:schemeClr val="bg1"/>
                </a:solidFill>
              </a:rPr>
              <a:t>All these editing features create new graphics and resume tables. You can download them as csv at any point in your research.</a:t>
            </a:r>
            <a:endParaRPr lang="en-IE" sz="31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2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8BD75A-CEAA-A34E-E5A6-944927F18282}"/>
              </a:ext>
            </a:extLst>
          </p:cNvPr>
          <p:cNvSpPr txBox="1"/>
          <p:nvPr/>
        </p:nvSpPr>
        <p:spPr>
          <a:xfrm>
            <a:off x="0" y="0"/>
            <a:ext cx="5759450" cy="471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0" dirty="0"/>
              <a:t>Thank you</a:t>
            </a:r>
          </a:p>
          <a:p>
            <a:endParaRPr lang="en-GB" sz="1000" dirty="0"/>
          </a:p>
          <a:p>
            <a:r>
              <a:rPr lang="en-GB" sz="3150" dirty="0"/>
              <a:t>Next steps:</a:t>
            </a:r>
          </a:p>
          <a:p>
            <a:r>
              <a:rPr lang="en-GB" sz="3150" dirty="0"/>
              <a:t>Create a tab for Thematic Analysis</a:t>
            </a:r>
          </a:p>
          <a:p>
            <a:endParaRPr lang="en-GB" sz="3150" dirty="0"/>
          </a:p>
          <a:p>
            <a:r>
              <a:rPr lang="en-GB" sz="3150" dirty="0"/>
              <a:t>Visit the project:</a:t>
            </a:r>
          </a:p>
          <a:p>
            <a:r>
              <a:rPr lang="en-GB" sz="3150" dirty="0"/>
              <a:t>https://github.com/ortizpalanques1/debates_US_2024</a:t>
            </a:r>
            <a:endParaRPr lang="en-IE" sz="3150" dirty="0"/>
          </a:p>
        </p:txBody>
      </p:sp>
    </p:spTree>
    <p:extLst>
      <p:ext uri="{BB962C8B-B14F-4D97-AF65-F5344CB8AC3E}">
        <p14:creationId xmlns:p14="http://schemas.microsoft.com/office/powerpoint/2010/main" val="22079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235</Words>
  <Application>Microsoft Office PowerPoint</Application>
  <PresentationFormat>Custom</PresentationFormat>
  <Paragraphs>36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Ortiz Palanques</dc:creator>
  <cp:lastModifiedBy>Marco Ortiz Palanques</cp:lastModifiedBy>
  <cp:revision>5</cp:revision>
  <dcterms:created xsi:type="dcterms:W3CDTF">2025-01-20T17:22:41Z</dcterms:created>
  <dcterms:modified xsi:type="dcterms:W3CDTF">2025-05-26T20:49:57Z</dcterms:modified>
</cp:coreProperties>
</file>