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7" r:id="rId2"/>
    <p:sldId id="258" r:id="rId3"/>
    <p:sldId id="256" r:id="rId4"/>
    <p:sldId id="265" r:id="rId5"/>
    <p:sldId id="267" r:id="rId6"/>
    <p:sldId id="263" r:id="rId7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C4E03-9B65-41D9-BC96-41ADAA3E2835}" v="1" dt="2025-04-16T18:28:4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0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3CE4-FE1F-4F7D-B629-943F3FFC8CA3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44C6-916D-4F41-85FF-1A74D912F7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31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644C6-916D-4F41-85FF-1A74D912F78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96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22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83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3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shade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shade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9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6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7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7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7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8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64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-1" y="24900"/>
            <a:ext cx="57594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150" dirty="0"/>
          </a:p>
          <a:p>
            <a:pPr algn="ctr"/>
            <a:r>
              <a:rPr lang="en-GB" sz="3150" dirty="0"/>
              <a:t>R Programming Language</a:t>
            </a:r>
          </a:p>
          <a:p>
            <a:pPr algn="ctr"/>
            <a:endParaRPr lang="en-GB" sz="3150" dirty="0"/>
          </a:p>
          <a:p>
            <a:pPr algn="ctr"/>
            <a:r>
              <a:rPr lang="en-GB" sz="7000" dirty="0"/>
              <a:t>Sentiment Analysis</a:t>
            </a:r>
          </a:p>
          <a:p>
            <a:pPr algn="ctr"/>
            <a:r>
              <a:rPr lang="en-GB" sz="3150" dirty="0"/>
              <a:t>Using </a:t>
            </a:r>
            <a:r>
              <a:rPr lang="en-GB" sz="3150" dirty="0" err="1"/>
              <a:t>Tidyverse</a:t>
            </a:r>
            <a:r>
              <a:rPr lang="en-GB" sz="3150" dirty="0"/>
              <a:t> and Shiny</a:t>
            </a:r>
          </a:p>
          <a:p>
            <a:pPr algn="ctr"/>
            <a:endParaRPr lang="en-GB" sz="3150" dirty="0"/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Sentiment by Sentence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Synthesis of the Results</a:t>
            </a:r>
          </a:p>
          <a:p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E97377-F69F-7C3E-6F7E-47C68EC6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76" b="57389"/>
          <a:stretch/>
        </p:blipFill>
        <p:spPr>
          <a:xfrm>
            <a:off x="-8794" y="1200328"/>
            <a:ext cx="5759583" cy="4559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0" y="0"/>
            <a:ext cx="57594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Now we can analyze whether a sentence is likely to be positive or negative using a </a:t>
            </a:r>
            <a:r>
              <a:rPr lang="en-US" sz="240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 Dictionary </a:t>
            </a:r>
            <a:endParaRPr lang="en-IE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0" y="0"/>
            <a:ext cx="5759451" cy="15465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Sentences containing </a:t>
            </a:r>
            <a:r>
              <a:rPr lang="en-GB" sz="315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sentiments</a:t>
            </a:r>
            <a:r>
              <a:rPr lang="en-GB" sz="3150" b="1" dirty="0">
                <a:solidFill>
                  <a:schemeClr val="bg1"/>
                </a:solidFill>
              </a:rPr>
              <a:t> are evaluated and a </a:t>
            </a:r>
            <a:r>
              <a:rPr lang="en-GB" sz="3150" b="1" dirty="0">
                <a:solidFill>
                  <a:schemeClr val="bg2">
                    <a:lumMod val="75000"/>
                    <a:lumOff val="25000"/>
                  </a:schemeClr>
                </a:solidFill>
              </a:rPr>
              <a:t>weight</a:t>
            </a:r>
            <a:r>
              <a:rPr lang="en-GB" sz="3150" b="1" dirty="0">
                <a:solidFill>
                  <a:schemeClr val="bg1"/>
                </a:solidFill>
              </a:rPr>
              <a:t> is assigned</a:t>
            </a:r>
            <a:endParaRPr lang="en-IE" sz="315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AF378E-131F-897C-FF14-2475CF733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7" t="5847" r="17304" b="53494"/>
          <a:stretch/>
        </p:blipFill>
        <p:spPr>
          <a:xfrm>
            <a:off x="-13759" y="1546576"/>
            <a:ext cx="5777195" cy="42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-2" y="0"/>
            <a:ext cx="575944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A synthetic graph is created with </a:t>
            </a:r>
            <a:r>
              <a:rPr lang="en-GB" sz="3600" b="1" dirty="0" err="1">
                <a:solidFill>
                  <a:schemeClr val="bg1"/>
                </a:solidFill>
              </a:rPr>
              <a:t>ggplot</a:t>
            </a:r>
            <a:r>
              <a:rPr lang="en-GB" sz="3600" b="1" dirty="0">
                <a:solidFill>
                  <a:schemeClr val="bg1"/>
                </a:solidFill>
              </a:rPr>
              <a:t> </a:t>
            </a:r>
            <a:endParaRPr lang="en-IE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graph with red and green bars&#10;&#10;AI-generated content may be incorrect.">
            <a:extLst>
              <a:ext uri="{FF2B5EF4-FFF2-40B4-BE49-F238E27FC236}">
                <a16:creationId xmlns:a16="http://schemas.microsoft.com/office/drawing/2014/main" id="{741575DD-AAAB-D6D8-DB1E-BAAD52366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" r="1331"/>
          <a:stretch/>
        </p:blipFill>
        <p:spPr>
          <a:xfrm>
            <a:off x="0" y="1178833"/>
            <a:ext cx="5759209" cy="328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033E0-8D74-70EF-BB6D-679A0F3667EE}"/>
              </a:ext>
            </a:extLst>
          </p:cNvPr>
          <p:cNvSpPr txBox="1"/>
          <p:nvPr/>
        </p:nvSpPr>
        <p:spPr>
          <a:xfrm>
            <a:off x="0" y="4466788"/>
            <a:ext cx="5759450" cy="129266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chemeClr val="bg1"/>
                </a:solidFill>
              </a:rPr>
              <a:t>The </a:t>
            </a:r>
            <a:r>
              <a:rPr lang="en-GB" sz="2600" b="1" dirty="0">
                <a:solidFill>
                  <a:schemeClr val="accent1">
                    <a:lumMod val="50000"/>
                  </a:schemeClr>
                </a:solidFill>
              </a:rPr>
              <a:t>green bar </a:t>
            </a:r>
            <a:r>
              <a:rPr lang="en-GB" sz="2600" b="1" dirty="0">
                <a:solidFill>
                  <a:schemeClr val="bg1"/>
                </a:solidFill>
              </a:rPr>
              <a:t>is the addition of the weights of all the positive sentences and the </a:t>
            </a:r>
            <a:r>
              <a:rPr lang="en-GB" sz="2600" b="1" dirty="0">
                <a:solidFill>
                  <a:srgbClr val="C00000"/>
                </a:solidFill>
              </a:rPr>
              <a:t>red bar</a:t>
            </a:r>
            <a:r>
              <a:rPr lang="en-GB" sz="2600" b="1" dirty="0">
                <a:solidFill>
                  <a:schemeClr val="bg1"/>
                </a:solidFill>
              </a:rPr>
              <a:t> of the negative ones</a:t>
            </a:r>
            <a:endParaRPr lang="en-IE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AC52-EDAE-492A-3675-FADD7225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053F1-AC01-FBFA-B7EE-533E2B19AA9A}"/>
              </a:ext>
            </a:extLst>
          </p:cNvPr>
          <p:cNvSpPr txBox="1"/>
          <p:nvPr/>
        </p:nvSpPr>
        <p:spPr>
          <a:xfrm>
            <a:off x="0" y="0"/>
            <a:ext cx="5759450" cy="10618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The same values are presented inside a table</a:t>
            </a:r>
            <a:endParaRPr lang="en-IE" sz="315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9C02CE-D591-7CA4-B480-D07EA30C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46" t="16664" r="3154" b="36907"/>
          <a:stretch/>
        </p:blipFill>
        <p:spPr>
          <a:xfrm>
            <a:off x="-844" y="1061829"/>
            <a:ext cx="5760294" cy="469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0" y="0"/>
            <a:ext cx="5759450" cy="568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dirty="0"/>
              <a:t>Thank you</a:t>
            </a:r>
          </a:p>
          <a:p>
            <a:endParaRPr lang="en-GB" sz="1000" dirty="0"/>
          </a:p>
          <a:p>
            <a:r>
              <a:rPr lang="en-GB" sz="3150" dirty="0"/>
              <a:t>Next steps: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Filter words inside a dictionary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Create a tab for Thematic Analysis</a:t>
            </a:r>
          </a:p>
          <a:p>
            <a:endParaRPr lang="en-GB" sz="3150" dirty="0"/>
          </a:p>
          <a:p>
            <a:r>
              <a:rPr lang="en-GB" sz="3150" dirty="0"/>
              <a:t>Visit the project:</a:t>
            </a:r>
          </a:p>
          <a:p>
            <a:r>
              <a:rPr lang="en-GB" sz="3150" dirty="0"/>
              <a:t>https://github.com/ortizpalanques1/debates_US_2024</a:t>
            </a:r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115</Words>
  <Application>Microsoft Office PowerPoint</Application>
  <PresentationFormat>Custom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4</cp:revision>
  <dcterms:created xsi:type="dcterms:W3CDTF">2025-01-20T17:22:41Z</dcterms:created>
  <dcterms:modified xsi:type="dcterms:W3CDTF">2025-05-26T20:25:43Z</dcterms:modified>
</cp:coreProperties>
</file>