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24.bmp" ContentType="image/bmp"/>
  <Override PartName="/ppt/media/image25.jpeg" ContentType="image/jpeg"/>
  <Override PartName="/ppt/media/image21.jpeg" ContentType="image/jpeg"/>
  <Override PartName="/ppt/media/image20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5.png" ContentType="image/png"/>
  <Override PartName="/ppt/media/image6.png" ContentType="image/png"/>
  <Override PartName="/ppt/media/image8.png" ContentType="image/png"/>
  <Override PartName="/ppt/media/image7.png" ContentType="image/png"/>
  <Override PartName="/ppt/media/image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906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E5CE1B3-67BF-4E05-B482-85C9695E06D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83B142-87E7-4352-855C-F74B155E58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768A958-8689-43BF-A153-685FE636D7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864EE2-10D8-4986-B507-985F72C7D6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72A71F8-7918-4BBF-9025-1B3AC96716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92AC4EA-2E36-4ED1-AB54-882FAC0B77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8A1971-C5CA-4E99-86E6-53F67C0895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3DCBBCC-40B6-45FA-ADD3-D9584DDFE3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B05ED8-9113-4F45-A93E-4DA8CE4AE6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2174AEB-B520-4B6C-906B-90E4EC45DC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EA30EE4-6345-4251-9E69-F93876A00C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E09BAD3-1B69-464F-8C80-989560BC30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E858FEB-E8EC-4146-9294-63132CC618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9911F66-CDB5-4F33-8D2D-3D5F0956FC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F5EA9B0-A669-49DB-B931-0A3A943AA9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1D0CAF7-C414-407B-AAE8-65A5387E40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6F609B-B807-4578-9463-82E7214F7D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950760" y="684360"/>
            <a:ext cx="4951080" cy="342720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913320" y="4343400"/>
            <a:ext cx="5028120" cy="411228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Size 40 header; size 20 body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885120" y="8687160"/>
            <a:ext cx="297000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1DF60C9-143C-4627-BE27-0950B6F5FB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sites.google.com/view/ecosdatabase/hom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bm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3357720"/>
            <a:ext cx="934524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Javier Ortiz-Tudela and Carlos González-García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452520" y="1150560"/>
            <a:ext cx="899928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ECOS</a:t>
            </a:r>
            <a:r>
              <a:rPr b="0" lang="en-US" sz="32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: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Ecological Congruity Object-Scene database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Baskerville Old Face"/>
                <a:ea typeface="DejaVu Sans"/>
                <a:hlinkClick r:id="rId1"/>
              </a:rPr>
              <a:t>https://sites.google.com/view/ecosdatabase/home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5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6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10120" y="180720"/>
            <a:ext cx="899928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Low-level information: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Anything else?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4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5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68080" y="180720"/>
            <a:ext cx="899928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High-level information: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Scene profile across objects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1"/>
          <a:srcRect l="0" t="0" r="0" b="50664"/>
          <a:stretch/>
        </p:blipFill>
        <p:spPr>
          <a:xfrm>
            <a:off x="264240" y="2011680"/>
            <a:ext cx="4215960" cy="426852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rcRect l="0" t="49330" r="0" b="0"/>
          <a:stretch/>
        </p:blipFill>
        <p:spPr>
          <a:xfrm>
            <a:off x="5212080" y="2032560"/>
            <a:ext cx="421596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10120" y="180720"/>
            <a:ext cx="899928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High-level information: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Scene profile across objects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-43920" y="1501560"/>
            <a:ext cx="9905400" cy="516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10120" y="180720"/>
            <a:ext cx="899928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High-level information: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Scene profile across objects (correlation)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4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142000" y="1964880"/>
            <a:ext cx="6244920" cy="434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10120" y="180720"/>
            <a:ext cx="899928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High-level information: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Ratings (scene by object category -a priori-)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49200" y="1243440"/>
            <a:ext cx="9334080" cy="547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10120" y="180720"/>
            <a:ext cx="899928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High-level information: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Object profile across scenes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826640" y="1734480"/>
            <a:ext cx="6239160" cy="472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10120" y="1188720"/>
            <a:ext cx="899928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Hig-level analyses: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Ideas?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10120" y="180720"/>
            <a:ext cx="899928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High-level information: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Scene profile across objects (MDS)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163960" y="1828800"/>
            <a:ext cx="5333760" cy="400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52520" y="1150560"/>
            <a:ext cx="899928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Database structure: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7 outdoor scene categories (i.e., beach, desert, road, savanna, seabed, mountain and sports center)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10 instances of each scene category.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94 real world objects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4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2926080" y="365760"/>
            <a:ext cx="358632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Examples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4846320" y="4114800"/>
            <a:ext cx="4246200" cy="21027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548640" y="1579680"/>
            <a:ext cx="3840120" cy="235188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561600" y="4114800"/>
            <a:ext cx="3827160" cy="201600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4"/>
          <a:stretch/>
        </p:blipFill>
        <p:spPr>
          <a:xfrm>
            <a:off x="4937760" y="1645920"/>
            <a:ext cx="4230720" cy="229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959200" y="366120"/>
            <a:ext cx="332712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Examples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4236480" y="3067920"/>
            <a:ext cx="6588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3"/>
          <p:cNvSpPr/>
          <p:nvPr/>
        </p:nvSpPr>
        <p:spPr>
          <a:xfrm>
            <a:off x="4236480" y="3067920"/>
            <a:ext cx="6588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4"/>
          <p:cNvSpPr/>
          <p:nvPr/>
        </p:nvSpPr>
        <p:spPr>
          <a:xfrm>
            <a:off x="4236480" y="3067920"/>
            <a:ext cx="6588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5"/>
          <p:cNvSpPr/>
          <p:nvPr/>
        </p:nvSpPr>
        <p:spPr>
          <a:xfrm>
            <a:off x="4236480" y="3067920"/>
            <a:ext cx="6588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4023360" y="2610360"/>
            <a:ext cx="1744920" cy="218772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662400" y="3655440"/>
            <a:ext cx="1462680" cy="179460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3559680" y="2103120"/>
            <a:ext cx="737640" cy="90648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4"/>
          <a:stretch/>
        </p:blipFill>
        <p:spPr>
          <a:xfrm>
            <a:off x="1737360" y="1737360"/>
            <a:ext cx="1420200" cy="178056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5"/>
          <a:stretch/>
        </p:blipFill>
        <p:spPr>
          <a:xfrm>
            <a:off x="5800680" y="2377440"/>
            <a:ext cx="691200" cy="84924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6"/>
          <a:stretch/>
        </p:blipFill>
        <p:spPr>
          <a:xfrm>
            <a:off x="7406640" y="4480560"/>
            <a:ext cx="1420200" cy="17805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7"/>
          <a:stretch/>
        </p:blipFill>
        <p:spPr>
          <a:xfrm>
            <a:off x="6217920" y="3840480"/>
            <a:ext cx="1239120" cy="123696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8"/>
          <a:stretch/>
        </p:blipFill>
        <p:spPr>
          <a:xfrm>
            <a:off x="6766560" y="1280160"/>
            <a:ext cx="1420200" cy="17805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9"/>
          <a:stretch/>
        </p:blipFill>
        <p:spPr>
          <a:xfrm>
            <a:off x="4754880" y="4846320"/>
            <a:ext cx="1420200" cy="178056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10"/>
          <a:stretch/>
        </p:blipFill>
        <p:spPr>
          <a:xfrm>
            <a:off x="7632000" y="1876680"/>
            <a:ext cx="1420200" cy="178056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11"/>
          <a:stretch/>
        </p:blipFill>
        <p:spPr>
          <a:xfrm>
            <a:off x="2377440" y="4437360"/>
            <a:ext cx="1420200" cy="1780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959200" y="366120"/>
            <a:ext cx="332712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Stim validation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6675120" y="2743200"/>
            <a:ext cx="1420200" cy="178056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744840" y="2556000"/>
            <a:ext cx="3827160" cy="2016000"/>
          </a:xfrm>
          <a:prstGeom prst="rect">
            <a:avLst/>
          </a:prstGeom>
          <a:ln>
            <a:noFill/>
          </a:ln>
        </p:spPr>
      </p:pic>
      <p:sp>
        <p:nvSpPr>
          <p:cNvPr id="79" name="Line 2"/>
          <p:cNvSpPr/>
          <p:nvPr/>
        </p:nvSpPr>
        <p:spPr>
          <a:xfrm>
            <a:off x="1645920" y="5760720"/>
            <a:ext cx="667512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3"/>
          <p:cNvSpPr/>
          <p:nvPr/>
        </p:nvSpPr>
        <p:spPr>
          <a:xfrm>
            <a:off x="-26640" y="5396760"/>
            <a:ext cx="332712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-100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6633360" y="5396760"/>
            <a:ext cx="3327120" cy="43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100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2" name="Line 5"/>
          <p:cNvSpPr/>
          <p:nvPr/>
        </p:nvSpPr>
        <p:spPr>
          <a:xfrm>
            <a:off x="5029200" y="5669280"/>
            <a:ext cx="0" cy="182880"/>
          </a:xfrm>
          <a:prstGeom prst="line">
            <a:avLst/>
          </a:prstGeom>
          <a:ln w="73080">
            <a:solidFill>
              <a:srgbClr val="ef413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10120" y="648720"/>
            <a:ext cx="899928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Low-level information: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Color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mean RGB levels for all of the images.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211120" y="2423160"/>
            <a:ext cx="5394600" cy="404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10120" y="648720"/>
            <a:ext cx="899928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Low-level information: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Color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Average “image” per category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103120" y="2286000"/>
            <a:ext cx="6400440" cy="393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10120" y="72720"/>
            <a:ext cx="899928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Low-level information: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Saliency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Saliency maps of scenes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161000" y="1074960"/>
            <a:ext cx="7932960" cy="627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>
            <a:off x="155520" y="-136440"/>
            <a:ext cx="29520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>
            <a:off x="510120" y="72720"/>
            <a:ext cx="8999280" cy="10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Low-level information: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Saliency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Baskerville Old Face"/>
                <a:ea typeface="DejaVu Sans"/>
              </a:rPr>
              <a:t>MDS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783080" y="1295280"/>
            <a:ext cx="6825600" cy="510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13083</TotalTime>
  <Application>LibreOffice/6.0.7.3$Linux_X86_64 LibreOffice_project/00m0$Build-3</Application>
  <Words>1046</Words>
  <Paragraphs>185</Paragraphs>
  <Company>University of Glasgow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2018-08-20T10:11:00Z</dcterms:created>
  <dc:creator>support</dc:creator>
  <dc:description/>
  <dc:language>en-US</dc:language>
  <cp:lastModifiedBy/>
  <dcterms:modified xsi:type="dcterms:W3CDTF">2020-01-24T14:23:13Z</dcterms:modified>
  <cp:revision>111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University of Glasgow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A4 (210 x 297 mm)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