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311" r:id="rId3"/>
    <p:sldId id="310" r:id="rId4"/>
    <p:sldId id="326" r:id="rId5"/>
    <p:sldId id="300" r:id="rId6"/>
    <p:sldId id="301" r:id="rId7"/>
    <p:sldId id="302" r:id="rId8"/>
    <p:sldId id="303" r:id="rId9"/>
    <p:sldId id="304" r:id="rId10"/>
    <p:sldId id="305" r:id="rId11"/>
    <p:sldId id="327" r:id="rId12"/>
    <p:sldId id="306" r:id="rId13"/>
    <p:sldId id="307" r:id="rId14"/>
    <p:sldId id="328" r:id="rId15"/>
    <p:sldId id="329" r:id="rId16"/>
    <p:sldId id="308" r:id="rId17"/>
    <p:sldId id="309" r:id="rId18"/>
    <p:sldId id="312" r:id="rId19"/>
    <p:sldId id="331" r:id="rId20"/>
    <p:sldId id="330" r:id="rId21"/>
    <p:sldId id="313" r:id="rId22"/>
    <p:sldId id="315" r:id="rId23"/>
    <p:sldId id="332" r:id="rId24"/>
    <p:sldId id="316" r:id="rId25"/>
    <p:sldId id="333" r:id="rId26"/>
    <p:sldId id="334" r:id="rId27"/>
    <p:sldId id="317" r:id="rId28"/>
    <p:sldId id="318" r:id="rId29"/>
    <p:sldId id="319" r:id="rId30"/>
    <p:sldId id="320" r:id="rId31"/>
    <p:sldId id="321" r:id="rId32"/>
    <p:sldId id="322" r:id="rId33"/>
    <p:sldId id="323" r:id="rId34"/>
    <p:sldId id="324" r:id="rId35"/>
    <p:sldId id="325" r:id="rId36"/>
  </p:sldIdLst>
  <p:sldSz cx="9906000" cy="6858000" type="A4"/>
  <p:notesSz cx="6858000" cy="9906000"/>
  <p:defaultTextStyle>
    <a:defPPr>
      <a:defRPr lang="es-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9"/>
  </p:normalViewPr>
  <p:slideViewPr>
    <p:cSldViewPr snapToGrid="0" snapToObjects="1">
      <p:cViewPr>
        <p:scale>
          <a:sx n="110" d="100"/>
          <a:sy n="110" d="100"/>
        </p:scale>
        <p:origin x="14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Franklin Gothic Book"/>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lstStyle/>
          <a:p>
            <a:pPr algn="r"/>
            <a:fld id="{CF0B98C3-CB3E-4C31-9EF9-845AFD5388A8}"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noRot="1" noChangeAspect="1"/>
          </p:cNvSpPr>
          <p:nvPr>
            <p:ph type="sldImg"/>
          </p:nvPr>
        </p:nvSpPr>
        <p:spPr>
          <a:xfrm>
            <a:off x="954088" y="684213"/>
            <a:ext cx="4935537" cy="3417887"/>
          </a:xfrm>
          <a:prstGeom prst="rect">
            <a:avLst/>
          </a:prstGeom>
        </p:spPr>
      </p:sp>
      <p:sp>
        <p:nvSpPr>
          <p:cNvPr id="660" name="PlaceHolder 2"/>
          <p:cNvSpPr>
            <a:spLocks noGrp="1"/>
          </p:cNvSpPr>
          <p:nvPr>
            <p:ph type="body"/>
          </p:nvPr>
        </p:nvSpPr>
        <p:spPr>
          <a:xfrm>
            <a:off x="913320" y="4343400"/>
            <a:ext cx="5018760" cy="4102920"/>
          </a:xfrm>
          <a:prstGeom prst="rect">
            <a:avLst/>
          </a:prstGeom>
        </p:spPr>
        <p:txBody>
          <a:bodyPr lIns="0" tIns="0" rIns="0" bIns="0"/>
          <a:lstStyle/>
          <a:p>
            <a:endParaRPr lang="en-US" sz="2000" b="0" strike="noStrike" spc="-1">
              <a:latin typeface="Arial"/>
            </a:endParaRPr>
          </a:p>
        </p:txBody>
      </p:sp>
      <p:sp>
        <p:nvSpPr>
          <p:cNvPr id="661" name="CustomShape 3"/>
          <p:cNvSpPr/>
          <p:nvPr/>
        </p:nvSpPr>
        <p:spPr>
          <a:xfrm>
            <a:off x="3885120" y="8687160"/>
            <a:ext cx="2960640" cy="444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1"/>
          <p:cNvSpPr>
            <a:spLocks noGrp="1" noRot="1" noChangeAspect="1"/>
          </p:cNvSpPr>
          <p:nvPr>
            <p:ph type="sldImg"/>
          </p:nvPr>
        </p:nvSpPr>
        <p:spPr>
          <a:xfrm>
            <a:off x="952500" y="684213"/>
            <a:ext cx="4943475" cy="3422650"/>
          </a:xfrm>
          <a:prstGeom prst="rect">
            <a:avLst/>
          </a:prstGeom>
        </p:spPr>
      </p:sp>
      <p:sp>
        <p:nvSpPr>
          <p:cNvPr id="53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5D1BE0-E460-4CAA-B439-0687B3DE1FD3}" type="slidenum">
              <a:rPr lang="en-US" sz="1800" b="0" strike="noStrike" spc="-1">
                <a:solidFill>
                  <a:srgbClr val="000000"/>
                </a:solidFill>
                <a:latin typeface="Arial"/>
                <a:ea typeface="+mn-ea"/>
              </a:rPr>
              <a:t>10</a:t>
            </a:fld>
            <a:endParaRPr lang="en-US" sz="18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1"/>
          <p:cNvSpPr>
            <a:spLocks noGrp="1" noRot="1" noChangeAspect="1"/>
          </p:cNvSpPr>
          <p:nvPr>
            <p:ph type="sldImg"/>
          </p:nvPr>
        </p:nvSpPr>
        <p:spPr>
          <a:xfrm>
            <a:off x="952500" y="684213"/>
            <a:ext cx="4943475" cy="3422650"/>
          </a:xfrm>
          <a:prstGeom prst="rect">
            <a:avLst/>
          </a:prstGeom>
        </p:spPr>
      </p:sp>
      <p:sp>
        <p:nvSpPr>
          <p:cNvPr id="53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5D1BE0-E460-4CAA-B439-0687B3DE1FD3}" type="slidenum">
              <a:rPr lang="en-US" sz="1800" b="0" strike="noStrike" spc="-1">
                <a:solidFill>
                  <a:srgbClr val="000000"/>
                </a:solidFill>
                <a:latin typeface="Arial"/>
                <a:ea typeface="+mn-ea"/>
              </a:rPr>
              <a:t>11</a:t>
            </a:fld>
            <a:endParaRPr lang="en-US" sz="1800" b="0" strike="noStrike" spc="-1">
              <a:latin typeface="Arial"/>
            </a:endParaRPr>
          </a:p>
        </p:txBody>
      </p:sp>
    </p:spTree>
    <p:extLst>
      <p:ext uri="{BB962C8B-B14F-4D97-AF65-F5344CB8AC3E}">
        <p14:creationId xmlns:p14="http://schemas.microsoft.com/office/powerpoint/2010/main" val="224115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952500" y="684213"/>
            <a:ext cx="4943475" cy="3422650"/>
          </a:xfrm>
          <a:prstGeom prst="rect">
            <a:avLst/>
          </a:prstGeom>
        </p:spPr>
      </p:sp>
      <p:sp>
        <p:nvSpPr>
          <p:cNvPr id="535"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6"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C95905A-AA1D-40FC-8093-FA227D2CB51D}" type="slidenum">
              <a:rPr lang="en-US" sz="1800" b="0" strike="noStrike" spc="-1">
                <a:solidFill>
                  <a:srgbClr val="000000"/>
                </a:solidFill>
                <a:latin typeface="Arial"/>
                <a:ea typeface="+mn-ea"/>
              </a:rPr>
              <a:t>12</a:t>
            </a:fld>
            <a:endParaRPr lang="en-US" sz="18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952500" y="684213"/>
            <a:ext cx="4943475" cy="342265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F3BA55-803A-406E-B9CB-D4213904D205}" type="slidenum">
              <a:rPr lang="en-US" sz="1800" b="0" strike="noStrike" spc="-1">
                <a:solidFill>
                  <a:srgbClr val="000000"/>
                </a:solidFill>
                <a:latin typeface="Arial"/>
                <a:ea typeface="+mn-ea"/>
              </a:rPr>
              <a:t>13</a:t>
            </a:fld>
            <a:endParaRPr lang="en-US" sz="18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952500" y="684213"/>
            <a:ext cx="4943475" cy="342265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F3BA55-803A-406E-B9CB-D4213904D205}" type="slidenum">
              <a:rPr lang="en-US" sz="1800" b="0" strike="noStrike" spc="-1">
                <a:solidFill>
                  <a:srgbClr val="000000"/>
                </a:solidFill>
                <a:latin typeface="Arial"/>
                <a:ea typeface="+mn-ea"/>
              </a:rPr>
              <a:t>14</a:t>
            </a:fld>
            <a:endParaRPr lang="en-US" sz="1800" b="0" strike="noStrike" spc="-1">
              <a:latin typeface="Arial"/>
            </a:endParaRPr>
          </a:p>
        </p:txBody>
      </p:sp>
    </p:spTree>
    <p:extLst>
      <p:ext uri="{BB962C8B-B14F-4D97-AF65-F5344CB8AC3E}">
        <p14:creationId xmlns:p14="http://schemas.microsoft.com/office/powerpoint/2010/main" val="4036659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952500" y="684213"/>
            <a:ext cx="4943475" cy="3422650"/>
          </a:xfrm>
          <a:prstGeom prst="rect">
            <a:avLst/>
          </a:prstGeom>
        </p:spPr>
      </p:sp>
      <p:sp>
        <p:nvSpPr>
          <p:cNvPr id="53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F3BA55-803A-406E-B9CB-D4213904D205}" type="slidenum">
              <a:rPr lang="en-US" sz="1800" b="0" strike="noStrike" spc="-1">
                <a:solidFill>
                  <a:srgbClr val="000000"/>
                </a:solidFill>
                <a:latin typeface="Arial"/>
                <a:ea typeface="+mn-ea"/>
              </a:rPr>
              <a:t>15</a:t>
            </a:fld>
            <a:endParaRPr lang="en-US" sz="1800" b="0" strike="noStrike" spc="-1">
              <a:latin typeface="Arial"/>
            </a:endParaRPr>
          </a:p>
        </p:txBody>
      </p:sp>
    </p:spTree>
    <p:extLst>
      <p:ext uri="{BB962C8B-B14F-4D97-AF65-F5344CB8AC3E}">
        <p14:creationId xmlns:p14="http://schemas.microsoft.com/office/powerpoint/2010/main" val="2859722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noRot="1" noChangeAspect="1"/>
          </p:cNvSpPr>
          <p:nvPr>
            <p:ph type="sldImg"/>
          </p:nvPr>
        </p:nvSpPr>
        <p:spPr>
          <a:xfrm>
            <a:off x="952500" y="684213"/>
            <a:ext cx="4943475" cy="3422650"/>
          </a:xfrm>
          <a:prstGeom prst="rect">
            <a:avLst/>
          </a:prstGeom>
        </p:spPr>
      </p:sp>
      <p:sp>
        <p:nvSpPr>
          <p:cNvPr id="541"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42"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831F2A-A37D-4BB2-90DA-1F4DF2209070}" type="slidenum">
              <a:rPr lang="en-US" sz="1800" b="0" strike="noStrike" spc="-1">
                <a:solidFill>
                  <a:srgbClr val="000000"/>
                </a:solidFill>
                <a:latin typeface="Arial"/>
                <a:ea typeface="+mn-ea"/>
              </a:rPr>
              <a:t>16</a:t>
            </a:fld>
            <a:endParaRPr lang="en-US" sz="18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noRot="1" noChangeAspect="1"/>
          </p:cNvSpPr>
          <p:nvPr>
            <p:ph type="sldImg"/>
          </p:nvPr>
        </p:nvSpPr>
        <p:spPr>
          <a:xfrm>
            <a:off x="952500" y="684213"/>
            <a:ext cx="4943475" cy="3422650"/>
          </a:xfrm>
          <a:prstGeom prst="rect">
            <a:avLst/>
          </a:prstGeom>
        </p:spPr>
      </p:sp>
      <p:sp>
        <p:nvSpPr>
          <p:cNvPr id="544"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45"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2B5E28B-5A63-4644-8C95-7EF2ADB965EA}" type="slidenum">
              <a:rPr lang="en-US" sz="1800" b="0" strike="noStrike" spc="-1">
                <a:solidFill>
                  <a:srgbClr val="000000"/>
                </a:solidFill>
                <a:latin typeface="Arial"/>
                <a:ea typeface="+mn-ea"/>
              </a:rPr>
              <a:t>17</a:t>
            </a:fld>
            <a:endParaRPr lang="en-US" sz="18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952500" y="684213"/>
            <a:ext cx="4943475" cy="342265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4937B0D-2FB4-43C8-938B-F01920050DAD}" type="slidenum">
              <a:rPr lang="en-US" sz="1800" b="0" strike="noStrike" spc="-1">
                <a:solidFill>
                  <a:srgbClr val="000000"/>
                </a:solidFill>
                <a:latin typeface="Arial"/>
                <a:ea typeface="+mn-ea"/>
              </a:rPr>
              <a:t>18</a:t>
            </a:fld>
            <a:endParaRPr lang="en-US" sz="18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952500" y="684213"/>
            <a:ext cx="4943475" cy="342265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4937B0D-2FB4-43C8-938B-F01920050DAD}" type="slidenum">
              <a:rPr lang="en-US" sz="1800" b="0" strike="noStrike" spc="-1">
                <a:solidFill>
                  <a:srgbClr val="000000"/>
                </a:solidFill>
                <a:latin typeface="Arial"/>
                <a:ea typeface="+mn-ea"/>
              </a:rPr>
              <a:t>19</a:t>
            </a:fld>
            <a:endParaRPr lang="en-US" sz="1800" b="0" strike="noStrike" spc="-1">
              <a:latin typeface="Arial"/>
            </a:endParaRPr>
          </a:p>
        </p:txBody>
      </p:sp>
    </p:spTree>
    <p:extLst>
      <p:ext uri="{BB962C8B-B14F-4D97-AF65-F5344CB8AC3E}">
        <p14:creationId xmlns:p14="http://schemas.microsoft.com/office/powerpoint/2010/main" val="11744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PlaceHolder 1"/>
          <p:cNvSpPr>
            <a:spLocks noGrp="1" noRot="1" noChangeAspect="1"/>
          </p:cNvSpPr>
          <p:nvPr>
            <p:ph type="sldImg"/>
          </p:nvPr>
        </p:nvSpPr>
        <p:spPr>
          <a:xfrm>
            <a:off x="952500" y="684213"/>
            <a:ext cx="4943475" cy="3422650"/>
          </a:xfrm>
          <a:prstGeom prst="rect">
            <a:avLst/>
          </a:prstGeom>
        </p:spPr>
      </p:sp>
      <p:sp>
        <p:nvSpPr>
          <p:cNvPr id="55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037FA0-3D57-4C07-9130-EE6D2ED1490D}" type="slidenum">
              <a:rPr lang="en-US" sz="1800" b="0" strike="noStrike" spc="-1">
                <a:solidFill>
                  <a:srgbClr val="000000"/>
                </a:solidFill>
                <a:latin typeface="Arial"/>
                <a:ea typeface="+mn-ea"/>
              </a:rPr>
              <a:t>2</a:t>
            </a:fld>
            <a:endParaRPr lang="en-US" sz="18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952500" y="684213"/>
            <a:ext cx="4943475" cy="3422650"/>
          </a:xfrm>
          <a:prstGeom prst="rect">
            <a:avLst/>
          </a:prstGeom>
        </p:spPr>
      </p:sp>
      <p:sp>
        <p:nvSpPr>
          <p:cNvPr id="55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4937B0D-2FB4-43C8-938B-F01920050DAD}" type="slidenum">
              <a:rPr lang="en-US" sz="1800" b="0" strike="noStrike" spc="-1">
                <a:solidFill>
                  <a:srgbClr val="000000"/>
                </a:solidFill>
                <a:latin typeface="Arial"/>
                <a:ea typeface="+mn-ea"/>
              </a:rPr>
              <a:t>20</a:t>
            </a:fld>
            <a:endParaRPr lang="en-US" sz="1800" b="0" strike="noStrike" spc="-1">
              <a:latin typeface="Arial"/>
            </a:endParaRPr>
          </a:p>
        </p:txBody>
      </p:sp>
    </p:spTree>
    <p:extLst>
      <p:ext uri="{BB962C8B-B14F-4D97-AF65-F5344CB8AC3E}">
        <p14:creationId xmlns:p14="http://schemas.microsoft.com/office/powerpoint/2010/main" val="2861258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PlaceHolder 1"/>
          <p:cNvSpPr>
            <a:spLocks noGrp="1" noRot="1" noChangeAspect="1"/>
          </p:cNvSpPr>
          <p:nvPr>
            <p:ph type="sldImg"/>
          </p:nvPr>
        </p:nvSpPr>
        <p:spPr>
          <a:xfrm>
            <a:off x="952500" y="684213"/>
            <a:ext cx="4943475" cy="3422650"/>
          </a:xfrm>
          <a:prstGeom prst="rect">
            <a:avLst/>
          </a:prstGeom>
        </p:spPr>
      </p:sp>
      <p:sp>
        <p:nvSpPr>
          <p:cNvPr id="556"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57"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52AFB6B-1493-4F0A-A6D0-9A87DCB60074}" type="slidenum">
              <a:rPr lang="en-US" sz="1800" b="0" strike="noStrike" spc="-1">
                <a:solidFill>
                  <a:srgbClr val="000000"/>
                </a:solidFill>
                <a:latin typeface="Arial"/>
                <a:ea typeface="+mn-ea"/>
              </a:rPr>
              <a:t>21</a:t>
            </a:fld>
            <a:endParaRPr lang="en-US" sz="18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noRot="1" noChangeAspect="1"/>
          </p:cNvSpPr>
          <p:nvPr>
            <p:ph type="sldImg"/>
          </p:nvPr>
        </p:nvSpPr>
        <p:spPr>
          <a:xfrm>
            <a:off x="952500" y="684213"/>
            <a:ext cx="4943475" cy="3422650"/>
          </a:xfrm>
          <a:prstGeom prst="rect">
            <a:avLst/>
          </a:prstGeom>
        </p:spPr>
      </p:sp>
      <p:sp>
        <p:nvSpPr>
          <p:cNvPr id="56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60F392-C5FE-4E23-9653-BCB22A77A0BF}" type="slidenum">
              <a:rPr lang="en-US" sz="1800" b="0" strike="noStrike" spc="-1">
                <a:solidFill>
                  <a:srgbClr val="000000"/>
                </a:solidFill>
                <a:latin typeface="Arial"/>
                <a:ea typeface="+mn-ea"/>
              </a:rPr>
              <a:t>22</a:t>
            </a:fld>
            <a:endParaRPr lang="en-US" sz="18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noRot="1" noChangeAspect="1"/>
          </p:cNvSpPr>
          <p:nvPr>
            <p:ph type="sldImg"/>
          </p:nvPr>
        </p:nvSpPr>
        <p:spPr>
          <a:xfrm>
            <a:off x="952500" y="684213"/>
            <a:ext cx="4943475" cy="3422650"/>
          </a:xfrm>
          <a:prstGeom prst="rect">
            <a:avLst/>
          </a:prstGeom>
        </p:spPr>
      </p:sp>
      <p:sp>
        <p:nvSpPr>
          <p:cNvPr id="56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60F392-C5FE-4E23-9653-BCB22A77A0BF}" type="slidenum">
              <a:rPr lang="en-US" sz="1800" b="0" strike="noStrike" spc="-1">
                <a:solidFill>
                  <a:srgbClr val="000000"/>
                </a:solidFill>
                <a:latin typeface="Arial"/>
                <a:ea typeface="+mn-ea"/>
              </a:rPr>
              <a:t>23</a:t>
            </a:fld>
            <a:endParaRPr lang="en-US" sz="1800" b="0" strike="noStrike" spc="-1">
              <a:latin typeface="Arial"/>
            </a:endParaRPr>
          </a:p>
        </p:txBody>
      </p:sp>
    </p:spTree>
    <p:extLst>
      <p:ext uri="{BB962C8B-B14F-4D97-AF65-F5344CB8AC3E}">
        <p14:creationId xmlns:p14="http://schemas.microsoft.com/office/powerpoint/2010/main" val="1032558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PlaceHolder 1"/>
          <p:cNvSpPr>
            <a:spLocks noGrp="1" noRot="1" noChangeAspect="1"/>
          </p:cNvSpPr>
          <p:nvPr>
            <p:ph type="sldImg"/>
          </p:nvPr>
        </p:nvSpPr>
        <p:spPr>
          <a:xfrm>
            <a:off x="952500" y="684213"/>
            <a:ext cx="4943475" cy="3422650"/>
          </a:xfrm>
          <a:prstGeom prst="rect">
            <a:avLst/>
          </a:prstGeom>
        </p:spPr>
      </p:sp>
      <p:sp>
        <p:nvSpPr>
          <p:cNvPr id="565"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6"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F27A92-9AD5-45C9-AB20-26D21102AD30}" type="slidenum">
              <a:rPr lang="en-US" sz="1800" b="0" strike="noStrike" spc="-1">
                <a:solidFill>
                  <a:srgbClr val="000000"/>
                </a:solidFill>
                <a:latin typeface="Arial"/>
                <a:ea typeface="+mn-ea"/>
              </a:rPr>
              <a:t>24</a:t>
            </a:fld>
            <a:endParaRPr lang="en-US" sz="18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952500" y="684213"/>
            <a:ext cx="4943475" cy="342265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732C07-0961-4D13-B244-F38EA65F5F20}" type="slidenum">
              <a:rPr lang="en-US" sz="1800" b="0" strike="noStrike" spc="-1">
                <a:solidFill>
                  <a:srgbClr val="000000"/>
                </a:solidFill>
                <a:latin typeface="Arial"/>
                <a:ea typeface="+mn-ea"/>
              </a:rPr>
              <a:t>25</a:t>
            </a:fld>
            <a:endParaRPr lang="en-US" sz="1800" b="0" strike="noStrike" spc="-1">
              <a:latin typeface="Arial"/>
            </a:endParaRPr>
          </a:p>
        </p:txBody>
      </p:sp>
    </p:spTree>
    <p:extLst>
      <p:ext uri="{BB962C8B-B14F-4D97-AF65-F5344CB8AC3E}">
        <p14:creationId xmlns:p14="http://schemas.microsoft.com/office/powerpoint/2010/main" val="332098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952500" y="684213"/>
            <a:ext cx="4943475" cy="342265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732C07-0961-4D13-B244-F38EA65F5F20}" type="slidenum">
              <a:rPr lang="en-US" sz="1800" b="0" strike="noStrike" spc="-1">
                <a:solidFill>
                  <a:srgbClr val="000000"/>
                </a:solidFill>
                <a:latin typeface="Arial"/>
                <a:ea typeface="+mn-ea"/>
              </a:rPr>
              <a:t>26</a:t>
            </a:fld>
            <a:endParaRPr lang="en-US" sz="1800" b="0" strike="noStrike" spc="-1">
              <a:latin typeface="Arial"/>
            </a:endParaRPr>
          </a:p>
        </p:txBody>
      </p:sp>
    </p:spTree>
    <p:extLst>
      <p:ext uri="{BB962C8B-B14F-4D97-AF65-F5344CB8AC3E}">
        <p14:creationId xmlns:p14="http://schemas.microsoft.com/office/powerpoint/2010/main" val="1379385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952500" y="684213"/>
            <a:ext cx="4943475" cy="3422650"/>
          </a:xfrm>
          <a:prstGeom prst="rect">
            <a:avLst/>
          </a:prstGeom>
        </p:spPr>
      </p:sp>
      <p:sp>
        <p:nvSpPr>
          <p:cNvPr id="568"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69"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732C07-0961-4D13-B244-F38EA65F5F20}" type="slidenum">
              <a:rPr lang="en-US" sz="1800" b="0" strike="noStrike" spc="-1">
                <a:solidFill>
                  <a:srgbClr val="000000"/>
                </a:solidFill>
                <a:latin typeface="Arial"/>
                <a:ea typeface="+mn-ea"/>
              </a:rPr>
              <a:t>27</a:t>
            </a:fld>
            <a:endParaRPr lang="en-US" sz="18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laceHolder 1"/>
          <p:cNvSpPr>
            <a:spLocks noGrp="1" noRot="1" noChangeAspect="1"/>
          </p:cNvSpPr>
          <p:nvPr>
            <p:ph type="sldImg"/>
          </p:nvPr>
        </p:nvSpPr>
        <p:spPr>
          <a:xfrm>
            <a:off x="952500" y="684213"/>
            <a:ext cx="4943475" cy="3422650"/>
          </a:xfrm>
          <a:prstGeom prst="rect">
            <a:avLst/>
          </a:prstGeom>
        </p:spPr>
      </p:sp>
      <p:sp>
        <p:nvSpPr>
          <p:cNvPr id="571"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72"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8C05C7C-121F-4DAD-A499-279627049565}" type="slidenum">
              <a:rPr lang="en-US" sz="1800" b="0" strike="noStrike" spc="-1">
                <a:solidFill>
                  <a:srgbClr val="000000"/>
                </a:solidFill>
                <a:latin typeface="Arial"/>
                <a:ea typeface="+mn-ea"/>
              </a:rPr>
              <a:t>28</a:t>
            </a:fld>
            <a:endParaRPr lang="en-US" sz="18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PlaceHolder 1"/>
          <p:cNvSpPr>
            <a:spLocks noGrp="1" noRot="1" noChangeAspect="1"/>
          </p:cNvSpPr>
          <p:nvPr>
            <p:ph type="sldImg"/>
          </p:nvPr>
        </p:nvSpPr>
        <p:spPr>
          <a:xfrm>
            <a:off x="952500" y="684213"/>
            <a:ext cx="4943475" cy="3422650"/>
          </a:xfrm>
          <a:prstGeom prst="rect">
            <a:avLst/>
          </a:prstGeom>
        </p:spPr>
      </p:sp>
      <p:sp>
        <p:nvSpPr>
          <p:cNvPr id="574"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75"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2A86D1-A30C-4C7E-A24D-AD371B5FEE39}" type="slidenum">
              <a:rPr lang="en-US" sz="1800" b="0" strike="noStrike" spc="-1">
                <a:solidFill>
                  <a:srgbClr val="000000"/>
                </a:solidFill>
                <a:latin typeface="Arial"/>
                <a:ea typeface="+mn-ea"/>
              </a:rPr>
              <a:t>29</a:t>
            </a:fld>
            <a:endParaRPr lang="en-US" sz="18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noRot="1" noChangeAspect="1"/>
          </p:cNvSpPr>
          <p:nvPr>
            <p:ph type="sldImg"/>
          </p:nvPr>
        </p:nvSpPr>
        <p:spPr>
          <a:xfrm>
            <a:off x="952500" y="684213"/>
            <a:ext cx="4943475" cy="3422650"/>
          </a:xfrm>
          <a:prstGeom prst="rect">
            <a:avLst/>
          </a:prstGeom>
        </p:spPr>
      </p:sp>
      <p:sp>
        <p:nvSpPr>
          <p:cNvPr id="54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4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91BCAB6-DE69-4CB8-AA4A-59B48554E9C1}" type="slidenum">
              <a:rPr lang="en-US" sz="1800" b="0" strike="noStrike" spc="-1">
                <a:solidFill>
                  <a:srgbClr val="000000"/>
                </a:solidFill>
                <a:latin typeface="Arial"/>
                <a:ea typeface="+mn-ea"/>
              </a:rPr>
              <a:t>3</a:t>
            </a:fld>
            <a:endParaRPr lang="en-US" sz="1800" b="0" strike="noStrike" spc="-1">
              <a:latin typeface="Arial"/>
            </a:endParaRPr>
          </a:p>
        </p:txBody>
      </p:sp>
    </p:spTree>
    <p:extLst>
      <p:ext uri="{BB962C8B-B14F-4D97-AF65-F5344CB8AC3E}">
        <p14:creationId xmlns:p14="http://schemas.microsoft.com/office/powerpoint/2010/main" val="3982992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PlaceHolder 1"/>
          <p:cNvSpPr>
            <a:spLocks noGrp="1" noRot="1" noChangeAspect="1"/>
          </p:cNvSpPr>
          <p:nvPr>
            <p:ph type="sldImg"/>
          </p:nvPr>
        </p:nvSpPr>
        <p:spPr>
          <a:xfrm>
            <a:off x="952500" y="684213"/>
            <a:ext cx="4943475" cy="3422650"/>
          </a:xfrm>
          <a:prstGeom prst="rect">
            <a:avLst/>
          </a:prstGeom>
        </p:spPr>
      </p:sp>
      <p:sp>
        <p:nvSpPr>
          <p:cNvPr id="57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7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F4F367-60C3-4DD7-BD83-F5AFEABEAC79}" type="slidenum">
              <a:rPr lang="en-US" sz="1800" b="0" strike="noStrike" spc="-1">
                <a:solidFill>
                  <a:srgbClr val="000000"/>
                </a:solidFill>
                <a:latin typeface="Arial"/>
                <a:ea typeface="+mn-ea"/>
              </a:rPr>
              <a:t>30</a:t>
            </a:fld>
            <a:endParaRPr lang="en-US" sz="18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PlaceHolder 1"/>
          <p:cNvSpPr>
            <a:spLocks noGrp="1" noRot="1" noChangeAspect="1"/>
          </p:cNvSpPr>
          <p:nvPr>
            <p:ph type="sldImg"/>
          </p:nvPr>
        </p:nvSpPr>
        <p:spPr>
          <a:xfrm>
            <a:off x="952500" y="684213"/>
            <a:ext cx="4943475" cy="3422650"/>
          </a:xfrm>
          <a:prstGeom prst="rect">
            <a:avLst/>
          </a:prstGeom>
        </p:spPr>
      </p:sp>
      <p:sp>
        <p:nvSpPr>
          <p:cNvPr id="58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8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15BC86-6BD9-4BD5-AD33-2139D6767C5B}" type="slidenum">
              <a:rPr lang="en-US" sz="1800" b="0" strike="noStrike" spc="-1">
                <a:solidFill>
                  <a:srgbClr val="000000"/>
                </a:solidFill>
                <a:latin typeface="Arial"/>
                <a:ea typeface="+mn-ea"/>
              </a:rPr>
              <a:t>31</a:t>
            </a:fld>
            <a:endParaRPr lang="en-US" sz="18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laceHolder 1"/>
          <p:cNvSpPr>
            <a:spLocks noGrp="1" noRot="1" noChangeAspect="1"/>
          </p:cNvSpPr>
          <p:nvPr>
            <p:ph type="sldImg"/>
          </p:nvPr>
        </p:nvSpPr>
        <p:spPr>
          <a:xfrm>
            <a:off x="952500" y="684213"/>
            <a:ext cx="4943475" cy="3422650"/>
          </a:xfrm>
          <a:prstGeom prst="rect">
            <a:avLst/>
          </a:prstGeom>
        </p:spPr>
      </p:sp>
      <p:sp>
        <p:nvSpPr>
          <p:cNvPr id="58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8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B0B389-CD57-461C-B43D-A529547449C4}" type="slidenum">
              <a:rPr lang="en-US" sz="1800" b="0" strike="noStrike" spc="-1">
                <a:solidFill>
                  <a:srgbClr val="000000"/>
                </a:solidFill>
                <a:latin typeface="Arial"/>
                <a:ea typeface="+mn-ea"/>
              </a:rPr>
              <a:t>32</a:t>
            </a:fld>
            <a:endParaRPr lang="en-US" sz="18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PlaceHolder 1"/>
          <p:cNvSpPr>
            <a:spLocks noGrp="1" noRot="1" noChangeAspect="1"/>
          </p:cNvSpPr>
          <p:nvPr>
            <p:ph type="sldImg"/>
          </p:nvPr>
        </p:nvSpPr>
        <p:spPr>
          <a:xfrm>
            <a:off x="952500" y="684213"/>
            <a:ext cx="4943475" cy="3422650"/>
          </a:xfrm>
          <a:prstGeom prst="rect">
            <a:avLst/>
          </a:prstGeom>
        </p:spPr>
      </p:sp>
      <p:sp>
        <p:nvSpPr>
          <p:cNvPr id="586"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87"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DC318E4-0BC6-49B7-8378-AF0A354B89CE}" type="slidenum">
              <a:rPr lang="en-US" sz="1800" b="0" strike="noStrike" spc="-1">
                <a:solidFill>
                  <a:srgbClr val="000000"/>
                </a:solidFill>
                <a:latin typeface="Arial"/>
                <a:ea typeface="+mn-ea"/>
              </a:rPr>
              <a:t>33</a:t>
            </a:fld>
            <a:endParaRPr lang="en-US" sz="18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952500" y="684213"/>
            <a:ext cx="4943475" cy="3422650"/>
          </a:xfrm>
          <a:prstGeom prst="rect">
            <a:avLst/>
          </a:prstGeom>
        </p:spPr>
      </p:sp>
      <p:sp>
        <p:nvSpPr>
          <p:cNvPr id="589"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90"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AC12BD4-13D8-48EE-A826-F3E71092B6EC}" type="slidenum">
              <a:rPr lang="en-US" sz="1800" b="0" strike="noStrike" spc="-1">
                <a:solidFill>
                  <a:srgbClr val="000000"/>
                </a:solidFill>
                <a:latin typeface="Arial"/>
                <a:ea typeface="+mn-ea"/>
              </a:rPr>
              <a:t>34</a:t>
            </a:fld>
            <a:endParaRPr lang="en-US" sz="18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PlaceHolder 1"/>
          <p:cNvSpPr>
            <a:spLocks noGrp="1" noRot="1" noChangeAspect="1"/>
          </p:cNvSpPr>
          <p:nvPr>
            <p:ph type="sldImg"/>
          </p:nvPr>
        </p:nvSpPr>
        <p:spPr>
          <a:xfrm>
            <a:off x="952500" y="684213"/>
            <a:ext cx="4943475" cy="3422650"/>
          </a:xfrm>
          <a:prstGeom prst="rect">
            <a:avLst/>
          </a:prstGeom>
        </p:spPr>
      </p:sp>
      <p:sp>
        <p:nvSpPr>
          <p:cNvPr id="592"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93"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6A4604-393F-4801-BB27-7584C4949659}" type="slidenum">
              <a:rPr lang="en-US" sz="1800" b="0" strike="noStrike" spc="-1">
                <a:solidFill>
                  <a:srgbClr val="000000"/>
                </a:solidFill>
                <a:latin typeface="Arial"/>
                <a:ea typeface="+mn-ea"/>
              </a:rPr>
              <a:t>35</a:t>
            </a:fld>
            <a:endParaRPr lang="en-US" sz="18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noRot="1" noChangeAspect="1"/>
          </p:cNvSpPr>
          <p:nvPr>
            <p:ph type="sldImg"/>
          </p:nvPr>
        </p:nvSpPr>
        <p:spPr>
          <a:xfrm>
            <a:off x="952500" y="684213"/>
            <a:ext cx="4943475" cy="3422650"/>
          </a:xfrm>
          <a:prstGeom prst="rect">
            <a:avLst/>
          </a:prstGeom>
        </p:spPr>
      </p:sp>
      <p:sp>
        <p:nvSpPr>
          <p:cNvPr id="54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dirty="0">
                <a:latin typeface="Arial"/>
              </a:rPr>
              <a:t>Size 40 header; size 20 body</a:t>
            </a:r>
          </a:p>
        </p:txBody>
      </p:sp>
      <p:sp>
        <p:nvSpPr>
          <p:cNvPr id="54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91BCAB6-DE69-4CB8-AA4A-59B48554E9C1}" type="slidenum">
              <a:rPr lang="en-US" sz="1800" b="0" strike="noStrike" spc="-1">
                <a:solidFill>
                  <a:srgbClr val="000000"/>
                </a:solidFill>
                <a:latin typeface="Arial"/>
                <a:ea typeface="+mn-ea"/>
              </a:rPr>
              <a:t>4</a:t>
            </a:fld>
            <a:endParaRPr lang="en-US" sz="1800" b="0" strike="noStrike" spc="-1">
              <a:latin typeface="Arial"/>
            </a:endParaRPr>
          </a:p>
        </p:txBody>
      </p:sp>
    </p:spTree>
    <p:extLst>
      <p:ext uri="{BB962C8B-B14F-4D97-AF65-F5344CB8AC3E}">
        <p14:creationId xmlns:p14="http://schemas.microsoft.com/office/powerpoint/2010/main" val="54866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laceHolder 1"/>
          <p:cNvSpPr>
            <a:spLocks noGrp="1" noRot="1" noChangeAspect="1"/>
          </p:cNvSpPr>
          <p:nvPr>
            <p:ph type="sldImg"/>
          </p:nvPr>
        </p:nvSpPr>
        <p:spPr>
          <a:xfrm>
            <a:off x="952500" y="684213"/>
            <a:ext cx="4943475" cy="3422650"/>
          </a:xfrm>
          <a:prstGeom prst="rect">
            <a:avLst/>
          </a:prstGeom>
        </p:spPr>
      </p:sp>
      <p:sp>
        <p:nvSpPr>
          <p:cNvPr id="517"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18"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AF1FB9-AF94-40F9-9136-8A0F0C152EB4}" type="slidenum">
              <a:rPr lang="en-US" sz="1800" b="0" strike="noStrike" spc="-1">
                <a:solidFill>
                  <a:srgbClr val="000000"/>
                </a:solidFill>
                <a:latin typeface="Arial"/>
                <a:ea typeface="+mn-ea"/>
              </a:rPr>
              <a:t>5</a:t>
            </a:fld>
            <a:endParaRPr lang="en-US" sz="18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noRot="1" noChangeAspect="1"/>
          </p:cNvSpPr>
          <p:nvPr>
            <p:ph type="sldImg"/>
          </p:nvPr>
        </p:nvSpPr>
        <p:spPr>
          <a:xfrm>
            <a:off x="952500" y="684213"/>
            <a:ext cx="4943475" cy="3422650"/>
          </a:xfrm>
          <a:prstGeom prst="rect">
            <a:avLst/>
          </a:prstGeom>
        </p:spPr>
      </p:sp>
      <p:sp>
        <p:nvSpPr>
          <p:cNvPr id="520"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21"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0E5DD3E-385B-4275-B9E1-5848BA7D9FB4}" type="slidenum">
              <a:rPr lang="en-US" sz="1800" b="0" strike="noStrike" spc="-1">
                <a:solidFill>
                  <a:srgbClr val="000000"/>
                </a:solidFill>
                <a:latin typeface="Arial"/>
                <a:ea typeface="+mn-ea"/>
              </a:rPr>
              <a:t>6</a:t>
            </a:fld>
            <a:endParaRPr lang="en-US" sz="18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952500" y="684213"/>
            <a:ext cx="4943475" cy="3422650"/>
          </a:xfrm>
          <a:prstGeom prst="rect">
            <a:avLst/>
          </a:prstGeom>
        </p:spPr>
      </p:sp>
      <p:sp>
        <p:nvSpPr>
          <p:cNvPr id="523"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24"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A4477A3-893E-4046-982C-CF77D68678FB}" type="slidenum">
              <a:rPr lang="en-US" sz="1800" b="0" strike="noStrike" spc="-1">
                <a:solidFill>
                  <a:srgbClr val="000000"/>
                </a:solidFill>
                <a:latin typeface="Arial"/>
                <a:ea typeface="+mn-ea"/>
              </a:rPr>
              <a:t>7</a:t>
            </a:fld>
            <a:endParaRPr lang="en-US" sz="18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952500" y="684213"/>
            <a:ext cx="4943475" cy="3422650"/>
          </a:xfrm>
          <a:prstGeom prst="rect">
            <a:avLst/>
          </a:prstGeom>
        </p:spPr>
      </p:sp>
      <p:sp>
        <p:nvSpPr>
          <p:cNvPr id="526"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27"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094EA66-B8E3-4C36-9CF3-E5F9C304E5CB}" type="slidenum">
              <a:rPr lang="en-US" sz="1800" b="0" strike="noStrike" spc="-1">
                <a:solidFill>
                  <a:srgbClr val="000000"/>
                </a:solidFill>
                <a:latin typeface="Arial"/>
                <a:ea typeface="+mn-ea"/>
              </a:rPr>
              <a:t>8</a:t>
            </a:fld>
            <a:endParaRPr lang="en-US" sz="18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noRot="1" noChangeAspect="1"/>
          </p:cNvSpPr>
          <p:nvPr>
            <p:ph type="sldImg"/>
          </p:nvPr>
        </p:nvSpPr>
        <p:spPr>
          <a:xfrm>
            <a:off x="952500" y="684213"/>
            <a:ext cx="4943475" cy="3422650"/>
          </a:xfrm>
          <a:prstGeom prst="rect">
            <a:avLst/>
          </a:prstGeom>
        </p:spPr>
      </p:sp>
      <p:sp>
        <p:nvSpPr>
          <p:cNvPr id="529" name="PlaceHolder 2"/>
          <p:cNvSpPr>
            <a:spLocks noGrp="1"/>
          </p:cNvSpPr>
          <p:nvPr>
            <p:ph type="body"/>
          </p:nvPr>
        </p:nvSpPr>
        <p:spPr>
          <a:xfrm>
            <a:off x="913320" y="4343400"/>
            <a:ext cx="5024520" cy="4108680"/>
          </a:xfrm>
          <a:prstGeom prst="rect">
            <a:avLst/>
          </a:prstGeom>
        </p:spPr>
        <p:txBody>
          <a:bodyPr lIns="0" tIns="0" rIns="0" bIns="0"/>
          <a:lstStyle/>
          <a:p>
            <a:pPr marL="216000" indent="-209520">
              <a:lnSpc>
                <a:spcPct val="100000"/>
              </a:lnSpc>
            </a:pPr>
            <a:r>
              <a:rPr lang="en-US" sz="2000" b="0" strike="noStrike" spc="-1">
                <a:latin typeface="Arial"/>
              </a:rPr>
              <a:t>Size 40 header; size 20 body</a:t>
            </a:r>
          </a:p>
        </p:txBody>
      </p:sp>
      <p:sp>
        <p:nvSpPr>
          <p:cNvPr id="530" name="CustomShape 3"/>
          <p:cNvSpPr/>
          <p:nvPr/>
        </p:nvSpPr>
        <p:spPr>
          <a:xfrm>
            <a:off x="3885120" y="8687160"/>
            <a:ext cx="2966400" cy="45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8CD6409-B947-41A8-A9F9-CE4D89AD436F}" type="slidenum">
              <a:rPr lang="en-US" sz="1800" b="0" strike="noStrike" spc="-1">
                <a:solidFill>
                  <a:srgbClr val="000000"/>
                </a:solidFill>
                <a:latin typeface="Arial"/>
                <a:ea typeface="+mn-ea"/>
              </a:rPr>
              <a:t>9</a:t>
            </a:fld>
            <a:endParaRPr lang="en-US" sz="18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9" name="PlaceHolder 2"/>
          <p:cNvSpPr>
            <a:spLocks noGrp="1"/>
          </p:cNvSpPr>
          <p:nvPr>
            <p:ph type="body"/>
          </p:nvPr>
        </p:nvSpPr>
        <p:spPr>
          <a:xfrm>
            <a:off x="1114560" y="2286000"/>
            <a:ext cx="78004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0" name="PlaceHolder 3"/>
          <p:cNvSpPr>
            <a:spLocks noGrp="1"/>
          </p:cNvSpPr>
          <p:nvPr>
            <p:ph type="body"/>
          </p:nvPr>
        </p:nvSpPr>
        <p:spPr>
          <a:xfrm>
            <a:off x="1114560" y="4156560"/>
            <a:ext cx="78004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111456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3" name="PlaceHolder 3"/>
          <p:cNvSpPr>
            <a:spLocks noGrp="1"/>
          </p:cNvSpPr>
          <p:nvPr>
            <p:ph type="body"/>
          </p:nvPr>
        </p:nvSpPr>
        <p:spPr>
          <a:xfrm>
            <a:off x="511164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4" name="PlaceHolder 4"/>
          <p:cNvSpPr>
            <a:spLocks noGrp="1"/>
          </p:cNvSpPr>
          <p:nvPr>
            <p:ph type="body"/>
          </p:nvPr>
        </p:nvSpPr>
        <p:spPr>
          <a:xfrm>
            <a:off x="111456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5" name="PlaceHolder 5"/>
          <p:cNvSpPr>
            <a:spLocks noGrp="1"/>
          </p:cNvSpPr>
          <p:nvPr>
            <p:ph type="body"/>
          </p:nvPr>
        </p:nvSpPr>
        <p:spPr>
          <a:xfrm>
            <a:off x="511164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37" name="PlaceHolder 2"/>
          <p:cNvSpPr>
            <a:spLocks noGrp="1"/>
          </p:cNvSpPr>
          <p:nvPr>
            <p:ph type="body"/>
          </p:nvPr>
        </p:nvSpPr>
        <p:spPr>
          <a:xfrm>
            <a:off x="1114560" y="228600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8" name="PlaceHolder 3"/>
          <p:cNvSpPr>
            <a:spLocks noGrp="1"/>
          </p:cNvSpPr>
          <p:nvPr>
            <p:ph type="body"/>
          </p:nvPr>
        </p:nvSpPr>
        <p:spPr>
          <a:xfrm>
            <a:off x="3751920" y="228600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39" name="PlaceHolder 4"/>
          <p:cNvSpPr>
            <a:spLocks noGrp="1"/>
          </p:cNvSpPr>
          <p:nvPr>
            <p:ph type="body"/>
          </p:nvPr>
        </p:nvSpPr>
        <p:spPr>
          <a:xfrm>
            <a:off x="6389280" y="228600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40" name="PlaceHolder 5"/>
          <p:cNvSpPr>
            <a:spLocks noGrp="1"/>
          </p:cNvSpPr>
          <p:nvPr>
            <p:ph type="body"/>
          </p:nvPr>
        </p:nvSpPr>
        <p:spPr>
          <a:xfrm>
            <a:off x="1114560" y="415656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41" name="PlaceHolder 6"/>
          <p:cNvSpPr>
            <a:spLocks noGrp="1"/>
          </p:cNvSpPr>
          <p:nvPr>
            <p:ph type="body"/>
          </p:nvPr>
        </p:nvSpPr>
        <p:spPr>
          <a:xfrm>
            <a:off x="3751920" y="415656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42" name="PlaceHolder 7"/>
          <p:cNvSpPr>
            <a:spLocks noGrp="1"/>
          </p:cNvSpPr>
          <p:nvPr>
            <p:ph type="body"/>
          </p:nvPr>
        </p:nvSpPr>
        <p:spPr>
          <a:xfrm>
            <a:off x="6389280" y="4156560"/>
            <a:ext cx="251136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8" name="PlaceHolder 2"/>
          <p:cNvSpPr>
            <a:spLocks noGrp="1"/>
          </p:cNvSpPr>
          <p:nvPr>
            <p:ph type="subTitle"/>
          </p:nvPr>
        </p:nvSpPr>
        <p:spPr>
          <a:xfrm>
            <a:off x="1114560" y="2286000"/>
            <a:ext cx="7800480" cy="3580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0" name="PlaceHolder 2"/>
          <p:cNvSpPr>
            <a:spLocks noGrp="1"/>
          </p:cNvSpPr>
          <p:nvPr>
            <p:ph type="body"/>
          </p:nvPr>
        </p:nvSpPr>
        <p:spPr>
          <a:xfrm>
            <a:off x="1114560" y="2286000"/>
            <a:ext cx="78004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2" name="PlaceHolder 2"/>
          <p:cNvSpPr>
            <a:spLocks noGrp="1"/>
          </p:cNvSpPr>
          <p:nvPr>
            <p:ph type="body"/>
          </p:nvPr>
        </p:nvSpPr>
        <p:spPr>
          <a:xfrm>
            <a:off x="111456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13" name="PlaceHolder 3"/>
          <p:cNvSpPr>
            <a:spLocks noGrp="1"/>
          </p:cNvSpPr>
          <p:nvPr>
            <p:ph type="body"/>
          </p:nvPr>
        </p:nvSpPr>
        <p:spPr>
          <a:xfrm>
            <a:off x="511164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14560" y="685800"/>
            <a:ext cx="7800480" cy="6888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7" name="PlaceHolder 2"/>
          <p:cNvSpPr>
            <a:spLocks noGrp="1"/>
          </p:cNvSpPr>
          <p:nvPr>
            <p:ph type="body"/>
          </p:nvPr>
        </p:nvSpPr>
        <p:spPr>
          <a:xfrm>
            <a:off x="111456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18" name="PlaceHolder 3"/>
          <p:cNvSpPr>
            <a:spLocks noGrp="1"/>
          </p:cNvSpPr>
          <p:nvPr>
            <p:ph type="body"/>
          </p:nvPr>
        </p:nvSpPr>
        <p:spPr>
          <a:xfrm>
            <a:off x="511164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19" name="PlaceHolder 4"/>
          <p:cNvSpPr>
            <a:spLocks noGrp="1"/>
          </p:cNvSpPr>
          <p:nvPr>
            <p:ph type="body"/>
          </p:nvPr>
        </p:nvSpPr>
        <p:spPr>
          <a:xfrm>
            <a:off x="111456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1" name="PlaceHolder 2"/>
          <p:cNvSpPr>
            <a:spLocks noGrp="1"/>
          </p:cNvSpPr>
          <p:nvPr>
            <p:ph type="body"/>
          </p:nvPr>
        </p:nvSpPr>
        <p:spPr>
          <a:xfrm>
            <a:off x="1114560" y="2286000"/>
            <a:ext cx="3806280" cy="358092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2" name="PlaceHolder 3"/>
          <p:cNvSpPr>
            <a:spLocks noGrp="1"/>
          </p:cNvSpPr>
          <p:nvPr>
            <p:ph type="body"/>
          </p:nvPr>
        </p:nvSpPr>
        <p:spPr>
          <a:xfrm>
            <a:off x="511164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3" name="PlaceHolder 4"/>
          <p:cNvSpPr>
            <a:spLocks noGrp="1"/>
          </p:cNvSpPr>
          <p:nvPr>
            <p:ph type="body"/>
          </p:nvPr>
        </p:nvSpPr>
        <p:spPr>
          <a:xfrm>
            <a:off x="5111640" y="415656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14560" y="685800"/>
            <a:ext cx="780048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5" name="PlaceHolder 2"/>
          <p:cNvSpPr>
            <a:spLocks noGrp="1"/>
          </p:cNvSpPr>
          <p:nvPr>
            <p:ph type="body"/>
          </p:nvPr>
        </p:nvSpPr>
        <p:spPr>
          <a:xfrm>
            <a:off x="111456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6" name="PlaceHolder 3"/>
          <p:cNvSpPr>
            <a:spLocks noGrp="1"/>
          </p:cNvSpPr>
          <p:nvPr>
            <p:ph type="body"/>
          </p:nvPr>
        </p:nvSpPr>
        <p:spPr>
          <a:xfrm>
            <a:off x="5111640" y="2286000"/>
            <a:ext cx="38062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
        <p:nvSpPr>
          <p:cNvPr id="27" name="PlaceHolder 4"/>
          <p:cNvSpPr>
            <a:spLocks noGrp="1"/>
          </p:cNvSpPr>
          <p:nvPr>
            <p:ph type="body"/>
          </p:nvPr>
        </p:nvSpPr>
        <p:spPr>
          <a:xfrm>
            <a:off x="1114560" y="4156560"/>
            <a:ext cx="7800480" cy="1707840"/>
          </a:xfrm>
          <a:prstGeom prst="rect">
            <a:avLst/>
          </a:prstGeom>
        </p:spPr>
        <p:txBody>
          <a:bodyPr lIns="0" tIns="0" rIns="0" bIns="0">
            <a:normAutofit/>
          </a:bodyPr>
          <a:lstStyle/>
          <a:p>
            <a:endParaRPr lang="en-US" sz="2000" b="0" strike="noStrike" spc="-1">
              <a:solidFill>
                <a:srgbClr val="4A2318"/>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 name="CustomShape 1"/>
          <p:cNvSpPr/>
          <p:nvPr/>
        </p:nvSpPr>
        <p:spPr>
          <a:xfrm>
            <a:off x="388440" y="360"/>
            <a:ext cx="1854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a:off x="388440" y="360"/>
            <a:ext cx="1854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dt"/>
          </p:nvPr>
        </p:nvSpPr>
        <p:spPr>
          <a:xfrm>
            <a:off x="1130040" y="6453360"/>
            <a:ext cx="978480" cy="404280"/>
          </a:xfrm>
          <a:prstGeom prst="rect">
            <a:avLst/>
          </a:prstGeom>
        </p:spPr>
        <p:txBody>
          <a:bodyPr anchor="ctr"/>
          <a:lstStyle/>
          <a:p>
            <a:pPr>
              <a:lnSpc>
                <a:spcPct val="100000"/>
              </a:lnSpc>
            </a:pPr>
            <a:fld id="{A1BC51DB-89A7-4F5D-9ABE-E9AD4D73C1E0}" type="datetime">
              <a:rPr lang="en-US" sz="1000" b="0" strike="noStrike" spc="-1">
                <a:solidFill>
                  <a:srgbClr val="4A2318"/>
                </a:solidFill>
                <a:latin typeface="Franklin Gothic Book"/>
              </a:rPr>
              <a:t>5/16/21</a:t>
            </a:fld>
            <a:endParaRPr lang="en-US" sz="1000" b="0" strike="noStrike" spc="-1">
              <a:latin typeface="Times New Roman"/>
            </a:endParaRPr>
          </a:p>
        </p:txBody>
      </p:sp>
      <p:sp>
        <p:nvSpPr>
          <p:cNvPr id="3" name="PlaceHolder 4"/>
          <p:cNvSpPr>
            <a:spLocks noGrp="1"/>
          </p:cNvSpPr>
          <p:nvPr>
            <p:ph type="ftr"/>
          </p:nvPr>
        </p:nvSpPr>
        <p:spPr>
          <a:xfrm>
            <a:off x="2351160" y="6453360"/>
            <a:ext cx="5102640" cy="404280"/>
          </a:xfrm>
          <a:prstGeom prst="rect">
            <a:avLst/>
          </a:prstGeom>
        </p:spPr>
        <p:txBody>
          <a:bodyPr anchor="ctr"/>
          <a:lstStyle/>
          <a:p>
            <a:endParaRPr lang="en-US" sz="2400" b="0" strike="noStrike" spc="-1">
              <a:latin typeface="Times New Roman"/>
            </a:endParaRPr>
          </a:p>
        </p:txBody>
      </p:sp>
      <p:sp>
        <p:nvSpPr>
          <p:cNvPr id="4" name="PlaceHolder 5"/>
          <p:cNvSpPr>
            <a:spLocks noGrp="1"/>
          </p:cNvSpPr>
          <p:nvPr>
            <p:ph type="sldNum"/>
          </p:nvPr>
        </p:nvSpPr>
        <p:spPr>
          <a:xfrm>
            <a:off x="7696440" y="6453360"/>
            <a:ext cx="1296720" cy="404280"/>
          </a:xfrm>
          <a:prstGeom prst="rect">
            <a:avLst/>
          </a:prstGeom>
        </p:spPr>
        <p:txBody>
          <a:bodyPr anchor="ctr"/>
          <a:lstStyle/>
          <a:p>
            <a:pPr algn="r">
              <a:lnSpc>
                <a:spcPct val="100000"/>
              </a:lnSpc>
            </a:pPr>
            <a:fld id="{5EB994AD-A37D-4E13-865C-9B6576D040C2}" type="slidenum">
              <a:rPr lang="en-US" sz="1000" b="0" strike="noStrike" spc="-1">
                <a:solidFill>
                  <a:srgbClr val="4A2318"/>
                </a:solidFill>
                <a:latin typeface="Franklin Gothic Book"/>
              </a:rPr>
              <a:t>‹Nº›</a:t>
            </a:fld>
            <a:endParaRPr lang="en-US" sz="1000" b="0" strike="noStrike" spc="-1">
              <a:latin typeface="Times New Roman"/>
            </a:endParaRPr>
          </a:p>
        </p:txBody>
      </p:sp>
      <p:sp>
        <p:nvSpPr>
          <p:cNvPr id="5" name="PlaceHolder 6"/>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latin typeface="Franklin Gothic Book"/>
              </a:rPr>
              <a:t>Click to edit the title text format</a:t>
            </a:r>
          </a:p>
        </p:txBody>
      </p:sp>
      <p:sp>
        <p:nvSpPr>
          <p:cNvPr id="6" name="PlaceHolder 7"/>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A2318"/>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4A2318"/>
                </a:solidFill>
                <a:latin typeface="Franklin Gothic Book"/>
              </a:rPr>
              <a:t>Second Outline Level</a:t>
            </a:r>
          </a:p>
          <a:p>
            <a:pPr marL="1296000" lvl="2" indent="-288000">
              <a:spcBef>
                <a:spcPts val="850"/>
              </a:spcBef>
              <a:buClr>
                <a:srgbClr val="000000"/>
              </a:buClr>
              <a:buSzPct val="45000"/>
              <a:buFont typeface="Wingdings" charset="2"/>
              <a:buChar char=""/>
            </a:pPr>
            <a:r>
              <a:rPr lang="en-US" sz="1800" b="0" i="1" strike="noStrike" spc="-1">
                <a:solidFill>
                  <a:srgbClr val="4A2318"/>
                </a:solidFill>
                <a:latin typeface="Franklin Gothic Book"/>
              </a:rPr>
              <a:t>Third Outline Level</a:t>
            </a:r>
          </a:p>
          <a:p>
            <a:pPr marL="1728000" lvl="3" indent="-216000">
              <a:spcBef>
                <a:spcPts val="567"/>
              </a:spcBef>
              <a:buClr>
                <a:srgbClr val="000000"/>
              </a:buClr>
              <a:buSzPct val="75000"/>
              <a:buFont typeface="Symbol" charset="2"/>
              <a:buChar char=""/>
            </a:pPr>
            <a:r>
              <a:rPr lang="en-US" sz="1600" b="0" strike="noStrike" spc="-1">
                <a:solidFill>
                  <a:srgbClr val="4A2318"/>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A2318"/>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A2318"/>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A2318"/>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7594560" y="6543720"/>
            <a:ext cx="2298960" cy="231840"/>
          </a:xfrm>
          <a:prstGeom prst="rect">
            <a:avLst/>
          </a:prstGeom>
          <a:noFill/>
          <a:ln>
            <a:noFill/>
          </a:ln>
        </p:spPr>
        <p:style>
          <a:lnRef idx="0">
            <a:scrgbClr r="0" g="0" b="0"/>
          </a:lnRef>
          <a:fillRef idx="0">
            <a:scrgbClr r="0" g="0" b="0"/>
          </a:fillRef>
          <a:effectRef idx="0">
            <a:scrgbClr r="0" g="0" b="0"/>
          </a:effectRef>
          <a:fontRef idx="minor"/>
        </p:style>
      </p:sp>
      <p:sp>
        <p:nvSpPr>
          <p:cNvPr id="90" name="CustomShape 2"/>
          <p:cNvSpPr/>
          <p:nvPr/>
        </p:nvSpPr>
        <p:spPr>
          <a:xfrm>
            <a:off x="671760" y="3192840"/>
            <a:ext cx="8770680" cy="4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800" b="1" i="1" strike="noStrike" spc="-1">
                <a:solidFill>
                  <a:srgbClr val="000000"/>
                </a:solidFill>
                <a:latin typeface="Arial"/>
                <a:ea typeface="DejaVu Sans"/>
              </a:rPr>
              <a:t>Javier Ortiz-Tudela and Francesco Pupillo</a:t>
            </a:r>
            <a:endParaRPr lang="en-US" sz="1800" b="0" strike="noStrike" spc="-1">
              <a:latin typeface="Arial"/>
            </a:endParaRPr>
          </a:p>
        </p:txBody>
      </p:sp>
      <p:sp>
        <p:nvSpPr>
          <p:cNvPr id="91" name="CustomShape 3"/>
          <p:cNvSpPr/>
          <p:nvPr/>
        </p:nvSpPr>
        <p:spPr>
          <a:xfrm>
            <a:off x="671760" y="344160"/>
            <a:ext cx="7455600" cy="130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000000"/>
                </a:solidFill>
                <a:latin typeface="Baskerville Old Face"/>
                <a:ea typeface="DejaVu Sans"/>
              </a:rPr>
              <a:t>Introduction into fMRI analysis. PsyMsc4 (Goethe 2021).</a:t>
            </a:r>
            <a:endParaRPr lang="en-US" sz="4000" b="0" strike="noStrike" spc="-1">
              <a:latin typeface="Arial"/>
            </a:endParaRPr>
          </a:p>
        </p:txBody>
      </p:sp>
      <p:sp>
        <p:nvSpPr>
          <p:cNvPr id="92" name="CustomShape 4"/>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sp>
        <p:nvSpPr>
          <p:cNvPr id="93" name="CustomShape 5"/>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sp>
        <p:nvSpPr>
          <p:cNvPr id="94" name="CustomShape 6"/>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sp>
        <p:nvSpPr>
          <p:cNvPr id="95" name="CustomShape 7"/>
          <p:cNvSpPr/>
          <p:nvPr/>
        </p:nvSpPr>
        <p:spPr>
          <a:xfrm>
            <a:off x="155520" y="-136440"/>
            <a:ext cx="285840" cy="285840"/>
          </a:xfrm>
          <a:prstGeom prst="rect">
            <a:avLst/>
          </a:prstGeom>
          <a:noFill/>
          <a:ln>
            <a:noFill/>
          </a:ln>
        </p:spPr>
        <p:style>
          <a:lnRef idx="0">
            <a:scrgbClr r="0" g="0" b="0"/>
          </a:lnRef>
          <a:fillRef idx="0">
            <a:scrgbClr r="0" g="0" b="0"/>
          </a:fillRef>
          <a:effectRef idx="0">
            <a:scrgbClr r="0" g="0" b="0"/>
          </a:effectRef>
          <a:fontRef idx="minor"/>
        </p:style>
      </p:sp>
      <p:pic>
        <p:nvPicPr>
          <p:cNvPr id="96" name="Picture 10"/>
          <p:cNvPicPr/>
          <p:nvPr/>
        </p:nvPicPr>
        <p:blipFill>
          <a:blip r:embed="rId3"/>
          <a:stretch/>
        </p:blipFill>
        <p:spPr>
          <a:xfrm>
            <a:off x="7405920" y="5670720"/>
            <a:ext cx="2036520" cy="1104840"/>
          </a:xfrm>
          <a:prstGeom prst="rect">
            <a:avLst/>
          </a:prstGeom>
          <a:ln>
            <a:noFill/>
          </a:ln>
        </p:spPr>
      </p:pic>
      <p:sp>
        <p:nvSpPr>
          <p:cNvPr id="97" name="CustomShape 8"/>
          <p:cNvSpPr/>
          <p:nvPr/>
        </p:nvSpPr>
        <p:spPr>
          <a:xfrm>
            <a:off x="671760" y="1888920"/>
            <a:ext cx="3375984" cy="69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u="sng" strike="noStrike" spc="-1" dirty="0">
                <a:solidFill>
                  <a:srgbClr val="000000"/>
                </a:solidFill>
                <a:uFillTx/>
                <a:latin typeface="Baskerville Old Face"/>
                <a:ea typeface="DejaVu Sans"/>
              </a:rPr>
              <a:t>Session 1.</a:t>
            </a:r>
          </a:p>
          <a:p>
            <a:pPr>
              <a:lnSpc>
                <a:spcPct val="100000"/>
              </a:lnSpc>
            </a:pPr>
            <a:r>
              <a:rPr lang="en-US" sz="2800" spc="-1" dirty="0">
                <a:solidFill>
                  <a:srgbClr val="000000"/>
                </a:solidFill>
                <a:latin typeface="Baskerville Old Face"/>
              </a:rPr>
              <a:t>Multivariate analysis</a:t>
            </a:r>
            <a:r>
              <a:rPr lang="en-US" sz="2800" u="sng" spc="-1" dirty="0">
                <a:solidFill>
                  <a:srgbClr val="000000"/>
                </a:solidFill>
                <a:latin typeface="Baskerville Old Face"/>
              </a:rPr>
              <a:t>.</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Imagen 101"/>
          <p:cNvPicPr/>
          <p:nvPr/>
        </p:nvPicPr>
        <p:blipFill>
          <a:blip r:embed="rId3"/>
          <a:stretch/>
        </p:blipFill>
        <p:spPr>
          <a:xfrm>
            <a:off x="3682800" y="1097280"/>
            <a:ext cx="4820400" cy="3712320"/>
          </a:xfrm>
          <a:prstGeom prst="rect">
            <a:avLst/>
          </a:prstGeom>
          <a:ln>
            <a:noFill/>
          </a:ln>
        </p:spPr>
      </p:pic>
      <p:sp>
        <p:nvSpPr>
          <p:cNvPr id="10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51A07A0-4D85-4BFB-A56E-5F7E6403DFBF}" type="slidenum">
              <a:rPr lang="en-US" sz="1800" b="0" strike="noStrike" spc="-1">
                <a:solidFill>
                  <a:srgbClr val="000000"/>
                </a:solidFill>
                <a:latin typeface="Arial"/>
                <a:ea typeface="DejaVu Sans"/>
              </a:rPr>
              <a:t>10</a:t>
            </a:fld>
            <a:endParaRPr lang="en-US" sz="1800" b="0" strike="noStrike" spc="-1">
              <a:latin typeface="Arial"/>
            </a:endParaRPr>
          </a:p>
        </p:txBody>
      </p:sp>
      <p:sp>
        <p:nvSpPr>
          <p:cNvPr id="10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8"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109" name="CustomShape 7"/>
          <p:cNvSpPr/>
          <p:nvPr/>
        </p:nvSpPr>
        <p:spPr>
          <a:xfrm>
            <a:off x="767520" y="3075480"/>
            <a:ext cx="206568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DejaVu Sans"/>
              </a:rPr>
              <a:t>Decision boundary</a:t>
            </a:r>
            <a:endParaRPr lang="en-US" sz="1800" b="0" strike="noStrike" spc="-1">
              <a:latin typeface="Arial"/>
            </a:endParaRPr>
          </a:p>
        </p:txBody>
      </p:sp>
      <p:sp>
        <p:nvSpPr>
          <p:cNvPr id="110" name="CustomShape 8"/>
          <p:cNvSpPr/>
          <p:nvPr/>
        </p:nvSpPr>
        <p:spPr>
          <a:xfrm flipV="1">
            <a:off x="2849400" y="2643840"/>
            <a:ext cx="3045600" cy="61092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1" name="Line 9"/>
          <p:cNvSpPr/>
          <p:nvPr/>
        </p:nvSpPr>
        <p:spPr>
          <a:xfrm flipH="1">
            <a:off x="6162480" y="2707200"/>
            <a:ext cx="27432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2" name="Line 10"/>
          <p:cNvSpPr/>
          <p:nvPr/>
        </p:nvSpPr>
        <p:spPr>
          <a:xfrm flipV="1">
            <a:off x="5705280" y="2981520"/>
            <a:ext cx="64008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3" name="CustomShape 11"/>
          <p:cNvSpPr/>
          <p:nvPr/>
        </p:nvSpPr>
        <p:spPr>
          <a:xfrm>
            <a:off x="952560" y="4886640"/>
            <a:ext cx="5392800" cy="145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Why is independent validation necessary?</a:t>
            </a:r>
            <a:endParaRPr lang="en-US" sz="1800" b="0" strike="noStrike" spc="-1" dirty="0">
              <a:latin typeface="Arial"/>
            </a:endParaRPr>
          </a:p>
          <a:p>
            <a:pPr>
              <a:lnSpc>
                <a:spcPct val="100000"/>
              </a:lnSpc>
            </a:pP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Shows generalizability (avoids overfittings)</a:t>
            </a: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Avoids overfitting</a:t>
            </a:r>
            <a:endParaRPr lang="en-US" sz="1800" b="0" strike="noStrike" spc="-1" dirty="0">
              <a:latin typeface="Arial"/>
            </a:endParaRPr>
          </a:p>
          <a:p>
            <a:pPr>
              <a:lnSpc>
                <a:spcPct val="100000"/>
              </a:lnSpc>
            </a:pPr>
            <a:endParaRPr lang="en-US" sz="1800" b="0" strike="noStrike" spc="-1" dirty="0">
              <a:latin typeface="Arial"/>
            </a:endParaRPr>
          </a:p>
        </p:txBody>
      </p:sp>
      <p:sp>
        <p:nvSpPr>
          <p:cNvPr id="15" name="CustomShape 6">
            <a:extLst>
              <a:ext uri="{FF2B5EF4-FFF2-40B4-BE49-F238E27FC236}">
                <a16:creationId xmlns:a16="http://schemas.microsoft.com/office/drawing/2014/main" id="{A0260C6E-6A0E-AA42-8060-C571862D8963}"/>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Imagen 101"/>
          <p:cNvPicPr/>
          <p:nvPr/>
        </p:nvPicPr>
        <p:blipFill>
          <a:blip r:embed="rId3"/>
          <a:stretch/>
        </p:blipFill>
        <p:spPr>
          <a:xfrm>
            <a:off x="3682800" y="1097280"/>
            <a:ext cx="4820400" cy="3712320"/>
          </a:xfrm>
          <a:prstGeom prst="rect">
            <a:avLst/>
          </a:prstGeom>
          <a:ln>
            <a:noFill/>
          </a:ln>
        </p:spPr>
      </p:pic>
      <p:sp>
        <p:nvSpPr>
          <p:cNvPr id="10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51A07A0-4D85-4BFB-A56E-5F7E6403DFBF}" type="slidenum">
              <a:rPr lang="en-US" sz="1800" b="0" strike="noStrike" spc="-1">
                <a:solidFill>
                  <a:srgbClr val="000000"/>
                </a:solidFill>
                <a:latin typeface="Arial"/>
                <a:ea typeface="DejaVu Sans"/>
              </a:rPr>
              <a:t>11</a:t>
            </a:fld>
            <a:endParaRPr lang="en-US" sz="1800" b="0" strike="noStrike" spc="-1">
              <a:latin typeface="Arial"/>
            </a:endParaRPr>
          </a:p>
        </p:txBody>
      </p:sp>
      <p:sp>
        <p:nvSpPr>
          <p:cNvPr id="10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08"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109" name="CustomShape 7"/>
          <p:cNvSpPr/>
          <p:nvPr/>
        </p:nvSpPr>
        <p:spPr>
          <a:xfrm>
            <a:off x="767520" y="3075480"/>
            <a:ext cx="206568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DejaVu Sans"/>
              </a:rPr>
              <a:t>Decision boundary</a:t>
            </a:r>
            <a:endParaRPr lang="en-US" sz="1800" b="0" strike="noStrike" spc="-1">
              <a:latin typeface="Arial"/>
            </a:endParaRPr>
          </a:p>
        </p:txBody>
      </p:sp>
      <p:sp>
        <p:nvSpPr>
          <p:cNvPr id="110" name="CustomShape 8"/>
          <p:cNvSpPr/>
          <p:nvPr/>
        </p:nvSpPr>
        <p:spPr>
          <a:xfrm flipV="1">
            <a:off x="2849400" y="2643840"/>
            <a:ext cx="3045600" cy="61092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1" name="Line 9"/>
          <p:cNvSpPr/>
          <p:nvPr/>
        </p:nvSpPr>
        <p:spPr>
          <a:xfrm flipH="1">
            <a:off x="6162480" y="2707200"/>
            <a:ext cx="27432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2" name="Line 10"/>
          <p:cNvSpPr/>
          <p:nvPr/>
        </p:nvSpPr>
        <p:spPr>
          <a:xfrm flipV="1">
            <a:off x="5705280" y="2981520"/>
            <a:ext cx="64008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3" name="CustomShape 11"/>
          <p:cNvSpPr/>
          <p:nvPr/>
        </p:nvSpPr>
        <p:spPr>
          <a:xfrm>
            <a:off x="952560" y="4886640"/>
            <a:ext cx="7550640" cy="11605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Problems:</a:t>
            </a:r>
            <a:endParaRPr lang="en-US" sz="1800" b="0" strike="noStrike" spc="-1" dirty="0">
              <a:latin typeface="Arial"/>
            </a:endParaRPr>
          </a:p>
          <a:p>
            <a:pPr>
              <a:lnSpc>
                <a:spcPct val="100000"/>
              </a:lnSpc>
            </a:pP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We need to collect more data to have independent observations?</a:t>
            </a:r>
          </a:p>
          <a:p>
            <a:pPr marL="216000" indent="-213840">
              <a:lnSpc>
                <a:spcPct val="100000"/>
              </a:lnSpc>
              <a:buClr>
                <a:srgbClr val="000000"/>
              </a:buClr>
              <a:buFont typeface="StarSymbol"/>
              <a:buChar char="-"/>
            </a:pPr>
            <a:r>
              <a:rPr lang="en-US" sz="1800" b="0" strike="noStrike" spc="-1" dirty="0">
                <a:solidFill>
                  <a:srgbClr val="000000"/>
                </a:solidFill>
                <a:latin typeface="Arial"/>
              </a:rPr>
              <a:t>The information on the testing data is not used to learn.</a:t>
            </a:r>
            <a:endParaRPr lang="en-US" sz="1800" b="0" strike="noStrike" spc="-1" dirty="0">
              <a:latin typeface="Arial"/>
            </a:endParaRPr>
          </a:p>
          <a:p>
            <a:pPr>
              <a:lnSpc>
                <a:spcPct val="100000"/>
              </a:lnSpc>
            </a:pPr>
            <a:endParaRPr lang="en-US" sz="1800" b="0" strike="noStrike" spc="-1" dirty="0">
              <a:latin typeface="Arial"/>
            </a:endParaRPr>
          </a:p>
        </p:txBody>
      </p:sp>
      <p:sp>
        <p:nvSpPr>
          <p:cNvPr id="15" name="CustomShape 6">
            <a:extLst>
              <a:ext uri="{FF2B5EF4-FFF2-40B4-BE49-F238E27FC236}">
                <a16:creationId xmlns:a16="http://schemas.microsoft.com/office/drawing/2014/main" id="{A0260C6E-6A0E-AA42-8060-C571862D8963}"/>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Tree>
    <p:extLst>
      <p:ext uri="{BB962C8B-B14F-4D97-AF65-F5344CB8AC3E}">
        <p14:creationId xmlns:p14="http://schemas.microsoft.com/office/powerpoint/2010/main" val="19832099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1EA8837-63FB-4555-9650-731606440A52}" type="slidenum">
              <a:rPr lang="en-US" sz="1800" b="0" strike="noStrike" spc="-1">
                <a:solidFill>
                  <a:srgbClr val="000000"/>
                </a:solidFill>
                <a:latin typeface="Arial"/>
                <a:ea typeface="DejaVu Sans"/>
              </a:rPr>
              <a:t>12</a:t>
            </a:fld>
            <a:endParaRPr lang="en-US" sz="1800" b="0" strike="noStrike" spc="-1">
              <a:latin typeface="Arial"/>
            </a:endParaRPr>
          </a:p>
        </p:txBody>
      </p:sp>
      <p:sp>
        <p:nvSpPr>
          <p:cNvPr id="11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1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1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1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0" name="CustomShape 6"/>
          <p:cNvSpPr/>
          <p:nvPr/>
        </p:nvSpPr>
        <p:spPr>
          <a:xfrm>
            <a:off x="809640" y="11383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What can we do when we have limited data? Cross-validation.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Different cross-validation schemes allow for different (levels of) control or put more or less weight on the number of observations. Most common approaches:</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Even/Odd observations (2 folds).</a:t>
            </a:r>
            <a:endParaRPr lang="en-US" sz="1800" b="0" strike="noStrike" spc="-1" dirty="0">
              <a:latin typeface="Arial"/>
            </a:endParaRPr>
          </a:p>
          <a:p>
            <a:pPr marL="216000" indent="-213840">
              <a:lnSpc>
                <a:spcPct val="100000"/>
              </a:lnSpc>
              <a:buClr>
                <a:srgbClr val="000000"/>
              </a:buClr>
              <a:buFont typeface="StarSymbol"/>
              <a:buChar char="-"/>
            </a:pPr>
            <a:r>
              <a:rPr lang="en-US" sz="1800" b="0" strike="noStrike" spc="-1" dirty="0">
                <a:solidFill>
                  <a:srgbClr val="000000"/>
                </a:solidFill>
                <a:latin typeface="Arial"/>
                <a:ea typeface="DejaVu Sans"/>
              </a:rPr>
              <a:t> Leave one (observation/chunk) out.</a:t>
            </a:r>
          </a:p>
          <a:p>
            <a:pPr marL="216000" indent="-213840">
              <a:lnSpc>
                <a:spcPct val="100000"/>
              </a:lnSpc>
              <a:buClr>
                <a:srgbClr val="000000"/>
              </a:buClr>
              <a:buFont typeface="StarSymbol"/>
              <a:buChar char="-"/>
            </a:pPr>
            <a:endParaRPr lang="en-US" spc="-1" dirty="0">
              <a:solidFill>
                <a:srgbClr val="000000"/>
              </a:solidFill>
              <a:latin typeface="Arial"/>
            </a:endParaRPr>
          </a:p>
          <a:p>
            <a:pPr marL="2160">
              <a:lnSpc>
                <a:spcPct val="100000"/>
              </a:lnSpc>
              <a:buClr>
                <a:srgbClr val="000000"/>
              </a:buClr>
            </a:pPr>
            <a:r>
              <a:rPr lang="en-US" sz="1800" b="0" strike="noStrike" spc="-1" dirty="0">
                <a:solidFill>
                  <a:srgbClr val="000000"/>
                </a:solidFill>
                <a:latin typeface="Arial"/>
              </a:rPr>
              <a:t>Let’s do a practical exercise on </a:t>
            </a:r>
            <a:r>
              <a:rPr lang="en-US" sz="1800" b="0" i="1" strike="noStrike" spc="-1" dirty="0">
                <a:solidFill>
                  <a:srgbClr val="000000"/>
                </a:solidFill>
                <a:latin typeface="Arial"/>
              </a:rPr>
              <a:t>even/odd </a:t>
            </a:r>
            <a:r>
              <a:rPr lang="en-US" sz="1800" b="0" strike="noStrike" spc="-1" dirty="0">
                <a:solidFill>
                  <a:srgbClr val="000000"/>
                </a:solidFill>
                <a:latin typeface="Arial"/>
              </a:rPr>
              <a:t>cross-validation.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1" name="CustomShape 7"/>
          <p:cNvSpPr/>
          <p:nvPr/>
        </p:nvSpPr>
        <p:spPr>
          <a:xfrm>
            <a:off x="809640" y="500040"/>
            <a:ext cx="885564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on independent dataset .</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7517328" y="630504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72AC36-BA94-430E-8136-79528644AA01}" type="slidenum">
              <a:rPr lang="en-US" sz="1800" b="0" strike="noStrike" spc="-1">
                <a:solidFill>
                  <a:srgbClr val="000000"/>
                </a:solidFill>
                <a:latin typeface="Arial"/>
                <a:ea typeface="DejaVu Sans"/>
              </a:rPr>
              <a:t>13</a:t>
            </a:fld>
            <a:endParaRPr lang="en-US" sz="1800" b="0" strike="noStrike" spc="-1">
              <a:latin typeface="Arial"/>
            </a:endParaRPr>
          </a:p>
        </p:txBody>
      </p:sp>
      <p:sp>
        <p:nvSpPr>
          <p:cNvPr id="1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7" name="CustomShape 6"/>
          <p:cNvSpPr/>
          <p:nvPr/>
        </p:nvSpPr>
        <p:spPr>
          <a:xfrm>
            <a:off x="792480" y="500040"/>
            <a:ext cx="88728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Leave one (chunk) out                 .</a:t>
            </a:r>
            <a:endParaRPr lang="en-US" sz="2400" b="0" strike="noStrike" spc="-1" dirty="0">
              <a:latin typeface="Arial"/>
            </a:endParaRPr>
          </a:p>
          <a:p>
            <a:pPr>
              <a:lnSpc>
                <a:spcPct val="100000"/>
              </a:lnSpc>
            </a:pPr>
            <a:endParaRPr lang="en-US" sz="2400" b="0" strike="noStrike" spc="-1" dirty="0">
              <a:latin typeface="Arial"/>
            </a:endParaRPr>
          </a:p>
        </p:txBody>
      </p:sp>
      <p:sp>
        <p:nvSpPr>
          <p:cNvPr id="128" name="CustomShape 7"/>
          <p:cNvSpPr/>
          <p:nvPr/>
        </p:nvSpPr>
        <p:spPr>
          <a:xfrm>
            <a:off x="908808" y="10717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Original data set</a:t>
            </a:r>
            <a:endParaRPr lang="en-US" sz="1800" b="0" strike="noStrike" spc="-1">
              <a:latin typeface="Arial"/>
            </a:endParaRPr>
          </a:p>
        </p:txBody>
      </p:sp>
      <p:sp>
        <p:nvSpPr>
          <p:cNvPr id="129" name="CustomShape 8"/>
          <p:cNvSpPr/>
          <p:nvPr/>
        </p:nvSpPr>
        <p:spPr>
          <a:xfrm>
            <a:off x="1694688" y="17859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0" name="CustomShape 9"/>
          <p:cNvSpPr/>
          <p:nvPr/>
        </p:nvSpPr>
        <p:spPr>
          <a:xfrm>
            <a:off x="1694688" y="20001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1" name="CustomShape 10"/>
          <p:cNvSpPr/>
          <p:nvPr/>
        </p:nvSpPr>
        <p:spPr>
          <a:xfrm>
            <a:off x="1694688" y="22147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2" name="CustomShape 11"/>
          <p:cNvSpPr/>
          <p:nvPr/>
        </p:nvSpPr>
        <p:spPr>
          <a:xfrm>
            <a:off x="16946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3" name="CustomShape 12"/>
          <p:cNvSpPr/>
          <p:nvPr/>
        </p:nvSpPr>
        <p:spPr>
          <a:xfrm>
            <a:off x="16946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4" name="CustomShape 13"/>
          <p:cNvSpPr/>
          <p:nvPr/>
        </p:nvSpPr>
        <p:spPr>
          <a:xfrm>
            <a:off x="16946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5" name="CustomShape 14"/>
          <p:cNvSpPr/>
          <p:nvPr/>
        </p:nvSpPr>
        <p:spPr>
          <a:xfrm>
            <a:off x="16946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6" name="CustomShape 15"/>
          <p:cNvSpPr/>
          <p:nvPr/>
        </p:nvSpPr>
        <p:spPr>
          <a:xfrm>
            <a:off x="16946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7" name="CustomShape 16"/>
          <p:cNvSpPr/>
          <p:nvPr/>
        </p:nvSpPr>
        <p:spPr>
          <a:xfrm>
            <a:off x="16946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8" name="CustomShape 17"/>
          <p:cNvSpPr/>
          <p:nvPr/>
        </p:nvSpPr>
        <p:spPr>
          <a:xfrm>
            <a:off x="16946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9" name="CustomShape 18"/>
          <p:cNvSpPr/>
          <p:nvPr/>
        </p:nvSpPr>
        <p:spPr>
          <a:xfrm>
            <a:off x="16946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0" name="CustomShape 19"/>
          <p:cNvSpPr/>
          <p:nvPr/>
        </p:nvSpPr>
        <p:spPr>
          <a:xfrm>
            <a:off x="1694688" y="41432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1" name="CustomShape 20"/>
          <p:cNvSpPr/>
          <p:nvPr/>
        </p:nvSpPr>
        <p:spPr>
          <a:xfrm>
            <a:off x="16946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2" name="CustomShape 21"/>
          <p:cNvSpPr/>
          <p:nvPr/>
        </p:nvSpPr>
        <p:spPr>
          <a:xfrm>
            <a:off x="16946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3" name="CustomShape 22"/>
          <p:cNvSpPr/>
          <p:nvPr/>
        </p:nvSpPr>
        <p:spPr>
          <a:xfrm>
            <a:off x="16946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4" name="CustomShape 23"/>
          <p:cNvSpPr/>
          <p:nvPr/>
        </p:nvSpPr>
        <p:spPr>
          <a:xfrm>
            <a:off x="1694688" y="500076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6" name="CustomShape 25"/>
          <p:cNvSpPr/>
          <p:nvPr/>
        </p:nvSpPr>
        <p:spPr>
          <a:xfrm>
            <a:off x="2766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47" name="CustomShape 26"/>
          <p:cNvSpPr/>
          <p:nvPr/>
        </p:nvSpPr>
        <p:spPr>
          <a:xfrm>
            <a:off x="3490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48" name="CustomShape 27"/>
          <p:cNvSpPr/>
          <p:nvPr/>
        </p:nvSpPr>
        <p:spPr>
          <a:xfrm>
            <a:off x="2051808" y="178596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00" name="CustomShape 79"/>
          <p:cNvSpPr/>
          <p:nvPr/>
        </p:nvSpPr>
        <p:spPr>
          <a:xfrm>
            <a:off x="37664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1" name="CustomShape 80"/>
          <p:cNvSpPr/>
          <p:nvPr/>
        </p:nvSpPr>
        <p:spPr>
          <a:xfrm>
            <a:off x="3766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2" name="CustomShape 81"/>
          <p:cNvSpPr/>
          <p:nvPr/>
        </p:nvSpPr>
        <p:spPr>
          <a:xfrm>
            <a:off x="37664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3" name="CustomShape 82"/>
          <p:cNvSpPr/>
          <p:nvPr/>
        </p:nvSpPr>
        <p:spPr>
          <a:xfrm>
            <a:off x="3766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4" name="CustomShape 83"/>
          <p:cNvSpPr/>
          <p:nvPr/>
        </p:nvSpPr>
        <p:spPr>
          <a:xfrm>
            <a:off x="3051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5" name="CustomShape 84"/>
          <p:cNvSpPr/>
          <p:nvPr/>
        </p:nvSpPr>
        <p:spPr>
          <a:xfrm>
            <a:off x="305188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6" name="CustomShape 85"/>
          <p:cNvSpPr/>
          <p:nvPr/>
        </p:nvSpPr>
        <p:spPr>
          <a:xfrm>
            <a:off x="3051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7" name="CustomShape 86"/>
          <p:cNvSpPr/>
          <p:nvPr/>
        </p:nvSpPr>
        <p:spPr>
          <a:xfrm>
            <a:off x="305188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8" name="CustomShape 87"/>
          <p:cNvSpPr/>
          <p:nvPr/>
        </p:nvSpPr>
        <p:spPr>
          <a:xfrm>
            <a:off x="305188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9" name="CustomShape 88"/>
          <p:cNvSpPr/>
          <p:nvPr/>
        </p:nvSpPr>
        <p:spPr>
          <a:xfrm>
            <a:off x="3051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0" name="CustomShape 89"/>
          <p:cNvSpPr/>
          <p:nvPr/>
        </p:nvSpPr>
        <p:spPr>
          <a:xfrm>
            <a:off x="305188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1" name="CustomShape 90"/>
          <p:cNvSpPr/>
          <p:nvPr/>
        </p:nvSpPr>
        <p:spPr>
          <a:xfrm>
            <a:off x="3051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2" name="CustomShape 91"/>
          <p:cNvSpPr/>
          <p:nvPr/>
        </p:nvSpPr>
        <p:spPr>
          <a:xfrm>
            <a:off x="3051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3" name="CustomShape 92"/>
          <p:cNvSpPr/>
          <p:nvPr/>
        </p:nvSpPr>
        <p:spPr>
          <a:xfrm>
            <a:off x="305188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4" name="CustomShape 93"/>
          <p:cNvSpPr/>
          <p:nvPr/>
        </p:nvSpPr>
        <p:spPr>
          <a:xfrm>
            <a:off x="3051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5" name="CustomShape 94"/>
          <p:cNvSpPr/>
          <p:nvPr/>
        </p:nvSpPr>
        <p:spPr>
          <a:xfrm>
            <a:off x="305188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8" name="CustomShape 107"/>
          <p:cNvSpPr/>
          <p:nvPr/>
        </p:nvSpPr>
        <p:spPr>
          <a:xfrm rot="10800000" flipH="1" flipV="1">
            <a:off x="2393448" y="2211480"/>
            <a:ext cx="1459440" cy="660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3" name="CustomShape 27">
            <a:extLst>
              <a:ext uri="{FF2B5EF4-FFF2-40B4-BE49-F238E27FC236}">
                <a16:creationId xmlns:a16="http://schemas.microsoft.com/office/drawing/2014/main" id="{1BFC0152-1773-564A-BF01-69F961434BA1}"/>
              </a:ext>
            </a:extLst>
          </p:cNvPr>
          <p:cNvSpPr/>
          <p:nvPr/>
        </p:nvSpPr>
        <p:spPr>
          <a:xfrm>
            <a:off x="2070707" y="2653200"/>
            <a:ext cx="354600" cy="2559240"/>
          </a:xfrm>
          <a:prstGeom prst="rightBrace">
            <a:avLst>
              <a:gd name="adj1" fmla="val 8333"/>
              <a:gd name="adj2" fmla="val 50000"/>
            </a:avLst>
          </a:prstGeom>
          <a:noFill/>
          <a:ln w="28575">
            <a:solidFill>
              <a:schemeClr val="accent1"/>
            </a:solidFill>
            <a:round/>
          </a:ln>
        </p:spPr>
        <p:style>
          <a:lnRef idx="1">
            <a:schemeClr val="accent1"/>
          </a:lnRef>
          <a:fillRef idx="0">
            <a:schemeClr val="accent1"/>
          </a:fillRef>
          <a:effectRef idx="0">
            <a:schemeClr val="accent1"/>
          </a:effectRef>
          <a:fontRef idx="minor"/>
        </p:style>
      </p:sp>
      <p:cxnSp>
        <p:nvCxnSpPr>
          <p:cNvPr id="3" name="Conector recto de flecha 2">
            <a:extLst>
              <a:ext uri="{FF2B5EF4-FFF2-40B4-BE49-F238E27FC236}">
                <a16:creationId xmlns:a16="http://schemas.microsoft.com/office/drawing/2014/main" id="{A627B865-6D3F-EF4D-829E-950B6D4A2574}"/>
              </a:ext>
            </a:extLst>
          </p:cNvPr>
          <p:cNvCxnSpPr/>
          <p:nvPr/>
        </p:nvCxnSpPr>
        <p:spPr>
          <a:xfrm flipV="1">
            <a:off x="2425307" y="3711960"/>
            <a:ext cx="626581" cy="2145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7" name="CustomShape 6"/>
          <p:cNvSpPr/>
          <p:nvPr/>
        </p:nvSpPr>
        <p:spPr>
          <a:xfrm>
            <a:off x="792480" y="500040"/>
            <a:ext cx="88728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Leave one (chunk) out                 .</a:t>
            </a:r>
            <a:endParaRPr lang="en-US" sz="2400" b="0" strike="noStrike" spc="-1" dirty="0">
              <a:latin typeface="Arial"/>
            </a:endParaRPr>
          </a:p>
          <a:p>
            <a:pPr>
              <a:lnSpc>
                <a:spcPct val="100000"/>
              </a:lnSpc>
            </a:pPr>
            <a:endParaRPr lang="en-US" sz="2400" b="0" strike="noStrike" spc="-1" dirty="0">
              <a:latin typeface="Arial"/>
            </a:endParaRPr>
          </a:p>
        </p:txBody>
      </p:sp>
      <p:sp>
        <p:nvSpPr>
          <p:cNvPr id="128" name="CustomShape 7"/>
          <p:cNvSpPr/>
          <p:nvPr/>
        </p:nvSpPr>
        <p:spPr>
          <a:xfrm>
            <a:off x="908808" y="10717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Original data set</a:t>
            </a:r>
            <a:endParaRPr lang="en-US" sz="1800" b="0" strike="noStrike" spc="-1">
              <a:latin typeface="Arial"/>
            </a:endParaRPr>
          </a:p>
        </p:txBody>
      </p:sp>
      <p:sp>
        <p:nvSpPr>
          <p:cNvPr id="129" name="CustomShape 8"/>
          <p:cNvSpPr/>
          <p:nvPr/>
        </p:nvSpPr>
        <p:spPr>
          <a:xfrm>
            <a:off x="1694688" y="17859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0" name="CustomShape 9"/>
          <p:cNvSpPr/>
          <p:nvPr/>
        </p:nvSpPr>
        <p:spPr>
          <a:xfrm>
            <a:off x="1694688" y="20001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1" name="CustomShape 10"/>
          <p:cNvSpPr/>
          <p:nvPr/>
        </p:nvSpPr>
        <p:spPr>
          <a:xfrm>
            <a:off x="1694688" y="22147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2" name="CustomShape 11"/>
          <p:cNvSpPr/>
          <p:nvPr/>
        </p:nvSpPr>
        <p:spPr>
          <a:xfrm>
            <a:off x="16946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3" name="CustomShape 12"/>
          <p:cNvSpPr/>
          <p:nvPr/>
        </p:nvSpPr>
        <p:spPr>
          <a:xfrm>
            <a:off x="16946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4" name="CustomShape 13"/>
          <p:cNvSpPr/>
          <p:nvPr/>
        </p:nvSpPr>
        <p:spPr>
          <a:xfrm>
            <a:off x="16946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5" name="CustomShape 14"/>
          <p:cNvSpPr/>
          <p:nvPr/>
        </p:nvSpPr>
        <p:spPr>
          <a:xfrm>
            <a:off x="16946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6" name="CustomShape 15"/>
          <p:cNvSpPr/>
          <p:nvPr/>
        </p:nvSpPr>
        <p:spPr>
          <a:xfrm>
            <a:off x="16946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7" name="CustomShape 16"/>
          <p:cNvSpPr/>
          <p:nvPr/>
        </p:nvSpPr>
        <p:spPr>
          <a:xfrm>
            <a:off x="16946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8" name="CustomShape 17"/>
          <p:cNvSpPr/>
          <p:nvPr/>
        </p:nvSpPr>
        <p:spPr>
          <a:xfrm>
            <a:off x="16946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9" name="CustomShape 18"/>
          <p:cNvSpPr/>
          <p:nvPr/>
        </p:nvSpPr>
        <p:spPr>
          <a:xfrm>
            <a:off x="16946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0" name="CustomShape 19"/>
          <p:cNvSpPr/>
          <p:nvPr/>
        </p:nvSpPr>
        <p:spPr>
          <a:xfrm>
            <a:off x="1694688" y="41432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1" name="CustomShape 20"/>
          <p:cNvSpPr/>
          <p:nvPr/>
        </p:nvSpPr>
        <p:spPr>
          <a:xfrm>
            <a:off x="16946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2" name="CustomShape 21"/>
          <p:cNvSpPr/>
          <p:nvPr/>
        </p:nvSpPr>
        <p:spPr>
          <a:xfrm>
            <a:off x="16946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3" name="CustomShape 22"/>
          <p:cNvSpPr/>
          <p:nvPr/>
        </p:nvSpPr>
        <p:spPr>
          <a:xfrm>
            <a:off x="16946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4" name="CustomShape 23"/>
          <p:cNvSpPr/>
          <p:nvPr/>
        </p:nvSpPr>
        <p:spPr>
          <a:xfrm>
            <a:off x="1694688" y="500076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5" name="CustomShape 24"/>
          <p:cNvSpPr/>
          <p:nvPr/>
        </p:nvSpPr>
        <p:spPr>
          <a:xfrm>
            <a:off x="255184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First fold</a:t>
            </a:r>
            <a:endParaRPr lang="en-US" sz="1800" b="0" strike="noStrike" spc="-1">
              <a:latin typeface="Arial"/>
            </a:endParaRPr>
          </a:p>
        </p:txBody>
      </p:sp>
      <p:sp>
        <p:nvSpPr>
          <p:cNvPr id="146" name="CustomShape 25"/>
          <p:cNvSpPr/>
          <p:nvPr/>
        </p:nvSpPr>
        <p:spPr>
          <a:xfrm>
            <a:off x="2766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47" name="CustomShape 26"/>
          <p:cNvSpPr/>
          <p:nvPr/>
        </p:nvSpPr>
        <p:spPr>
          <a:xfrm>
            <a:off x="3490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65" name="CustomShape 44"/>
          <p:cNvSpPr/>
          <p:nvPr/>
        </p:nvSpPr>
        <p:spPr>
          <a:xfrm>
            <a:off x="2051808" y="264312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7"/>
          <p:cNvSpPr/>
          <p:nvPr/>
        </p:nvSpPr>
        <p:spPr>
          <a:xfrm>
            <a:off x="398068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Second fold</a:t>
            </a:r>
            <a:endParaRPr lang="en-US" sz="1800" b="0" strike="noStrike" spc="-1">
              <a:latin typeface="Arial"/>
            </a:endParaRPr>
          </a:p>
        </p:txBody>
      </p:sp>
      <p:sp>
        <p:nvSpPr>
          <p:cNvPr id="169" name="CustomShape 48"/>
          <p:cNvSpPr/>
          <p:nvPr/>
        </p:nvSpPr>
        <p:spPr>
          <a:xfrm>
            <a:off x="419488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0" name="CustomShape 49"/>
          <p:cNvSpPr/>
          <p:nvPr/>
        </p:nvSpPr>
        <p:spPr>
          <a:xfrm>
            <a:off x="491884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7" name="CustomShape 56"/>
          <p:cNvSpPr/>
          <p:nvPr/>
        </p:nvSpPr>
        <p:spPr>
          <a:xfrm>
            <a:off x="519496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78" name="CustomShape 57"/>
          <p:cNvSpPr/>
          <p:nvPr/>
        </p:nvSpPr>
        <p:spPr>
          <a:xfrm>
            <a:off x="519496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79" name="CustomShape 58"/>
          <p:cNvSpPr/>
          <p:nvPr/>
        </p:nvSpPr>
        <p:spPr>
          <a:xfrm>
            <a:off x="519496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0" name="CustomShape 59"/>
          <p:cNvSpPr/>
          <p:nvPr/>
        </p:nvSpPr>
        <p:spPr>
          <a:xfrm>
            <a:off x="519496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0" name="CustomShape 79"/>
          <p:cNvSpPr/>
          <p:nvPr/>
        </p:nvSpPr>
        <p:spPr>
          <a:xfrm>
            <a:off x="37664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1" name="CustomShape 80"/>
          <p:cNvSpPr/>
          <p:nvPr/>
        </p:nvSpPr>
        <p:spPr>
          <a:xfrm>
            <a:off x="3766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2" name="CustomShape 81"/>
          <p:cNvSpPr/>
          <p:nvPr/>
        </p:nvSpPr>
        <p:spPr>
          <a:xfrm>
            <a:off x="37664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3" name="CustomShape 82"/>
          <p:cNvSpPr/>
          <p:nvPr/>
        </p:nvSpPr>
        <p:spPr>
          <a:xfrm>
            <a:off x="3766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4" name="CustomShape 83"/>
          <p:cNvSpPr/>
          <p:nvPr/>
        </p:nvSpPr>
        <p:spPr>
          <a:xfrm>
            <a:off x="3051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5" name="CustomShape 84"/>
          <p:cNvSpPr/>
          <p:nvPr/>
        </p:nvSpPr>
        <p:spPr>
          <a:xfrm>
            <a:off x="305188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6" name="CustomShape 85"/>
          <p:cNvSpPr/>
          <p:nvPr/>
        </p:nvSpPr>
        <p:spPr>
          <a:xfrm>
            <a:off x="3051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7" name="CustomShape 86"/>
          <p:cNvSpPr/>
          <p:nvPr/>
        </p:nvSpPr>
        <p:spPr>
          <a:xfrm>
            <a:off x="305188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8" name="CustomShape 87"/>
          <p:cNvSpPr/>
          <p:nvPr/>
        </p:nvSpPr>
        <p:spPr>
          <a:xfrm>
            <a:off x="305188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9" name="CustomShape 88"/>
          <p:cNvSpPr/>
          <p:nvPr/>
        </p:nvSpPr>
        <p:spPr>
          <a:xfrm>
            <a:off x="3051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0" name="CustomShape 89"/>
          <p:cNvSpPr/>
          <p:nvPr/>
        </p:nvSpPr>
        <p:spPr>
          <a:xfrm>
            <a:off x="305188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1" name="CustomShape 90"/>
          <p:cNvSpPr/>
          <p:nvPr/>
        </p:nvSpPr>
        <p:spPr>
          <a:xfrm>
            <a:off x="3051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2" name="CustomShape 91"/>
          <p:cNvSpPr/>
          <p:nvPr/>
        </p:nvSpPr>
        <p:spPr>
          <a:xfrm>
            <a:off x="3051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3" name="CustomShape 92"/>
          <p:cNvSpPr/>
          <p:nvPr/>
        </p:nvSpPr>
        <p:spPr>
          <a:xfrm>
            <a:off x="305188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4" name="CustomShape 93"/>
          <p:cNvSpPr/>
          <p:nvPr/>
        </p:nvSpPr>
        <p:spPr>
          <a:xfrm>
            <a:off x="3051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5" name="CustomShape 94"/>
          <p:cNvSpPr/>
          <p:nvPr/>
        </p:nvSpPr>
        <p:spPr>
          <a:xfrm>
            <a:off x="305188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6" name="CustomShape 95"/>
          <p:cNvSpPr/>
          <p:nvPr/>
        </p:nvSpPr>
        <p:spPr>
          <a:xfrm>
            <a:off x="448072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7" name="CustomShape 96"/>
          <p:cNvSpPr/>
          <p:nvPr/>
        </p:nvSpPr>
        <p:spPr>
          <a:xfrm>
            <a:off x="448072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8" name="CustomShape 97"/>
          <p:cNvSpPr/>
          <p:nvPr/>
        </p:nvSpPr>
        <p:spPr>
          <a:xfrm>
            <a:off x="448072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9" name="CustomShape 98"/>
          <p:cNvSpPr/>
          <p:nvPr/>
        </p:nvSpPr>
        <p:spPr>
          <a:xfrm>
            <a:off x="448072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0" name="CustomShape 99"/>
          <p:cNvSpPr/>
          <p:nvPr/>
        </p:nvSpPr>
        <p:spPr>
          <a:xfrm>
            <a:off x="448072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1" name="CustomShape 100"/>
          <p:cNvSpPr/>
          <p:nvPr/>
        </p:nvSpPr>
        <p:spPr>
          <a:xfrm>
            <a:off x="448072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2" name="CustomShape 101"/>
          <p:cNvSpPr/>
          <p:nvPr/>
        </p:nvSpPr>
        <p:spPr>
          <a:xfrm>
            <a:off x="448072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3" name="CustomShape 102"/>
          <p:cNvSpPr/>
          <p:nvPr/>
        </p:nvSpPr>
        <p:spPr>
          <a:xfrm>
            <a:off x="448072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4" name="CustomShape 103"/>
          <p:cNvSpPr/>
          <p:nvPr/>
        </p:nvSpPr>
        <p:spPr>
          <a:xfrm>
            <a:off x="448072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5" name="CustomShape 104"/>
          <p:cNvSpPr/>
          <p:nvPr/>
        </p:nvSpPr>
        <p:spPr>
          <a:xfrm>
            <a:off x="448072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6" name="CustomShape 105"/>
          <p:cNvSpPr/>
          <p:nvPr/>
        </p:nvSpPr>
        <p:spPr>
          <a:xfrm>
            <a:off x="448072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7" name="CustomShape 106"/>
          <p:cNvSpPr/>
          <p:nvPr/>
        </p:nvSpPr>
        <p:spPr>
          <a:xfrm>
            <a:off x="448072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9" name="CustomShape 78"/>
          <p:cNvSpPr/>
          <p:nvPr/>
        </p:nvSpPr>
        <p:spPr>
          <a:xfrm rot="10800000" flipH="1">
            <a:off x="2403111" y="2747701"/>
            <a:ext cx="2783520" cy="3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3" name="CustomShape 44">
            <a:extLst>
              <a:ext uri="{FF2B5EF4-FFF2-40B4-BE49-F238E27FC236}">
                <a16:creationId xmlns:a16="http://schemas.microsoft.com/office/drawing/2014/main" id="{3CBC17FC-5076-7440-A3E8-6EC0BAF01BBF}"/>
              </a:ext>
            </a:extLst>
          </p:cNvPr>
          <p:cNvSpPr/>
          <p:nvPr/>
        </p:nvSpPr>
        <p:spPr>
          <a:xfrm>
            <a:off x="2051808" y="3524402"/>
            <a:ext cx="354600" cy="1688037"/>
          </a:xfrm>
          <a:prstGeom prst="rightBrace">
            <a:avLst>
              <a:gd name="adj1" fmla="val 8333"/>
              <a:gd name="adj2" fmla="val 50000"/>
            </a:avLst>
          </a:prstGeom>
          <a:noFill/>
          <a:ln w="28575">
            <a:solidFill>
              <a:schemeClr val="accent1"/>
            </a:solidFill>
            <a:round/>
          </a:ln>
        </p:spPr>
        <p:style>
          <a:lnRef idx="1">
            <a:schemeClr val="accent1"/>
          </a:lnRef>
          <a:fillRef idx="0">
            <a:schemeClr val="accent1"/>
          </a:fillRef>
          <a:effectRef idx="0">
            <a:schemeClr val="accent1"/>
          </a:effectRef>
          <a:fontRef idx="minor"/>
        </p:style>
      </p:sp>
      <p:sp>
        <p:nvSpPr>
          <p:cNvPr id="114" name="CustomShape 44">
            <a:extLst>
              <a:ext uri="{FF2B5EF4-FFF2-40B4-BE49-F238E27FC236}">
                <a16:creationId xmlns:a16="http://schemas.microsoft.com/office/drawing/2014/main" id="{C8EFDD24-F7BF-9B4A-B0CB-94178299211B}"/>
              </a:ext>
            </a:extLst>
          </p:cNvPr>
          <p:cNvSpPr/>
          <p:nvPr/>
        </p:nvSpPr>
        <p:spPr>
          <a:xfrm>
            <a:off x="2048511" y="1792872"/>
            <a:ext cx="354600" cy="854640"/>
          </a:xfrm>
          <a:prstGeom prst="rightBrace">
            <a:avLst>
              <a:gd name="adj1" fmla="val 8333"/>
              <a:gd name="adj2" fmla="val 50000"/>
            </a:avLst>
          </a:prstGeom>
          <a:noFill/>
          <a:ln w="28575">
            <a:solidFill>
              <a:schemeClr val="accent1"/>
            </a:solidFill>
            <a:round/>
          </a:ln>
        </p:spPr>
        <p:style>
          <a:lnRef idx="1">
            <a:schemeClr val="accent1"/>
          </a:lnRef>
          <a:fillRef idx="0">
            <a:schemeClr val="accent1"/>
          </a:fillRef>
          <a:effectRef idx="0">
            <a:schemeClr val="accent1"/>
          </a:effectRef>
          <a:fontRef idx="minor"/>
        </p:style>
      </p:sp>
      <p:cxnSp>
        <p:nvCxnSpPr>
          <p:cNvPr id="115" name="Conector recto de flecha 114">
            <a:extLst>
              <a:ext uri="{FF2B5EF4-FFF2-40B4-BE49-F238E27FC236}">
                <a16:creationId xmlns:a16="http://schemas.microsoft.com/office/drawing/2014/main" id="{EF422D0B-980D-8B4C-8ED5-E9EDEE28BC43}"/>
              </a:ext>
            </a:extLst>
          </p:cNvPr>
          <p:cNvCxnSpPr>
            <a:cxnSpLocks/>
          </p:cNvCxnSpPr>
          <p:nvPr/>
        </p:nvCxnSpPr>
        <p:spPr>
          <a:xfrm flipV="1">
            <a:off x="2388406" y="4034880"/>
            <a:ext cx="2018162" cy="3677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051925BC-F4BC-8644-9792-B06EAEE27E4A}"/>
              </a:ext>
            </a:extLst>
          </p:cNvPr>
          <p:cNvCxnSpPr>
            <a:cxnSpLocks/>
          </p:cNvCxnSpPr>
          <p:nvPr/>
        </p:nvCxnSpPr>
        <p:spPr>
          <a:xfrm>
            <a:off x="2480568" y="2231102"/>
            <a:ext cx="1913975" cy="16954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6757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7517328" y="630504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72AC36-BA94-430E-8136-79528644AA01}" type="slidenum">
              <a:rPr lang="en-US" sz="1800" b="0" strike="noStrike" spc="-1">
                <a:solidFill>
                  <a:srgbClr val="000000"/>
                </a:solidFill>
                <a:latin typeface="Arial"/>
                <a:ea typeface="DejaVu Sans"/>
              </a:rPr>
              <a:t>15</a:t>
            </a:fld>
            <a:endParaRPr lang="en-US" sz="1800" b="0" strike="noStrike" spc="-1">
              <a:latin typeface="Arial"/>
            </a:endParaRPr>
          </a:p>
        </p:txBody>
      </p:sp>
      <p:sp>
        <p:nvSpPr>
          <p:cNvPr id="1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127" name="CustomShape 6"/>
          <p:cNvSpPr/>
          <p:nvPr/>
        </p:nvSpPr>
        <p:spPr>
          <a:xfrm>
            <a:off x="792480" y="500040"/>
            <a:ext cx="88728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Validation: Leave one (chunk) out                 .</a:t>
            </a:r>
            <a:endParaRPr lang="en-US" sz="2400" b="0" strike="noStrike" spc="-1" dirty="0">
              <a:latin typeface="Arial"/>
            </a:endParaRPr>
          </a:p>
          <a:p>
            <a:pPr>
              <a:lnSpc>
                <a:spcPct val="100000"/>
              </a:lnSpc>
            </a:pPr>
            <a:endParaRPr lang="en-US" sz="2400" b="0" strike="noStrike" spc="-1" dirty="0">
              <a:latin typeface="Arial"/>
            </a:endParaRPr>
          </a:p>
        </p:txBody>
      </p:sp>
      <p:sp>
        <p:nvSpPr>
          <p:cNvPr id="128" name="CustomShape 7"/>
          <p:cNvSpPr/>
          <p:nvPr/>
        </p:nvSpPr>
        <p:spPr>
          <a:xfrm>
            <a:off x="908808" y="10717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Original data set</a:t>
            </a:r>
            <a:endParaRPr lang="en-US" sz="1800" b="0" strike="noStrike" spc="-1">
              <a:latin typeface="Arial"/>
            </a:endParaRPr>
          </a:p>
        </p:txBody>
      </p:sp>
      <p:sp>
        <p:nvSpPr>
          <p:cNvPr id="129" name="CustomShape 8"/>
          <p:cNvSpPr/>
          <p:nvPr/>
        </p:nvSpPr>
        <p:spPr>
          <a:xfrm>
            <a:off x="1694688" y="17859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0" name="CustomShape 9"/>
          <p:cNvSpPr/>
          <p:nvPr/>
        </p:nvSpPr>
        <p:spPr>
          <a:xfrm>
            <a:off x="1694688" y="20001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1" name="CustomShape 10"/>
          <p:cNvSpPr/>
          <p:nvPr/>
        </p:nvSpPr>
        <p:spPr>
          <a:xfrm>
            <a:off x="1694688" y="22147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2" name="CustomShape 11"/>
          <p:cNvSpPr/>
          <p:nvPr/>
        </p:nvSpPr>
        <p:spPr>
          <a:xfrm>
            <a:off x="16946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3" name="CustomShape 12"/>
          <p:cNvSpPr/>
          <p:nvPr/>
        </p:nvSpPr>
        <p:spPr>
          <a:xfrm>
            <a:off x="16946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4" name="CustomShape 13"/>
          <p:cNvSpPr/>
          <p:nvPr/>
        </p:nvSpPr>
        <p:spPr>
          <a:xfrm>
            <a:off x="16946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5" name="CustomShape 14"/>
          <p:cNvSpPr/>
          <p:nvPr/>
        </p:nvSpPr>
        <p:spPr>
          <a:xfrm>
            <a:off x="16946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6" name="CustomShape 15"/>
          <p:cNvSpPr/>
          <p:nvPr/>
        </p:nvSpPr>
        <p:spPr>
          <a:xfrm>
            <a:off x="16946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37" name="CustomShape 16"/>
          <p:cNvSpPr/>
          <p:nvPr/>
        </p:nvSpPr>
        <p:spPr>
          <a:xfrm>
            <a:off x="16946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8" name="CustomShape 17"/>
          <p:cNvSpPr/>
          <p:nvPr/>
        </p:nvSpPr>
        <p:spPr>
          <a:xfrm>
            <a:off x="16946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39" name="CustomShape 18"/>
          <p:cNvSpPr/>
          <p:nvPr/>
        </p:nvSpPr>
        <p:spPr>
          <a:xfrm>
            <a:off x="16946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0" name="CustomShape 19"/>
          <p:cNvSpPr/>
          <p:nvPr/>
        </p:nvSpPr>
        <p:spPr>
          <a:xfrm>
            <a:off x="1694688" y="41432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1" name="CustomShape 20"/>
          <p:cNvSpPr/>
          <p:nvPr/>
        </p:nvSpPr>
        <p:spPr>
          <a:xfrm>
            <a:off x="16946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2" name="CustomShape 21"/>
          <p:cNvSpPr/>
          <p:nvPr/>
        </p:nvSpPr>
        <p:spPr>
          <a:xfrm>
            <a:off x="16946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3" name="CustomShape 22"/>
          <p:cNvSpPr/>
          <p:nvPr/>
        </p:nvSpPr>
        <p:spPr>
          <a:xfrm>
            <a:off x="16946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44" name="CustomShape 23"/>
          <p:cNvSpPr/>
          <p:nvPr/>
        </p:nvSpPr>
        <p:spPr>
          <a:xfrm>
            <a:off x="1694688" y="500076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45" name="CustomShape 24"/>
          <p:cNvSpPr/>
          <p:nvPr/>
        </p:nvSpPr>
        <p:spPr>
          <a:xfrm>
            <a:off x="255184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First fold</a:t>
            </a:r>
            <a:endParaRPr lang="en-US" sz="1800" b="0" strike="noStrike" spc="-1">
              <a:latin typeface="Arial"/>
            </a:endParaRPr>
          </a:p>
        </p:txBody>
      </p:sp>
      <p:sp>
        <p:nvSpPr>
          <p:cNvPr id="146" name="CustomShape 25"/>
          <p:cNvSpPr/>
          <p:nvPr/>
        </p:nvSpPr>
        <p:spPr>
          <a:xfrm>
            <a:off x="2766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47" name="CustomShape 26"/>
          <p:cNvSpPr/>
          <p:nvPr/>
        </p:nvSpPr>
        <p:spPr>
          <a:xfrm>
            <a:off x="3490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48" name="CustomShape 27"/>
          <p:cNvSpPr/>
          <p:nvPr/>
        </p:nvSpPr>
        <p:spPr>
          <a:xfrm>
            <a:off x="2051808" y="178596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49" name="CustomShape 28"/>
          <p:cNvSpPr/>
          <p:nvPr/>
        </p:nvSpPr>
        <p:spPr>
          <a:xfrm>
            <a:off x="7623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0" name="CustomShape 29"/>
          <p:cNvSpPr/>
          <p:nvPr/>
        </p:nvSpPr>
        <p:spPr>
          <a:xfrm>
            <a:off x="76238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1" name="CustomShape 30"/>
          <p:cNvSpPr/>
          <p:nvPr/>
        </p:nvSpPr>
        <p:spPr>
          <a:xfrm>
            <a:off x="7623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2" name="CustomShape 31"/>
          <p:cNvSpPr/>
          <p:nvPr/>
        </p:nvSpPr>
        <p:spPr>
          <a:xfrm>
            <a:off x="76238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3" name="CustomShape 32"/>
          <p:cNvSpPr/>
          <p:nvPr/>
        </p:nvSpPr>
        <p:spPr>
          <a:xfrm>
            <a:off x="762388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4" name="CustomShape 33"/>
          <p:cNvSpPr/>
          <p:nvPr/>
        </p:nvSpPr>
        <p:spPr>
          <a:xfrm>
            <a:off x="7623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5" name="CustomShape 34"/>
          <p:cNvSpPr/>
          <p:nvPr/>
        </p:nvSpPr>
        <p:spPr>
          <a:xfrm>
            <a:off x="762388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6" name="CustomShape 35"/>
          <p:cNvSpPr/>
          <p:nvPr/>
        </p:nvSpPr>
        <p:spPr>
          <a:xfrm>
            <a:off x="7623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57" name="CustomShape 36"/>
          <p:cNvSpPr/>
          <p:nvPr/>
        </p:nvSpPr>
        <p:spPr>
          <a:xfrm>
            <a:off x="7623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8" name="CustomShape 37"/>
          <p:cNvSpPr/>
          <p:nvPr/>
        </p:nvSpPr>
        <p:spPr>
          <a:xfrm>
            <a:off x="7623888" y="43578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59" name="CustomShape 38"/>
          <p:cNvSpPr/>
          <p:nvPr/>
        </p:nvSpPr>
        <p:spPr>
          <a:xfrm>
            <a:off x="7623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0" name="CustomShape 39"/>
          <p:cNvSpPr/>
          <p:nvPr/>
        </p:nvSpPr>
        <p:spPr>
          <a:xfrm>
            <a:off x="7623888" y="47862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1" name="CustomShape 40"/>
          <p:cNvSpPr/>
          <p:nvPr/>
        </p:nvSpPr>
        <p:spPr>
          <a:xfrm>
            <a:off x="833848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62" name="CustomShape 41"/>
          <p:cNvSpPr/>
          <p:nvPr/>
        </p:nvSpPr>
        <p:spPr>
          <a:xfrm>
            <a:off x="8338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3" name="CustomShape 42"/>
          <p:cNvSpPr/>
          <p:nvPr/>
        </p:nvSpPr>
        <p:spPr>
          <a:xfrm>
            <a:off x="8338488" y="28573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64" name="CustomShape 43"/>
          <p:cNvSpPr/>
          <p:nvPr/>
        </p:nvSpPr>
        <p:spPr>
          <a:xfrm>
            <a:off x="8338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65" name="CustomShape 44"/>
          <p:cNvSpPr/>
          <p:nvPr/>
        </p:nvSpPr>
        <p:spPr>
          <a:xfrm>
            <a:off x="2051808" y="264312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6" name="CustomShape 45"/>
          <p:cNvSpPr/>
          <p:nvPr/>
        </p:nvSpPr>
        <p:spPr>
          <a:xfrm>
            <a:off x="2051808" y="350028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7" name="CustomShape 46"/>
          <p:cNvSpPr/>
          <p:nvPr/>
        </p:nvSpPr>
        <p:spPr>
          <a:xfrm>
            <a:off x="2051808" y="4357800"/>
            <a:ext cx="354600" cy="8546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7"/>
          <p:cNvSpPr/>
          <p:nvPr/>
        </p:nvSpPr>
        <p:spPr>
          <a:xfrm>
            <a:off x="398068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Second fold</a:t>
            </a:r>
            <a:endParaRPr lang="en-US" sz="1800" b="0" strike="noStrike" spc="-1">
              <a:latin typeface="Arial"/>
            </a:endParaRPr>
          </a:p>
        </p:txBody>
      </p:sp>
      <p:sp>
        <p:nvSpPr>
          <p:cNvPr id="169" name="CustomShape 48"/>
          <p:cNvSpPr/>
          <p:nvPr/>
        </p:nvSpPr>
        <p:spPr>
          <a:xfrm>
            <a:off x="419488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0" name="CustomShape 49"/>
          <p:cNvSpPr/>
          <p:nvPr/>
        </p:nvSpPr>
        <p:spPr>
          <a:xfrm>
            <a:off x="491884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1" name="CustomShape 50"/>
          <p:cNvSpPr/>
          <p:nvPr/>
        </p:nvSpPr>
        <p:spPr>
          <a:xfrm>
            <a:off x="562372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Third fold</a:t>
            </a:r>
            <a:endParaRPr lang="en-US" sz="1800" b="0" strike="noStrike" spc="-1">
              <a:latin typeface="Arial"/>
            </a:endParaRPr>
          </a:p>
        </p:txBody>
      </p:sp>
      <p:sp>
        <p:nvSpPr>
          <p:cNvPr id="172" name="CustomShape 51"/>
          <p:cNvSpPr/>
          <p:nvPr/>
        </p:nvSpPr>
        <p:spPr>
          <a:xfrm>
            <a:off x="583792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3" name="CustomShape 52"/>
          <p:cNvSpPr/>
          <p:nvPr/>
        </p:nvSpPr>
        <p:spPr>
          <a:xfrm>
            <a:off x="656188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4" name="CustomShape 53"/>
          <p:cNvSpPr/>
          <p:nvPr/>
        </p:nvSpPr>
        <p:spPr>
          <a:xfrm>
            <a:off x="7123848" y="1500120"/>
            <a:ext cx="185472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Fourth fold</a:t>
            </a:r>
            <a:endParaRPr lang="en-US" sz="1800" b="0" strike="noStrike" spc="-1">
              <a:latin typeface="Arial"/>
            </a:endParaRPr>
          </a:p>
        </p:txBody>
      </p:sp>
      <p:sp>
        <p:nvSpPr>
          <p:cNvPr id="175" name="CustomShape 54"/>
          <p:cNvSpPr/>
          <p:nvPr/>
        </p:nvSpPr>
        <p:spPr>
          <a:xfrm>
            <a:off x="73384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Train</a:t>
            </a:r>
            <a:endParaRPr lang="en-US" sz="1800" b="0" strike="noStrike" spc="-1">
              <a:latin typeface="Arial"/>
            </a:endParaRPr>
          </a:p>
        </p:txBody>
      </p:sp>
      <p:sp>
        <p:nvSpPr>
          <p:cNvPr id="176" name="CustomShape 55"/>
          <p:cNvSpPr/>
          <p:nvPr/>
        </p:nvSpPr>
        <p:spPr>
          <a:xfrm>
            <a:off x="8062008" y="1928880"/>
            <a:ext cx="77364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Test</a:t>
            </a:r>
            <a:endParaRPr lang="en-US" sz="1800" b="0" strike="noStrike" spc="-1">
              <a:latin typeface="Arial"/>
            </a:endParaRPr>
          </a:p>
        </p:txBody>
      </p:sp>
      <p:sp>
        <p:nvSpPr>
          <p:cNvPr id="177" name="CustomShape 56"/>
          <p:cNvSpPr/>
          <p:nvPr/>
        </p:nvSpPr>
        <p:spPr>
          <a:xfrm>
            <a:off x="519496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78" name="CustomShape 57"/>
          <p:cNvSpPr/>
          <p:nvPr/>
        </p:nvSpPr>
        <p:spPr>
          <a:xfrm>
            <a:off x="519496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79" name="CustomShape 58"/>
          <p:cNvSpPr/>
          <p:nvPr/>
        </p:nvSpPr>
        <p:spPr>
          <a:xfrm>
            <a:off x="519496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0" name="CustomShape 59"/>
          <p:cNvSpPr/>
          <p:nvPr/>
        </p:nvSpPr>
        <p:spPr>
          <a:xfrm>
            <a:off x="519496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1" name="CustomShape 60"/>
          <p:cNvSpPr/>
          <p:nvPr/>
        </p:nvSpPr>
        <p:spPr>
          <a:xfrm>
            <a:off x="6838368" y="24289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2" name="CustomShape 61"/>
          <p:cNvSpPr/>
          <p:nvPr/>
        </p:nvSpPr>
        <p:spPr>
          <a:xfrm>
            <a:off x="683836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3" name="CustomShape 62"/>
          <p:cNvSpPr/>
          <p:nvPr/>
        </p:nvSpPr>
        <p:spPr>
          <a:xfrm>
            <a:off x="6838368" y="28573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4" name="CustomShape 63"/>
          <p:cNvSpPr/>
          <p:nvPr/>
        </p:nvSpPr>
        <p:spPr>
          <a:xfrm>
            <a:off x="683836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5" name="CustomShape 64"/>
          <p:cNvSpPr/>
          <p:nvPr/>
        </p:nvSpPr>
        <p:spPr>
          <a:xfrm>
            <a:off x="612376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6" name="CustomShape 65"/>
          <p:cNvSpPr/>
          <p:nvPr/>
        </p:nvSpPr>
        <p:spPr>
          <a:xfrm>
            <a:off x="612376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87" name="CustomShape 66"/>
          <p:cNvSpPr/>
          <p:nvPr/>
        </p:nvSpPr>
        <p:spPr>
          <a:xfrm>
            <a:off x="612376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8" name="CustomShape 67"/>
          <p:cNvSpPr/>
          <p:nvPr/>
        </p:nvSpPr>
        <p:spPr>
          <a:xfrm>
            <a:off x="612376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89" name="CustomShape 68"/>
          <p:cNvSpPr/>
          <p:nvPr/>
        </p:nvSpPr>
        <p:spPr>
          <a:xfrm>
            <a:off x="6123768" y="32860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0" name="CustomShape 69"/>
          <p:cNvSpPr/>
          <p:nvPr/>
        </p:nvSpPr>
        <p:spPr>
          <a:xfrm>
            <a:off x="612376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1" name="CustomShape 70"/>
          <p:cNvSpPr/>
          <p:nvPr/>
        </p:nvSpPr>
        <p:spPr>
          <a:xfrm>
            <a:off x="6123768" y="37148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2" name="CustomShape 71"/>
          <p:cNvSpPr/>
          <p:nvPr/>
        </p:nvSpPr>
        <p:spPr>
          <a:xfrm>
            <a:off x="612376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3" name="CustomShape 72"/>
          <p:cNvSpPr/>
          <p:nvPr/>
        </p:nvSpPr>
        <p:spPr>
          <a:xfrm>
            <a:off x="612376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4" name="CustomShape 73"/>
          <p:cNvSpPr/>
          <p:nvPr/>
        </p:nvSpPr>
        <p:spPr>
          <a:xfrm>
            <a:off x="612376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5" name="CustomShape 74"/>
          <p:cNvSpPr/>
          <p:nvPr/>
        </p:nvSpPr>
        <p:spPr>
          <a:xfrm>
            <a:off x="612376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196" name="CustomShape 75"/>
          <p:cNvSpPr/>
          <p:nvPr/>
        </p:nvSpPr>
        <p:spPr>
          <a:xfrm>
            <a:off x="612376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197" name="CustomShape 76"/>
          <p:cNvSpPr/>
          <p:nvPr/>
        </p:nvSpPr>
        <p:spPr>
          <a:xfrm rot="10800000" flipH="1">
            <a:off x="2403111" y="2747701"/>
            <a:ext cx="5926680" cy="203364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98" name="CustomShape 77"/>
          <p:cNvSpPr/>
          <p:nvPr/>
        </p:nvSpPr>
        <p:spPr>
          <a:xfrm rot="10800000" flipH="1">
            <a:off x="2340168" y="2777400"/>
            <a:ext cx="4426560" cy="11761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99" name="CustomShape 78"/>
          <p:cNvSpPr/>
          <p:nvPr/>
        </p:nvSpPr>
        <p:spPr>
          <a:xfrm rot="10800000" flipH="1">
            <a:off x="2403111" y="2747701"/>
            <a:ext cx="2783520" cy="318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00" name="CustomShape 79"/>
          <p:cNvSpPr/>
          <p:nvPr/>
        </p:nvSpPr>
        <p:spPr>
          <a:xfrm>
            <a:off x="37664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1" name="CustomShape 80"/>
          <p:cNvSpPr/>
          <p:nvPr/>
        </p:nvSpPr>
        <p:spPr>
          <a:xfrm>
            <a:off x="376648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2" name="CustomShape 81"/>
          <p:cNvSpPr/>
          <p:nvPr/>
        </p:nvSpPr>
        <p:spPr>
          <a:xfrm>
            <a:off x="37664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3" name="CustomShape 82"/>
          <p:cNvSpPr/>
          <p:nvPr/>
        </p:nvSpPr>
        <p:spPr>
          <a:xfrm>
            <a:off x="376648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4" name="CustomShape 83"/>
          <p:cNvSpPr/>
          <p:nvPr/>
        </p:nvSpPr>
        <p:spPr>
          <a:xfrm>
            <a:off x="305188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5" name="CustomShape 84"/>
          <p:cNvSpPr/>
          <p:nvPr/>
        </p:nvSpPr>
        <p:spPr>
          <a:xfrm>
            <a:off x="3051888" y="26431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6" name="CustomShape 85"/>
          <p:cNvSpPr/>
          <p:nvPr/>
        </p:nvSpPr>
        <p:spPr>
          <a:xfrm>
            <a:off x="305188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7" name="CustomShape 86"/>
          <p:cNvSpPr/>
          <p:nvPr/>
        </p:nvSpPr>
        <p:spPr>
          <a:xfrm>
            <a:off x="3051888" y="30718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08" name="CustomShape 87"/>
          <p:cNvSpPr/>
          <p:nvPr/>
        </p:nvSpPr>
        <p:spPr>
          <a:xfrm>
            <a:off x="305188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09" name="CustomShape 88"/>
          <p:cNvSpPr/>
          <p:nvPr/>
        </p:nvSpPr>
        <p:spPr>
          <a:xfrm>
            <a:off x="305188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0" name="CustomShape 89"/>
          <p:cNvSpPr/>
          <p:nvPr/>
        </p:nvSpPr>
        <p:spPr>
          <a:xfrm>
            <a:off x="305188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1" name="CustomShape 90"/>
          <p:cNvSpPr/>
          <p:nvPr/>
        </p:nvSpPr>
        <p:spPr>
          <a:xfrm>
            <a:off x="305188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2" name="CustomShape 91"/>
          <p:cNvSpPr/>
          <p:nvPr/>
        </p:nvSpPr>
        <p:spPr>
          <a:xfrm>
            <a:off x="305188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3" name="CustomShape 92"/>
          <p:cNvSpPr/>
          <p:nvPr/>
        </p:nvSpPr>
        <p:spPr>
          <a:xfrm>
            <a:off x="305188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4" name="CustomShape 93"/>
          <p:cNvSpPr/>
          <p:nvPr/>
        </p:nvSpPr>
        <p:spPr>
          <a:xfrm>
            <a:off x="305188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5" name="CustomShape 94"/>
          <p:cNvSpPr/>
          <p:nvPr/>
        </p:nvSpPr>
        <p:spPr>
          <a:xfrm>
            <a:off x="305188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6" name="CustomShape 95"/>
          <p:cNvSpPr/>
          <p:nvPr/>
        </p:nvSpPr>
        <p:spPr>
          <a:xfrm>
            <a:off x="4480728" y="24289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7" name="CustomShape 96"/>
          <p:cNvSpPr/>
          <p:nvPr/>
        </p:nvSpPr>
        <p:spPr>
          <a:xfrm>
            <a:off x="4480728" y="264312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18" name="CustomShape 97"/>
          <p:cNvSpPr/>
          <p:nvPr/>
        </p:nvSpPr>
        <p:spPr>
          <a:xfrm>
            <a:off x="4480728" y="285732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19" name="CustomShape 98"/>
          <p:cNvSpPr/>
          <p:nvPr/>
        </p:nvSpPr>
        <p:spPr>
          <a:xfrm>
            <a:off x="4480728" y="30718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0" name="CustomShape 99"/>
          <p:cNvSpPr/>
          <p:nvPr/>
        </p:nvSpPr>
        <p:spPr>
          <a:xfrm>
            <a:off x="4480728" y="32860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1" name="CustomShape 100"/>
          <p:cNvSpPr/>
          <p:nvPr/>
        </p:nvSpPr>
        <p:spPr>
          <a:xfrm>
            <a:off x="4480728" y="350028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2" name="CustomShape 101"/>
          <p:cNvSpPr/>
          <p:nvPr/>
        </p:nvSpPr>
        <p:spPr>
          <a:xfrm>
            <a:off x="4480728" y="3714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3" name="CustomShape 102"/>
          <p:cNvSpPr/>
          <p:nvPr/>
        </p:nvSpPr>
        <p:spPr>
          <a:xfrm>
            <a:off x="4480728" y="39290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4" name="CustomShape 103"/>
          <p:cNvSpPr/>
          <p:nvPr/>
        </p:nvSpPr>
        <p:spPr>
          <a:xfrm>
            <a:off x="4480728" y="4143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5" name="CustomShape 104"/>
          <p:cNvSpPr/>
          <p:nvPr/>
        </p:nvSpPr>
        <p:spPr>
          <a:xfrm>
            <a:off x="4480728" y="4357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6" name="CustomShape 105"/>
          <p:cNvSpPr/>
          <p:nvPr/>
        </p:nvSpPr>
        <p:spPr>
          <a:xfrm>
            <a:off x="4480728" y="45720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27" name="CustomShape 106"/>
          <p:cNvSpPr/>
          <p:nvPr/>
        </p:nvSpPr>
        <p:spPr>
          <a:xfrm>
            <a:off x="4480728" y="4786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28" name="CustomShape 107"/>
          <p:cNvSpPr/>
          <p:nvPr/>
        </p:nvSpPr>
        <p:spPr>
          <a:xfrm rot="10800000" flipH="1" flipV="1">
            <a:off x="2393448" y="2211480"/>
            <a:ext cx="1459440" cy="6609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9" name="CustomShape 108"/>
          <p:cNvSpPr/>
          <p:nvPr/>
        </p:nvSpPr>
        <p:spPr>
          <a:xfrm rot="5400000">
            <a:off x="5804808" y="2964600"/>
            <a:ext cx="711720" cy="478368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0" name="CustomShape 109"/>
          <p:cNvSpPr/>
          <p:nvPr/>
        </p:nvSpPr>
        <p:spPr>
          <a:xfrm rot="5400000">
            <a:off x="5804808" y="4464720"/>
            <a:ext cx="711720" cy="17834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1" name="CustomShape 110"/>
          <p:cNvSpPr/>
          <p:nvPr/>
        </p:nvSpPr>
        <p:spPr>
          <a:xfrm>
            <a:off x="2694768" y="5643720"/>
            <a:ext cx="693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Each observation has been validated on an independent dataset</a:t>
            </a:r>
            <a:endParaRPr lang="en-US" sz="1800" b="0" strike="noStrike" spc="-1">
              <a:latin typeface="Arial"/>
            </a:endParaRPr>
          </a:p>
        </p:txBody>
      </p:sp>
      <p:sp>
        <p:nvSpPr>
          <p:cNvPr id="232" name="CustomShape 111"/>
          <p:cNvSpPr/>
          <p:nvPr/>
        </p:nvSpPr>
        <p:spPr>
          <a:xfrm>
            <a:off x="1980528" y="6206940"/>
            <a:ext cx="5069520" cy="57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Arial"/>
                <a:ea typeface="DejaVu Sans"/>
              </a:rPr>
              <a:t>Bonus task: Try to set up a leave-one-out cross-validation scheme in the tutorial script.</a:t>
            </a:r>
            <a:endParaRPr lang="en-US" sz="1600" b="0" strike="noStrike" spc="-1" dirty="0">
              <a:latin typeface="Arial"/>
            </a:endParaRPr>
          </a:p>
        </p:txBody>
      </p:sp>
    </p:spTree>
    <p:extLst>
      <p:ext uri="{BB962C8B-B14F-4D97-AF65-F5344CB8AC3E}">
        <p14:creationId xmlns:p14="http://schemas.microsoft.com/office/powerpoint/2010/main" val="33786676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2EA4C0-D11B-4542-8706-E2550D1E5A08}" type="slidenum">
              <a:rPr lang="en-US" sz="1800" b="0" strike="noStrike" spc="-1">
                <a:solidFill>
                  <a:srgbClr val="000000"/>
                </a:solidFill>
                <a:latin typeface="Arial"/>
                <a:ea typeface="DejaVu Sans"/>
              </a:rPr>
              <a:t>16</a:t>
            </a:fld>
            <a:endParaRPr lang="en-US" sz="1800" b="0" strike="noStrike" spc="-1">
              <a:latin typeface="Arial"/>
            </a:endParaRPr>
          </a:p>
        </p:txBody>
      </p:sp>
      <p:sp>
        <p:nvSpPr>
          <p:cNvPr id="239" name="CustomShape 7"/>
          <p:cNvSpPr/>
          <p:nvPr/>
        </p:nvSpPr>
        <p:spPr>
          <a:xfrm>
            <a:off x="953760" y="1300208"/>
            <a:ext cx="7998480"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a:solidFill>
                  <a:srgbClr val="000000"/>
                </a:solidFill>
                <a:latin typeface="Arial"/>
                <a:ea typeface="DejaVu Sans"/>
              </a:rPr>
              <a:t>Time for a break.</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1" strike="noStrike" spc="-1" dirty="0">
                <a:solidFill>
                  <a:srgbClr val="000000"/>
                </a:solidFill>
                <a:latin typeface="Arial"/>
                <a:ea typeface="DejaVu Sans"/>
              </a:rPr>
              <a:t>Questions? </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C2AF66-6321-41D9-9E5B-FE6DCFBA52F0}" type="slidenum">
              <a:rPr lang="en-US" sz="1800" b="0" strike="noStrike" spc="-1">
                <a:solidFill>
                  <a:srgbClr val="000000"/>
                </a:solidFill>
                <a:latin typeface="Arial"/>
                <a:ea typeface="DejaVu Sans"/>
              </a:rPr>
              <a:t>17</a:t>
            </a:fld>
            <a:endParaRPr lang="en-US" sz="1800" b="0" strike="noStrike" spc="-1">
              <a:latin typeface="Arial"/>
            </a:endParaRPr>
          </a:p>
        </p:txBody>
      </p:sp>
      <p:sp>
        <p:nvSpPr>
          <p:cNvPr id="241"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2"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3"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4"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5" name="CustomShape 6"/>
          <p:cNvSpPr/>
          <p:nvPr/>
        </p:nvSpPr>
        <p:spPr>
          <a:xfrm>
            <a:off x="609688"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Second part:</a:t>
            </a:r>
            <a:endParaRPr lang="en-US" sz="2400" b="0" strike="noStrike" spc="-1" dirty="0">
              <a:latin typeface="Arial"/>
            </a:endParaRPr>
          </a:p>
          <a:p>
            <a:pPr>
              <a:lnSpc>
                <a:spcPct val="100000"/>
              </a:lnSpc>
            </a:pPr>
            <a:endParaRPr lang="en-US" sz="2400" b="0" strike="noStrike" spc="-1" dirty="0">
              <a:latin typeface="Arial"/>
            </a:endParaRPr>
          </a:p>
        </p:txBody>
      </p:sp>
      <p:sp>
        <p:nvSpPr>
          <p:cNvPr id="246" name="CustomShape 7"/>
          <p:cNvSpPr/>
          <p:nvPr/>
        </p:nvSpPr>
        <p:spPr>
          <a:xfrm>
            <a:off x="0" y="2357280"/>
            <a:ext cx="990360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strike="noStrike" spc="-1" dirty="0">
                <a:solidFill>
                  <a:srgbClr val="000000"/>
                </a:solidFill>
                <a:latin typeface="Baskerville Old Face"/>
                <a:ea typeface="DejaVu Sans"/>
              </a:rPr>
              <a:t>Classification in fMRI.</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DBBBE-6041-46B7-9098-C47E4D643934}" type="slidenum">
              <a:rPr lang="en-US" sz="1800" b="0" strike="noStrike" spc="-1">
                <a:solidFill>
                  <a:srgbClr val="000000"/>
                </a:solidFill>
                <a:latin typeface="Arial"/>
                <a:ea typeface="DejaVu Sans"/>
              </a:rPr>
              <a:t>18</a:t>
            </a:fld>
            <a:endParaRPr lang="en-US" sz="1800" b="0" strike="noStrike" spc="-1">
              <a:latin typeface="Arial"/>
            </a:endParaRPr>
          </a:p>
        </p:txBody>
      </p:sp>
      <p:sp>
        <p:nvSpPr>
          <p:cNvPr id="26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70" name="CustomShape 6"/>
          <p:cNvSpPr/>
          <p:nvPr/>
        </p:nvSpPr>
        <p:spPr>
          <a:xfrm>
            <a:off x="523960"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Refining the jargon</a:t>
            </a:r>
            <a:endParaRPr lang="en-US" sz="2400" b="0" strike="noStrike" spc="-1" dirty="0">
              <a:latin typeface="Arial"/>
            </a:endParaRPr>
          </a:p>
          <a:p>
            <a:pPr>
              <a:lnSpc>
                <a:spcPct val="100000"/>
              </a:lnSpc>
            </a:pPr>
            <a:endParaRPr lang="en-US" sz="2400" b="0" strike="noStrike" spc="-1" dirty="0">
              <a:latin typeface="Arial"/>
            </a:endParaRPr>
          </a:p>
        </p:txBody>
      </p:sp>
      <p:sp>
        <p:nvSpPr>
          <p:cNvPr id="271" name="CustomShape 7"/>
          <p:cNvSpPr/>
          <p:nvPr/>
        </p:nvSpPr>
        <p:spPr>
          <a:xfrm>
            <a:off x="809640" y="10717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a:t>
            </a:r>
            <a:r>
              <a:rPr lang="en-US" sz="1800" b="0" i="1" strike="noStrike" spc="-1" dirty="0">
                <a:solidFill>
                  <a:srgbClr val="000000"/>
                </a:solidFill>
                <a:latin typeface="Arial"/>
                <a:ea typeface="DejaVu Sans"/>
              </a:rPr>
              <a:t>: Each “pattern” that we want find (we need at least two)</a:t>
            </a:r>
            <a:r>
              <a:rPr lang="en-US" sz="1800" b="0" strike="noStrike" spc="-1" dirty="0">
                <a:solidFill>
                  <a:srgbClr val="000000"/>
                </a:solidFill>
                <a:latin typeface="Arial"/>
                <a:ea typeface="DejaVu Sans"/>
              </a:rPr>
              <a:t>. In cognitive neuroscience classes are usually cognitive states (e.g., memory traces, task sets, representations).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r>
              <a:rPr lang="en-US" sz="1800" b="0" strike="noStrike" spc="-1" dirty="0">
                <a:solidFill>
                  <a:srgbClr val="000000"/>
                </a:solidFill>
                <a:latin typeface="Arial"/>
                <a:ea typeface="DejaVu Sans"/>
              </a:rPr>
              <a:t>. Beta values (regressors in our GLM) of each condition.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r>
              <a:rPr lang="en-US" sz="1800" b="0" strike="noStrike" spc="-1" dirty="0">
                <a:solidFill>
                  <a:srgbClr val="000000"/>
                </a:solidFill>
                <a:latin typeface="Arial"/>
                <a:ea typeface="DejaVu Sans"/>
              </a:rPr>
              <a:t>. Individual voxels (either in our ROI or in the entire brain).</a:t>
            </a:r>
            <a:endParaRPr lang="en-US" sz="1800" b="0" strike="noStrike" spc="-1" dirty="0">
              <a:latin typeface="Arial"/>
            </a:endParaRPr>
          </a:p>
          <a:p>
            <a:pPr>
              <a:lnSpc>
                <a:spcPct val="100000"/>
              </a:lnSpc>
            </a:pPr>
            <a:endParaRPr lang="en-US" sz="1800" b="0" strike="noStrike" spc="-1" dirty="0">
              <a:latin typeface="Arial"/>
            </a:endParaRPr>
          </a:p>
        </p:txBody>
      </p:sp>
      <p:sp>
        <p:nvSpPr>
          <p:cNvPr id="273" name="CustomShape 8"/>
          <p:cNvSpPr/>
          <p:nvPr/>
        </p:nvSpPr>
        <p:spPr>
          <a:xfrm>
            <a:off x="1166879" y="46432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4" name="CustomShape 9"/>
          <p:cNvSpPr/>
          <p:nvPr/>
        </p:nvSpPr>
        <p:spPr>
          <a:xfrm>
            <a:off x="1166879" y="4857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5" name="CustomShape 10"/>
          <p:cNvSpPr/>
          <p:nvPr/>
        </p:nvSpPr>
        <p:spPr>
          <a:xfrm>
            <a:off x="1166879" y="50720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6" name="CustomShape 11"/>
          <p:cNvSpPr/>
          <p:nvPr/>
        </p:nvSpPr>
        <p:spPr>
          <a:xfrm>
            <a:off x="1166879" y="5286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7" name="CustomShape 12"/>
          <p:cNvSpPr/>
          <p:nvPr/>
        </p:nvSpPr>
        <p:spPr>
          <a:xfrm>
            <a:off x="1166879" y="5500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8" name="CustomShape 13"/>
          <p:cNvSpPr/>
          <p:nvPr/>
        </p:nvSpPr>
        <p:spPr>
          <a:xfrm>
            <a:off x="1166879" y="57150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9" name="CustomShape 14"/>
          <p:cNvSpPr/>
          <p:nvPr/>
        </p:nvSpPr>
        <p:spPr>
          <a:xfrm>
            <a:off x="1166879" y="5929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80" name="CustomShape 15"/>
          <p:cNvSpPr/>
          <p:nvPr/>
        </p:nvSpPr>
        <p:spPr>
          <a:xfrm>
            <a:off x="1166879" y="61437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81" name="CustomShape 16"/>
          <p:cNvSpPr/>
          <p:nvPr/>
        </p:nvSpPr>
        <p:spPr>
          <a:xfrm>
            <a:off x="1738199" y="5357880"/>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4" name="CustomShape 19"/>
          <p:cNvSpPr/>
          <p:nvPr/>
        </p:nvSpPr>
        <p:spPr>
          <a:xfrm>
            <a:off x="595199" y="3786120"/>
            <a:ext cx="192636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a:t>
            </a:r>
            <a:endParaRPr lang="en-US" sz="1800" b="0" strike="noStrike" spc="-1">
              <a:latin typeface="Arial"/>
            </a:endParaRPr>
          </a:p>
          <a:p>
            <a:pPr>
              <a:lnSpc>
                <a:spcPct val="100000"/>
              </a:lnSpc>
            </a:pPr>
            <a:r>
              <a:rPr lang="en-US" sz="1800" b="0" strike="noStrike" spc="-1">
                <a:solidFill>
                  <a:srgbClr val="000000"/>
                </a:solidFill>
                <a:latin typeface="Arial"/>
                <a:ea typeface="DejaVu Sans"/>
              </a:rPr>
              <a:t>1 feature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DBBBE-6041-46B7-9098-C47E4D643934}" type="slidenum">
              <a:rPr lang="en-US" sz="1800" b="0" strike="noStrike" spc="-1">
                <a:solidFill>
                  <a:srgbClr val="000000"/>
                </a:solidFill>
                <a:latin typeface="Arial"/>
                <a:ea typeface="DejaVu Sans"/>
              </a:rPr>
              <a:t>19</a:t>
            </a:fld>
            <a:endParaRPr lang="en-US" sz="1800" b="0" strike="noStrike" spc="-1">
              <a:latin typeface="Arial"/>
            </a:endParaRPr>
          </a:p>
        </p:txBody>
      </p:sp>
      <p:sp>
        <p:nvSpPr>
          <p:cNvPr id="26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70" name="CustomShape 6"/>
          <p:cNvSpPr/>
          <p:nvPr/>
        </p:nvSpPr>
        <p:spPr>
          <a:xfrm>
            <a:off x="523960"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Refining the jargon</a:t>
            </a:r>
            <a:endParaRPr lang="en-US" sz="2400" b="0" strike="noStrike" spc="-1" dirty="0">
              <a:latin typeface="Arial"/>
            </a:endParaRPr>
          </a:p>
          <a:p>
            <a:pPr>
              <a:lnSpc>
                <a:spcPct val="100000"/>
              </a:lnSpc>
            </a:pPr>
            <a:endParaRPr lang="en-US" sz="2400" b="0" strike="noStrike" spc="-1" dirty="0">
              <a:latin typeface="Arial"/>
            </a:endParaRPr>
          </a:p>
        </p:txBody>
      </p:sp>
      <p:sp>
        <p:nvSpPr>
          <p:cNvPr id="271" name="CustomShape 7"/>
          <p:cNvSpPr/>
          <p:nvPr/>
        </p:nvSpPr>
        <p:spPr>
          <a:xfrm>
            <a:off x="809640" y="10717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a:t>
            </a:r>
            <a:r>
              <a:rPr lang="en-US" sz="1800" b="0" i="1" strike="noStrike" spc="-1" dirty="0">
                <a:solidFill>
                  <a:srgbClr val="000000"/>
                </a:solidFill>
                <a:latin typeface="Arial"/>
                <a:ea typeface="DejaVu Sans"/>
              </a:rPr>
              <a:t>: Each “pattern” that we want find (we need at least two)</a:t>
            </a:r>
            <a:r>
              <a:rPr lang="en-US" sz="1800" b="0" strike="noStrike" spc="-1" dirty="0">
                <a:solidFill>
                  <a:srgbClr val="000000"/>
                </a:solidFill>
                <a:latin typeface="Arial"/>
                <a:ea typeface="DejaVu Sans"/>
              </a:rPr>
              <a:t>. In cognitive neuroscience classes are usually cognitive states (e.g., memory traces, task sets, representations).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r>
              <a:rPr lang="en-US" sz="1800" b="0" strike="noStrike" spc="-1" dirty="0">
                <a:solidFill>
                  <a:srgbClr val="000000"/>
                </a:solidFill>
                <a:latin typeface="Arial"/>
                <a:ea typeface="DejaVu Sans"/>
              </a:rPr>
              <a:t>. Beta values (regressors in our GLM) of each condition.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r>
              <a:rPr lang="en-US" sz="1800" b="0" strike="noStrike" spc="-1" dirty="0">
                <a:solidFill>
                  <a:srgbClr val="000000"/>
                </a:solidFill>
                <a:latin typeface="Arial"/>
                <a:ea typeface="DejaVu Sans"/>
              </a:rPr>
              <a:t>. Individual voxels (either in our ROI or in the entire brain).</a:t>
            </a:r>
            <a:endParaRPr lang="en-US" sz="1800" b="0" strike="noStrike" spc="-1" dirty="0">
              <a:latin typeface="Arial"/>
            </a:endParaRPr>
          </a:p>
          <a:p>
            <a:pPr>
              <a:lnSpc>
                <a:spcPct val="100000"/>
              </a:lnSpc>
            </a:pPr>
            <a:endParaRPr lang="en-US" sz="1800" b="0" strike="noStrike" spc="-1" dirty="0">
              <a:latin typeface="Arial"/>
            </a:endParaRPr>
          </a:p>
        </p:txBody>
      </p:sp>
      <p:sp>
        <p:nvSpPr>
          <p:cNvPr id="273" name="CustomShape 8"/>
          <p:cNvSpPr/>
          <p:nvPr/>
        </p:nvSpPr>
        <p:spPr>
          <a:xfrm>
            <a:off x="970548" y="464328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4" name="CustomShape 9"/>
          <p:cNvSpPr/>
          <p:nvPr/>
        </p:nvSpPr>
        <p:spPr>
          <a:xfrm>
            <a:off x="970548" y="485784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5" name="CustomShape 10"/>
          <p:cNvSpPr/>
          <p:nvPr/>
        </p:nvSpPr>
        <p:spPr>
          <a:xfrm>
            <a:off x="970548" y="507204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6" name="CustomShape 11"/>
          <p:cNvSpPr/>
          <p:nvPr/>
        </p:nvSpPr>
        <p:spPr>
          <a:xfrm>
            <a:off x="970548" y="528624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7" name="CustomShape 12"/>
          <p:cNvSpPr/>
          <p:nvPr/>
        </p:nvSpPr>
        <p:spPr>
          <a:xfrm>
            <a:off x="970548" y="550080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8" name="CustomShape 13"/>
          <p:cNvSpPr/>
          <p:nvPr/>
        </p:nvSpPr>
        <p:spPr>
          <a:xfrm>
            <a:off x="970548" y="571500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9" name="CustomShape 14"/>
          <p:cNvSpPr/>
          <p:nvPr/>
        </p:nvSpPr>
        <p:spPr>
          <a:xfrm>
            <a:off x="970548" y="5929200"/>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80" name="CustomShape 15"/>
          <p:cNvSpPr/>
          <p:nvPr/>
        </p:nvSpPr>
        <p:spPr>
          <a:xfrm>
            <a:off x="970548" y="614376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81" name="CustomShape 16"/>
          <p:cNvSpPr/>
          <p:nvPr/>
        </p:nvSpPr>
        <p:spPr>
          <a:xfrm>
            <a:off x="2075083" y="5279957"/>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4" name="CustomShape 19"/>
          <p:cNvSpPr/>
          <p:nvPr/>
        </p:nvSpPr>
        <p:spPr>
          <a:xfrm>
            <a:off x="595199" y="3786120"/>
            <a:ext cx="192636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8 observations x </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2 feature</a:t>
            </a:r>
            <a:endParaRPr lang="en-US" sz="1800" b="0" strike="noStrike" spc="-1" dirty="0">
              <a:latin typeface="Arial"/>
            </a:endParaRPr>
          </a:p>
        </p:txBody>
      </p:sp>
      <p:sp>
        <p:nvSpPr>
          <p:cNvPr id="19" name="CustomShape 8">
            <a:extLst>
              <a:ext uri="{FF2B5EF4-FFF2-40B4-BE49-F238E27FC236}">
                <a16:creationId xmlns:a16="http://schemas.microsoft.com/office/drawing/2014/main" id="{777038D8-2FC4-1642-9A22-4E4D78E29C4D}"/>
              </a:ext>
            </a:extLst>
          </p:cNvPr>
          <p:cNvSpPr/>
          <p:nvPr/>
        </p:nvSpPr>
        <p:spPr>
          <a:xfrm>
            <a:off x="1396667" y="4639517"/>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ea typeface="DejaVu Sans"/>
              </a:rPr>
              <a:t>1</a:t>
            </a:r>
            <a:endParaRPr lang="en-US" sz="1400" b="0" strike="noStrike" spc="-1" dirty="0">
              <a:latin typeface="Arial"/>
            </a:endParaRPr>
          </a:p>
        </p:txBody>
      </p:sp>
      <p:sp>
        <p:nvSpPr>
          <p:cNvPr id="20" name="CustomShape 9">
            <a:extLst>
              <a:ext uri="{FF2B5EF4-FFF2-40B4-BE49-F238E27FC236}">
                <a16:creationId xmlns:a16="http://schemas.microsoft.com/office/drawing/2014/main" id="{05BD1939-2539-D447-B54E-4839C2CA7B7E}"/>
              </a:ext>
            </a:extLst>
          </p:cNvPr>
          <p:cNvSpPr/>
          <p:nvPr/>
        </p:nvSpPr>
        <p:spPr>
          <a:xfrm>
            <a:off x="1381082" y="4854077"/>
            <a:ext cx="408012" cy="211680"/>
          </a:xfrm>
          <a:prstGeom prst="rect">
            <a:avLst/>
          </a:prstGeom>
          <a:solidFill>
            <a:schemeClr val="accent2">
              <a:lumMod val="60000"/>
              <a:lumOff val="40000"/>
            </a:schemeClr>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spc="-1" dirty="0">
                <a:solidFill>
                  <a:srgbClr val="000000"/>
                </a:solidFill>
                <a:latin typeface="Arial"/>
              </a:rPr>
              <a:t>2</a:t>
            </a:r>
            <a:endParaRPr lang="en-US" sz="1400" b="0" strike="noStrike" spc="-1" dirty="0">
              <a:latin typeface="Arial"/>
            </a:endParaRPr>
          </a:p>
        </p:txBody>
      </p:sp>
      <p:sp>
        <p:nvSpPr>
          <p:cNvPr id="21" name="CustomShape 10">
            <a:extLst>
              <a:ext uri="{FF2B5EF4-FFF2-40B4-BE49-F238E27FC236}">
                <a16:creationId xmlns:a16="http://schemas.microsoft.com/office/drawing/2014/main" id="{91D1B4CE-A454-984A-B3F3-20B19BF21918}"/>
              </a:ext>
            </a:extLst>
          </p:cNvPr>
          <p:cNvSpPr/>
          <p:nvPr/>
        </p:nvSpPr>
        <p:spPr>
          <a:xfrm>
            <a:off x="1396667" y="506827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rPr>
              <a:t>2</a:t>
            </a:r>
            <a:endParaRPr lang="en-US" sz="1400" b="0" strike="noStrike" spc="-1" dirty="0">
              <a:latin typeface="Arial"/>
            </a:endParaRPr>
          </a:p>
        </p:txBody>
      </p:sp>
      <p:sp>
        <p:nvSpPr>
          <p:cNvPr id="22" name="CustomShape 11">
            <a:extLst>
              <a:ext uri="{FF2B5EF4-FFF2-40B4-BE49-F238E27FC236}">
                <a16:creationId xmlns:a16="http://schemas.microsoft.com/office/drawing/2014/main" id="{A2C2EEB6-BEFB-9143-B613-3164B3C08470}"/>
              </a:ext>
            </a:extLst>
          </p:cNvPr>
          <p:cNvSpPr/>
          <p:nvPr/>
        </p:nvSpPr>
        <p:spPr>
          <a:xfrm>
            <a:off x="1396667" y="5282477"/>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
        <p:nvSpPr>
          <p:cNvPr id="23" name="CustomShape 12">
            <a:extLst>
              <a:ext uri="{FF2B5EF4-FFF2-40B4-BE49-F238E27FC236}">
                <a16:creationId xmlns:a16="http://schemas.microsoft.com/office/drawing/2014/main" id="{396093C2-353B-C84C-AE11-C94C1C428C22}"/>
              </a:ext>
            </a:extLst>
          </p:cNvPr>
          <p:cNvSpPr/>
          <p:nvPr/>
        </p:nvSpPr>
        <p:spPr>
          <a:xfrm>
            <a:off x="1396667" y="5497037"/>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4" name="CustomShape 13">
            <a:extLst>
              <a:ext uri="{FF2B5EF4-FFF2-40B4-BE49-F238E27FC236}">
                <a16:creationId xmlns:a16="http://schemas.microsoft.com/office/drawing/2014/main" id="{BC40CAFC-FD85-CD42-8E9E-F5EEBC906ADC}"/>
              </a:ext>
            </a:extLst>
          </p:cNvPr>
          <p:cNvSpPr/>
          <p:nvPr/>
        </p:nvSpPr>
        <p:spPr>
          <a:xfrm>
            <a:off x="1396667" y="571123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5" name="CustomShape 14">
            <a:extLst>
              <a:ext uri="{FF2B5EF4-FFF2-40B4-BE49-F238E27FC236}">
                <a16:creationId xmlns:a16="http://schemas.microsoft.com/office/drawing/2014/main" id="{4577BCAA-E53B-724A-86CD-1CCBF7F20FDD}"/>
              </a:ext>
            </a:extLst>
          </p:cNvPr>
          <p:cNvSpPr/>
          <p:nvPr/>
        </p:nvSpPr>
        <p:spPr>
          <a:xfrm>
            <a:off x="1396667" y="592543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6" name="CustomShape 15">
            <a:extLst>
              <a:ext uri="{FF2B5EF4-FFF2-40B4-BE49-F238E27FC236}">
                <a16:creationId xmlns:a16="http://schemas.microsoft.com/office/drawing/2014/main" id="{67B4EF05-609C-A34B-8D7C-CBBA061DBAFB}"/>
              </a:ext>
            </a:extLst>
          </p:cNvPr>
          <p:cNvSpPr/>
          <p:nvPr/>
        </p:nvSpPr>
        <p:spPr>
          <a:xfrm>
            <a:off x="1396667" y="6139997"/>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 name="CustomShape 11">
            <a:extLst>
              <a:ext uri="{FF2B5EF4-FFF2-40B4-BE49-F238E27FC236}">
                <a16:creationId xmlns:a16="http://schemas.microsoft.com/office/drawing/2014/main" id="{20731D00-013E-2445-A090-FC3A0C9B3CBA}"/>
              </a:ext>
            </a:extLst>
          </p:cNvPr>
          <p:cNvSpPr/>
          <p:nvPr/>
        </p:nvSpPr>
        <p:spPr>
          <a:xfrm>
            <a:off x="1396667" y="5713552"/>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
        <p:nvSpPr>
          <p:cNvPr id="28" name="CustomShape 10">
            <a:extLst>
              <a:ext uri="{FF2B5EF4-FFF2-40B4-BE49-F238E27FC236}">
                <a16:creationId xmlns:a16="http://schemas.microsoft.com/office/drawing/2014/main" id="{0907B484-C201-1447-8868-5981628C0980}"/>
              </a:ext>
            </a:extLst>
          </p:cNvPr>
          <p:cNvSpPr/>
          <p:nvPr/>
        </p:nvSpPr>
        <p:spPr>
          <a:xfrm>
            <a:off x="1399189" y="4850837"/>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rPr>
              <a:t>2</a:t>
            </a:r>
            <a:endParaRPr lang="en-US" sz="1400" b="0" strike="noStrike" spc="-1" dirty="0">
              <a:latin typeface="Arial"/>
            </a:endParaRPr>
          </a:p>
        </p:txBody>
      </p:sp>
      <p:sp>
        <p:nvSpPr>
          <p:cNvPr id="29" name="CustomShape 10">
            <a:extLst>
              <a:ext uri="{FF2B5EF4-FFF2-40B4-BE49-F238E27FC236}">
                <a16:creationId xmlns:a16="http://schemas.microsoft.com/office/drawing/2014/main" id="{32C265A8-D80F-2D4B-886B-9FD64D62F415}"/>
              </a:ext>
            </a:extLst>
          </p:cNvPr>
          <p:cNvSpPr/>
          <p:nvPr/>
        </p:nvSpPr>
        <p:spPr>
          <a:xfrm>
            <a:off x="1396667" y="5495974"/>
            <a:ext cx="408012"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rPr>
              <a:t>2</a:t>
            </a:r>
            <a:endParaRPr lang="en-US" sz="1400" b="0" strike="noStrike" spc="-1" dirty="0">
              <a:latin typeface="Arial"/>
            </a:endParaRPr>
          </a:p>
        </p:txBody>
      </p:sp>
      <p:sp>
        <p:nvSpPr>
          <p:cNvPr id="30" name="CustomShape 8">
            <a:extLst>
              <a:ext uri="{FF2B5EF4-FFF2-40B4-BE49-F238E27FC236}">
                <a16:creationId xmlns:a16="http://schemas.microsoft.com/office/drawing/2014/main" id="{7ED1D2A1-0196-E94A-86F4-ED76FA1614E4}"/>
              </a:ext>
            </a:extLst>
          </p:cNvPr>
          <p:cNvSpPr/>
          <p:nvPr/>
        </p:nvSpPr>
        <p:spPr>
          <a:xfrm>
            <a:off x="1396667" y="5932080"/>
            <a:ext cx="408012"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Arial"/>
                <a:ea typeface="DejaVu Sans"/>
              </a:rPr>
              <a:t>1</a:t>
            </a:r>
            <a:endParaRPr lang="en-US" sz="1400" b="0" strike="noStrike" spc="-1" dirty="0">
              <a:latin typeface="Arial"/>
            </a:endParaRPr>
          </a:p>
        </p:txBody>
      </p:sp>
      <p:sp>
        <p:nvSpPr>
          <p:cNvPr id="31" name="CustomShape 11">
            <a:extLst>
              <a:ext uri="{FF2B5EF4-FFF2-40B4-BE49-F238E27FC236}">
                <a16:creationId xmlns:a16="http://schemas.microsoft.com/office/drawing/2014/main" id="{14D00001-40C2-D442-8914-EA0F30048590}"/>
              </a:ext>
            </a:extLst>
          </p:cNvPr>
          <p:cNvSpPr/>
          <p:nvPr/>
        </p:nvSpPr>
        <p:spPr>
          <a:xfrm>
            <a:off x="974407" y="5932080"/>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
        <p:nvSpPr>
          <p:cNvPr id="32" name="CustomShape 11">
            <a:extLst>
              <a:ext uri="{FF2B5EF4-FFF2-40B4-BE49-F238E27FC236}">
                <a16:creationId xmlns:a16="http://schemas.microsoft.com/office/drawing/2014/main" id="{1F2461C4-AB7C-364A-BA5E-2ABB5A829491}"/>
              </a:ext>
            </a:extLst>
          </p:cNvPr>
          <p:cNvSpPr/>
          <p:nvPr/>
        </p:nvSpPr>
        <p:spPr>
          <a:xfrm>
            <a:off x="979602" y="5072572"/>
            <a:ext cx="408012" cy="211680"/>
          </a:xfrm>
          <a:prstGeom prst="rect">
            <a:avLst/>
          </a:prstGeom>
          <a:solidFill>
            <a:srgbClr val="FFC0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pc="-1" dirty="0">
                <a:solidFill>
                  <a:srgbClr val="000000"/>
                </a:solidFill>
                <a:latin typeface="Arial"/>
              </a:rPr>
              <a:t>1.5</a:t>
            </a:r>
            <a:endParaRPr lang="en-US" sz="1200" b="0" strike="noStrike" spc="-1" dirty="0">
              <a:latin typeface="Arial"/>
            </a:endParaRPr>
          </a:p>
        </p:txBody>
      </p:sp>
    </p:spTree>
    <p:extLst>
      <p:ext uri="{BB962C8B-B14F-4D97-AF65-F5344CB8AC3E}">
        <p14:creationId xmlns:p14="http://schemas.microsoft.com/office/powerpoint/2010/main" val="4187920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629A80-25E5-4433-9DDB-BBCCE3650A08}" type="slidenum">
              <a:rPr lang="en-US" sz="1800" b="0" strike="noStrike" spc="-1">
                <a:solidFill>
                  <a:srgbClr val="000000"/>
                </a:solidFill>
                <a:latin typeface="Arial"/>
                <a:ea typeface="DejaVu Sans"/>
              </a:rPr>
              <a:t>2</a:t>
            </a:fld>
            <a:endParaRPr lang="en-US" sz="1800" b="0" strike="noStrike" spc="-1">
              <a:latin typeface="Arial"/>
            </a:endParaRPr>
          </a:p>
        </p:txBody>
      </p:sp>
      <p:sp>
        <p:nvSpPr>
          <p:cNvPr id="255"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6"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7"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8"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9" name="CustomShape 6"/>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Multivariate in fMRI. Why?</a:t>
            </a:r>
            <a:endParaRPr lang="en-US" sz="2400" b="0" strike="noStrike" spc="-1" dirty="0">
              <a:latin typeface="Arial"/>
            </a:endParaRPr>
          </a:p>
        </p:txBody>
      </p:sp>
      <p:pic>
        <p:nvPicPr>
          <p:cNvPr id="260" name="Picture 3"/>
          <p:cNvPicPr/>
          <p:nvPr/>
        </p:nvPicPr>
        <p:blipFill>
          <a:blip r:embed="rId3"/>
          <a:stretch/>
        </p:blipFill>
        <p:spPr>
          <a:xfrm>
            <a:off x="854856" y="2309760"/>
            <a:ext cx="2778840" cy="2626560"/>
          </a:xfrm>
          <a:prstGeom prst="rect">
            <a:avLst/>
          </a:prstGeom>
          <a:ln w="9360">
            <a:noFill/>
          </a:ln>
        </p:spPr>
      </p:pic>
      <p:sp>
        <p:nvSpPr>
          <p:cNvPr id="261" name="CustomShape 7"/>
          <p:cNvSpPr/>
          <p:nvPr/>
        </p:nvSpPr>
        <p:spPr>
          <a:xfrm>
            <a:off x="1497816" y="1571760"/>
            <a:ext cx="14976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latin typeface="Arial"/>
                <a:ea typeface="DejaVu Sans"/>
              </a:rPr>
              <a:t>Univariate:</a:t>
            </a:r>
            <a:endParaRPr lang="en-US" sz="1800" b="0" strike="noStrike" spc="-1">
              <a:latin typeface="Arial"/>
            </a:endParaRPr>
          </a:p>
        </p:txBody>
      </p:sp>
      <p:sp>
        <p:nvSpPr>
          <p:cNvPr id="262" name="CustomShape 8"/>
          <p:cNvSpPr/>
          <p:nvPr/>
        </p:nvSpPr>
        <p:spPr>
          <a:xfrm>
            <a:off x="5667480" y="1643040"/>
            <a:ext cx="20692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latin typeface="Arial"/>
                <a:ea typeface="DejaVu Sans"/>
              </a:rPr>
              <a:t>Multivariate:</a:t>
            </a:r>
            <a:endParaRPr lang="en-US" sz="1800" b="0" strike="noStrike" spc="-1">
              <a:latin typeface="Arial"/>
            </a:endParaRPr>
          </a:p>
        </p:txBody>
      </p:sp>
      <p:pic>
        <p:nvPicPr>
          <p:cNvPr id="263" name="Picture 4"/>
          <p:cNvPicPr/>
          <p:nvPr/>
        </p:nvPicPr>
        <p:blipFill>
          <a:blip r:embed="rId4"/>
          <a:srcRect r="56028"/>
          <a:stretch/>
        </p:blipFill>
        <p:spPr>
          <a:xfrm>
            <a:off x="5238720" y="2428920"/>
            <a:ext cx="1211760" cy="3645720"/>
          </a:xfrm>
          <a:prstGeom prst="rect">
            <a:avLst/>
          </a:prstGeom>
          <a:ln w="9360">
            <a:noFill/>
          </a:ln>
        </p:spPr>
      </p:pic>
      <p:pic>
        <p:nvPicPr>
          <p:cNvPr id="264" name="Picture 4"/>
          <p:cNvPicPr/>
          <p:nvPr/>
        </p:nvPicPr>
        <p:blipFill>
          <a:blip r:embed="rId4"/>
          <a:srcRect l="56901" r="-3454"/>
          <a:stretch/>
        </p:blipFill>
        <p:spPr>
          <a:xfrm>
            <a:off x="6810480" y="2428920"/>
            <a:ext cx="1283400" cy="36457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DBBBE-6041-46B7-9098-C47E4D643934}" type="slidenum">
              <a:rPr lang="en-US" sz="1800" b="0" strike="noStrike" spc="-1">
                <a:solidFill>
                  <a:srgbClr val="000000"/>
                </a:solidFill>
                <a:latin typeface="Arial"/>
                <a:ea typeface="DejaVu Sans"/>
              </a:rPr>
              <a:t>20</a:t>
            </a:fld>
            <a:endParaRPr lang="en-US" sz="1800" b="0" strike="noStrike" spc="-1">
              <a:latin typeface="Arial"/>
            </a:endParaRPr>
          </a:p>
        </p:txBody>
      </p:sp>
      <p:sp>
        <p:nvSpPr>
          <p:cNvPr id="26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6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70" name="CustomShape 6"/>
          <p:cNvSpPr/>
          <p:nvPr/>
        </p:nvSpPr>
        <p:spPr>
          <a:xfrm>
            <a:off x="523960" y="500040"/>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Refining the jargon</a:t>
            </a:r>
            <a:endParaRPr lang="en-US" sz="2400" b="0" strike="noStrike" spc="-1" dirty="0">
              <a:latin typeface="Arial"/>
            </a:endParaRPr>
          </a:p>
          <a:p>
            <a:pPr>
              <a:lnSpc>
                <a:spcPct val="100000"/>
              </a:lnSpc>
            </a:pPr>
            <a:endParaRPr lang="en-US" sz="2400" b="0" strike="noStrike" spc="-1" dirty="0">
              <a:latin typeface="Arial"/>
            </a:endParaRPr>
          </a:p>
        </p:txBody>
      </p:sp>
      <p:sp>
        <p:nvSpPr>
          <p:cNvPr id="271" name="CustomShape 7"/>
          <p:cNvSpPr/>
          <p:nvPr/>
        </p:nvSpPr>
        <p:spPr>
          <a:xfrm>
            <a:off x="809640" y="1071720"/>
            <a:ext cx="7570080" cy="283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a:t>
            </a:r>
            <a:r>
              <a:rPr lang="en-US" sz="1800" b="0" i="1" strike="noStrike" spc="-1" dirty="0">
                <a:solidFill>
                  <a:srgbClr val="000000"/>
                </a:solidFill>
                <a:latin typeface="Arial"/>
                <a:ea typeface="DejaVu Sans"/>
              </a:rPr>
              <a:t>: Each “pattern” that we want find (we need at least two)</a:t>
            </a:r>
            <a:r>
              <a:rPr lang="en-US" sz="1800" b="0" strike="noStrike" spc="-1" dirty="0">
                <a:solidFill>
                  <a:srgbClr val="000000"/>
                </a:solidFill>
                <a:latin typeface="Arial"/>
                <a:ea typeface="DejaVu Sans"/>
              </a:rPr>
              <a:t>. In cognitive neuroscience classes are usually cognitive states (e.g., memory traces, task sets, representations).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r>
              <a:rPr lang="en-US" sz="1800" b="0" strike="noStrike" spc="-1" dirty="0">
                <a:solidFill>
                  <a:srgbClr val="000000"/>
                </a:solidFill>
                <a:latin typeface="Arial"/>
                <a:ea typeface="DejaVu Sans"/>
              </a:rPr>
              <a:t>. Beta values (regressors in our GLM) of each condition.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r>
              <a:rPr lang="en-US" sz="1800" b="0" strike="noStrike" spc="-1" dirty="0">
                <a:solidFill>
                  <a:srgbClr val="000000"/>
                </a:solidFill>
                <a:latin typeface="Arial"/>
                <a:ea typeface="DejaVu Sans"/>
              </a:rPr>
              <a:t>. Individual voxels (either in our ROI or in the entire brain).</a:t>
            </a:r>
            <a:endParaRPr lang="en-US" sz="1800" b="0" strike="noStrike" spc="-1" dirty="0">
              <a:latin typeface="Arial"/>
            </a:endParaRPr>
          </a:p>
          <a:p>
            <a:pPr>
              <a:lnSpc>
                <a:spcPct val="100000"/>
              </a:lnSpc>
            </a:pPr>
            <a:endParaRPr lang="en-US" sz="1800" b="0" strike="noStrike" spc="-1" dirty="0">
              <a:latin typeface="Arial"/>
            </a:endParaRPr>
          </a:p>
        </p:txBody>
      </p:sp>
      <p:pic>
        <p:nvPicPr>
          <p:cNvPr id="272" name="Picture 2"/>
          <p:cNvPicPr/>
          <p:nvPr/>
        </p:nvPicPr>
        <p:blipFill>
          <a:blip r:embed="rId3"/>
          <a:stretch/>
        </p:blipFill>
        <p:spPr>
          <a:xfrm>
            <a:off x="2238480" y="4286160"/>
            <a:ext cx="7284240" cy="2569320"/>
          </a:xfrm>
          <a:prstGeom prst="rect">
            <a:avLst/>
          </a:prstGeom>
          <a:ln w="9360">
            <a:noFill/>
          </a:ln>
        </p:spPr>
      </p:pic>
      <p:sp>
        <p:nvSpPr>
          <p:cNvPr id="273" name="CustomShape 8"/>
          <p:cNvSpPr/>
          <p:nvPr/>
        </p:nvSpPr>
        <p:spPr>
          <a:xfrm>
            <a:off x="1166879" y="464328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4" name="CustomShape 9"/>
          <p:cNvSpPr/>
          <p:nvPr/>
        </p:nvSpPr>
        <p:spPr>
          <a:xfrm>
            <a:off x="1166879" y="485784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5" name="CustomShape 10"/>
          <p:cNvSpPr/>
          <p:nvPr/>
        </p:nvSpPr>
        <p:spPr>
          <a:xfrm>
            <a:off x="1166879" y="50720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6" name="CustomShape 11"/>
          <p:cNvSpPr/>
          <p:nvPr/>
        </p:nvSpPr>
        <p:spPr>
          <a:xfrm>
            <a:off x="1166879" y="528624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7" name="CustomShape 12"/>
          <p:cNvSpPr/>
          <p:nvPr/>
        </p:nvSpPr>
        <p:spPr>
          <a:xfrm>
            <a:off x="1166879" y="550080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78" name="CustomShape 13"/>
          <p:cNvSpPr/>
          <p:nvPr/>
        </p:nvSpPr>
        <p:spPr>
          <a:xfrm>
            <a:off x="1166879" y="57150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79" name="CustomShape 14"/>
          <p:cNvSpPr/>
          <p:nvPr/>
        </p:nvSpPr>
        <p:spPr>
          <a:xfrm>
            <a:off x="1166879" y="5929200"/>
            <a:ext cx="211680" cy="211680"/>
          </a:xfrm>
          <a:prstGeom prst="rect">
            <a:avLst/>
          </a:prstGeom>
          <a:solidFill>
            <a:schemeClr val="accent2"/>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2</a:t>
            </a:r>
            <a:endParaRPr lang="en-US" sz="1400" b="0" strike="noStrike" spc="-1">
              <a:latin typeface="Arial"/>
            </a:endParaRPr>
          </a:p>
        </p:txBody>
      </p:sp>
      <p:sp>
        <p:nvSpPr>
          <p:cNvPr id="280" name="CustomShape 15"/>
          <p:cNvSpPr/>
          <p:nvPr/>
        </p:nvSpPr>
        <p:spPr>
          <a:xfrm>
            <a:off x="1166879" y="6143760"/>
            <a:ext cx="211680" cy="211680"/>
          </a:xfrm>
          <a:prstGeom prst="rect">
            <a:avLst/>
          </a:prstGeom>
          <a:solidFill>
            <a:srgbClr val="FFFF00"/>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latin typeface="Arial"/>
                <a:ea typeface="DejaVu Sans"/>
              </a:rPr>
              <a:t>1</a:t>
            </a:r>
            <a:endParaRPr lang="en-US" sz="1400" b="0" strike="noStrike" spc="-1">
              <a:latin typeface="Arial"/>
            </a:endParaRPr>
          </a:p>
        </p:txBody>
      </p:sp>
      <p:sp>
        <p:nvSpPr>
          <p:cNvPr id="281" name="CustomShape 16"/>
          <p:cNvSpPr/>
          <p:nvPr/>
        </p:nvSpPr>
        <p:spPr>
          <a:xfrm>
            <a:off x="1738199" y="5357880"/>
            <a:ext cx="640440" cy="211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2" name="CustomShape 17"/>
          <p:cNvSpPr/>
          <p:nvPr/>
        </p:nvSpPr>
        <p:spPr>
          <a:xfrm rot="16200000">
            <a:off x="5595840" y="1073880"/>
            <a:ext cx="569160" cy="642708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83" name="CustomShape 18"/>
          <p:cNvSpPr/>
          <p:nvPr/>
        </p:nvSpPr>
        <p:spPr>
          <a:xfrm>
            <a:off x="4167360" y="3643200"/>
            <a:ext cx="42123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50 features</a:t>
            </a:r>
            <a:endParaRPr lang="en-US" sz="1800" b="0" strike="noStrike" spc="-1">
              <a:latin typeface="Arial"/>
            </a:endParaRPr>
          </a:p>
        </p:txBody>
      </p:sp>
      <p:sp>
        <p:nvSpPr>
          <p:cNvPr id="284" name="CustomShape 19"/>
          <p:cNvSpPr/>
          <p:nvPr/>
        </p:nvSpPr>
        <p:spPr>
          <a:xfrm>
            <a:off x="595199" y="3786120"/>
            <a:ext cx="192636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a:t>
            </a:r>
            <a:endParaRPr lang="en-US" sz="1800" b="0" strike="noStrike" spc="-1">
              <a:latin typeface="Arial"/>
            </a:endParaRPr>
          </a:p>
          <a:p>
            <a:pPr>
              <a:lnSpc>
                <a:spcPct val="100000"/>
              </a:lnSpc>
            </a:pPr>
            <a:r>
              <a:rPr lang="en-US" sz="1800" b="0" strike="noStrike" spc="-1">
                <a:solidFill>
                  <a:srgbClr val="000000"/>
                </a:solidFill>
                <a:latin typeface="Arial"/>
                <a:ea typeface="DejaVu Sans"/>
              </a:rPr>
              <a:t>1 feature</a:t>
            </a:r>
            <a:endParaRPr lang="en-US" sz="1800" b="0" strike="noStrike" spc="-1">
              <a:latin typeface="Arial"/>
            </a:endParaRPr>
          </a:p>
        </p:txBody>
      </p:sp>
    </p:spTree>
    <p:extLst>
      <p:ext uri="{BB962C8B-B14F-4D97-AF65-F5344CB8AC3E}">
        <p14:creationId xmlns:p14="http://schemas.microsoft.com/office/powerpoint/2010/main" val="3495611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8BBF6CE-1511-4E84-BE6C-5BD41F2F9E5A}" type="slidenum">
              <a:rPr lang="en-US" sz="1800" b="0" strike="noStrike" spc="-1">
                <a:solidFill>
                  <a:srgbClr val="000000"/>
                </a:solidFill>
                <a:latin typeface="Arial"/>
                <a:ea typeface="DejaVu Sans"/>
              </a:rPr>
              <a:t>21</a:t>
            </a:fld>
            <a:endParaRPr lang="en-US" sz="1800" b="0" strike="noStrike" spc="-1">
              <a:latin typeface="Arial"/>
            </a:endParaRPr>
          </a:p>
        </p:txBody>
      </p:sp>
      <p:sp>
        <p:nvSpPr>
          <p:cNvPr id="28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8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8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8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90" name="CustomShape 6"/>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a:t>
            </a:r>
            <a:endParaRPr lang="en-US" sz="2400" b="0" strike="noStrike" spc="-1" dirty="0">
              <a:latin typeface="Arial"/>
            </a:endParaRPr>
          </a:p>
        </p:txBody>
      </p:sp>
      <p:pic>
        <p:nvPicPr>
          <p:cNvPr id="291" name="Picture 2"/>
          <p:cNvPicPr/>
          <p:nvPr/>
        </p:nvPicPr>
        <p:blipFill>
          <a:blip r:embed="rId3"/>
          <a:stretch/>
        </p:blipFill>
        <p:spPr>
          <a:xfrm>
            <a:off x="1711475" y="931500"/>
            <a:ext cx="7284240" cy="2569320"/>
          </a:xfrm>
          <a:prstGeom prst="rect">
            <a:avLst/>
          </a:prstGeom>
          <a:ln w="9360">
            <a:noFill/>
          </a:ln>
        </p:spPr>
      </p:pic>
      <p:sp>
        <p:nvSpPr>
          <p:cNvPr id="301" name="CustomShape 16"/>
          <p:cNvSpPr/>
          <p:nvPr/>
        </p:nvSpPr>
        <p:spPr>
          <a:xfrm rot="16200000">
            <a:off x="5069195" y="-2278260"/>
            <a:ext cx="569160" cy="642708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303" name="CustomShape 18"/>
          <p:cNvSpPr/>
          <p:nvPr/>
        </p:nvSpPr>
        <p:spPr>
          <a:xfrm>
            <a:off x="3640355" y="288540"/>
            <a:ext cx="42123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8 observations x 50 features</a:t>
            </a:r>
            <a:endParaRPr lang="en-US" sz="1800" b="0" strike="noStrike" spc="-1">
              <a:latin typeface="Arial"/>
            </a:endParaRPr>
          </a:p>
        </p:txBody>
      </p:sp>
      <p:sp>
        <p:nvSpPr>
          <p:cNvPr id="304" name="CustomShape 19"/>
          <p:cNvSpPr/>
          <p:nvPr/>
        </p:nvSpPr>
        <p:spPr>
          <a:xfrm>
            <a:off x="624796" y="3610081"/>
            <a:ext cx="3169302" cy="106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Arial"/>
                <a:ea typeface="DejaVu Sans"/>
              </a:rPr>
              <a:t>Rule of thumb: </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a:t>
            </a:r>
            <a:r>
              <a:rPr lang="en-US" sz="1600" b="0" i="1" strike="noStrike" spc="-1" dirty="0">
                <a:solidFill>
                  <a:srgbClr val="000000"/>
                </a:solidFill>
                <a:latin typeface="Arial"/>
                <a:ea typeface="DejaVu Sans"/>
              </a:rPr>
              <a:t>The number of observations must be bigger than the number of features”</a:t>
            </a:r>
            <a:endParaRPr lang="en-US" sz="1600" b="0" strike="noStrike" spc="-1" dirty="0">
              <a:latin typeface="Arial"/>
            </a:endParaRPr>
          </a:p>
        </p:txBody>
      </p:sp>
      <p:pic>
        <p:nvPicPr>
          <p:cNvPr id="305" name="Imagen 304"/>
          <p:cNvPicPr/>
          <p:nvPr/>
        </p:nvPicPr>
        <p:blipFill>
          <a:blip r:embed="rId4"/>
          <a:stretch/>
        </p:blipFill>
        <p:spPr>
          <a:xfrm>
            <a:off x="3673803" y="3751201"/>
            <a:ext cx="3565440" cy="1977840"/>
          </a:xfrm>
          <a:prstGeom prst="rect">
            <a:avLst/>
          </a:prstGeom>
          <a:ln>
            <a:noFill/>
          </a:ln>
        </p:spPr>
      </p:pic>
      <p:sp>
        <p:nvSpPr>
          <p:cNvPr id="23" name="CustomShape 7">
            <a:extLst>
              <a:ext uri="{FF2B5EF4-FFF2-40B4-BE49-F238E27FC236}">
                <a16:creationId xmlns:a16="http://schemas.microsoft.com/office/drawing/2014/main" id="{5246CC63-8374-E141-B393-4C9AABC6E8C6}"/>
              </a:ext>
            </a:extLst>
          </p:cNvPr>
          <p:cNvSpPr/>
          <p:nvPr/>
        </p:nvSpPr>
        <p:spPr>
          <a:xfrm>
            <a:off x="1987825" y="5832180"/>
            <a:ext cx="7407965" cy="906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latin typeface="Arial"/>
                <a:ea typeface="DejaVu Sans"/>
              </a:rPr>
              <a:t>Single-trial estimates (with appropriate methods) render better performance for multivariate analysis than condition-level estimates.</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100" b="0" strike="noStrike" spc="-1" dirty="0">
                <a:solidFill>
                  <a:srgbClr val="000000"/>
                </a:solidFill>
                <a:latin typeface="Arial"/>
                <a:ea typeface="DejaVu Sans"/>
              </a:rPr>
              <a:t>Mumford, et al. (2012). </a:t>
            </a:r>
            <a:r>
              <a:rPr lang="en-US" sz="1100" b="0" i="1" strike="noStrike" spc="-1" dirty="0">
                <a:solidFill>
                  <a:srgbClr val="000000"/>
                </a:solidFill>
                <a:latin typeface="Arial"/>
                <a:ea typeface="DejaVu Sans"/>
              </a:rPr>
              <a:t>Neuroimage;  </a:t>
            </a:r>
            <a:r>
              <a:rPr lang="en-US" sz="1100" b="0" strike="noStrike" spc="-1" dirty="0">
                <a:solidFill>
                  <a:srgbClr val="000000"/>
                </a:solidFill>
                <a:latin typeface="Arial"/>
                <a:ea typeface="DejaVu Sans"/>
              </a:rPr>
              <a:t>Turner, et al. (2012). </a:t>
            </a:r>
            <a:r>
              <a:rPr lang="en-US" sz="1100" b="0" i="1" strike="noStrike" spc="-1" dirty="0" err="1">
                <a:solidFill>
                  <a:srgbClr val="000000"/>
                </a:solidFill>
                <a:latin typeface="Arial"/>
                <a:ea typeface="DejaVu Sans"/>
              </a:rPr>
              <a:t>NeuroImage</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7" name="CustomShape 5"/>
          <p:cNvSpPr/>
          <p:nvPr/>
        </p:nvSpPr>
        <p:spPr>
          <a:xfrm>
            <a:off x="2011680" y="3230732"/>
            <a:ext cx="965880" cy="102492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18" name="CustomShape 6"/>
          <p:cNvSpPr/>
          <p:nvPr/>
        </p:nvSpPr>
        <p:spPr>
          <a:xfrm>
            <a:off x="6714720" y="2884412"/>
            <a:ext cx="965880" cy="13712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19" name="CustomShape 7"/>
          <p:cNvSpPr/>
          <p:nvPr/>
        </p:nvSpPr>
        <p:spPr>
          <a:xfrm>
            <a:off x="5157720" y="3230732"/>
            <a:ext cx="965880" cy="102492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0" name="CustomShape 8"/>
          <p:cNvSpPr/>
          <p:nvPr/>
        </p:nvSpPr>
        <p:spPr>
          <a:xfrm>
            <a:off x="3600720" y="2884412"/>
            <a:ext cx="965520" cy="13712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972272" y="740519"/>
            <a:ext cx="8738887" cy="13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Simulated experiment.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Participants are exposed to circles and triangles in two different colors. They need to indicate the color of the shape by pressing one of two buttons.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Shapes are shown sequentially for 2 seconds and there’s a variable interval between shapes that ranges between 3s-15s.</a:t>
            </a:r>
            <a:endParaRPr lang="en-US" sz="1800" b="0" strike="noStrike" spc="-1" dirty="0">
              <a:latin typeface="Arial"/>
            </a:endParaRPr>
          </a:p>
        </p:txBody>
      </p:sp>
      <p:sp>
        <p:nvSpPr>
          <p:cNvPr id="11" name="CustomShape 6">
            <a:extLst>
              <a:ext uri="{FF2B5EF4-FFF2-40B4-BE49-F238E27FC236}">
                <a16:creationId xmlns:a16="http://schemas.microsoft.com/office/drawing/2014/main" id="{5A47DDF9-B9C5-5D40-9A6A-A4315EEBEB61}"/>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17" name="CustomShape 5"/>
          <p:cNvSpPr/>
          <p:nvPr/>
        </p:nvSpPr>
        <p:spPr>
          <a:xfrm>
            <a:off x="2011680" y="3230732"/>
            <a:ext cx="965880" cy="102492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18" name="CustomShape 6"/>
          <p:cNvSpPr/>
          <p:nvPr/>
        </p:nvSpPr>
        <p:spPr>
          <a:xfrm>
            <a:off x="6714720" y="2884412"/>
            <a:ext cx="965880" cy="13712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19" name="CustomShape 7"/>
          <p:cNvSpPr/>
          <p:nvPr/>
        </p:nvSpPr>
        <p:spPr>
          <a:xfrm>
            <a:off x="5157720" y="3230732"/>
            <a:ext cx="965880" cy="102492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0" name="CustomShape 8"/>
          <p:cNvSpPr/>
          <p:nvPr/>
        </p:nvSpPr>
        <p:spPr>
          <a:xfrm>
            <a:off x="3600720" y="2884412"/>
            <a:ext cx="965520" cy="13712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972272" y="740519"/>
            <a:ext cx="8738887" cy="13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Simulated experiment.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Participants are exposed to circles and triangles in two different colors. They need to indicate the color of the shape by pressing one of two buttons.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Shapes are shown sequentially for 2 seconds and there’s a variable interval between shapes that ranges between 3s-15s.</a:t>
            </a:r>
            <a:endParaRPr lang="en-US" sz="1800" b="0" strike="noStrike" spc="-1" dirty="0">
              <a:latin typeface="Arial"/>
            </a:endParaRPr>
          </a:p>
        </p:txBody>
      </p:sp>
      <p:sp>
        <p:nvSpPr>
          <p:cNvPr id="11" name="CustomShape 6">
            <a:extLst>
              <a:ext uri="{FF2B5EF4-FFF2-40B4-BE49-F238E27FC236}">
                <a16:creationId xmlns:a16="http://schemas.microsoft.com/office/drawing/2014/main" id="{5A47DDF9-B9C5-5D40-9A6A-A4315EEBEB61}"/>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
        <p:nvSpPr>
          <p:cNvPr id="12" name="CustomShape 9">
            <a:extLst>
              <a:ext uri="{FF2B5EF4-FFF2-40B4-BE49-F238E27FC236}">
                <a16:creationId xmlns:a16="http://schemas.microsoft.com/office/drawing/2014/main" id="{BAA19FB3-51E5-2741-B84C-B924A8B1E9B9}"/>
              </a:ext>
            </a:extLst>
          </p:cNvPr>
          <p:cNvSpPr/>
          <p:nvPr/>
        </p:nvSpPr>
        <p:spPr>
          <a:xfrm>
            <a:off x="752354" y="4597917"/>
            <a:ext cx="8135048" cy="9284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strike="noStrike" spc="-1" dirty="0">
                <a:solidFill>
                  <a:srgbClr val="000000"/>
                </a:solidFill>
                <a:latin typeface="Arial"/>
                <a:ea typeface="DejaVu Sans"/>
              </a:rPr>
              <a:t>We have already estimated one beta per trial for a total of 16 trials on a full brain LSA GLM.</a:t>
            </a:r>
            <a:endParaRPr lang="en-US" sz="1800" strike="noStrike" spc="-1" dirty="0">
              <a:latin typeface="Arial"/>
            </a:endParaRPr>
          </a:p>
        </p:txBody>
      </p:sp>
    </p:spTree>
    <p:extLst>
      <p:ext uri="{BB962C8B-B14F-4D97-AF65-F5344CB8AC3E}">
        <p14:creationId xmlns:p14="http://schemas.microsoft.com/office/powerpoint/2010/main" val="40573896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3"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4"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5"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26" name="Line 5"/>
          <p:cNvSpPr/>
          <p:nvPr/>
        </p:nvSpPr>
        <p:spPr>
          <a:xfrm flipH="1">
            <a:off x="3840480" y="2923715"/>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7" name="Line 6"/>
          <p:cNvSpPr/>
          <p:nvPr/>
        </p:nvSpPr>
        <p:spPr>
          <a:xfrm flipH="1" flipV="1">
            <a:off x="3841200" y="5852675"/>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28" name="CustomShape 7"/>
          <p:cNvSpPr/>
          <p:nvPr/>
        </p:nvSpPr>
        <p:spPr>
          <a:xfrm>
            <a:off x="4412880" y="392415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9" name="CustomShape 8"/>
          <p:cNvSpPr/>
          <p:nvPr/>
        </p:nvSpPr>
        <p:spPr>
          <a:xfrm>
            <a:off x="4269960" y="428127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0" name="CustomShape 9"/>
          <p:cNvSpPr/>
          <p:nvPr/>
        </p:nvSpPr>
        <p:spPr>
          <a:xfrm>
            <a:off x="4770000" y="463839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1" name="CustomShape 10"/>
          <p:cNvSpPr/>
          <p:nvPr/>
        </p:nvSpPr>
        <p:spPr>
          <a:xfrm>
            <a:off x="4412880" y="471003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2" name="CustomShape 11"/>
          <p:cNvSpPr/>
          <p:nvPr/>
        </p:nvSpPr>
        <p:spPr>
          <a:xfrm>
            <a:off x="5198760" y="449547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3" name="CustomShape 12"/>
          <p:cNvSpPr/>
          <p:nvPr/>
        </p:nvSpPr>
        <p:spPr>
          <a:xfrm>
            <a:off x="4770000" y="5138435"/>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4" name="CustomShape 13"/>
          <p:cNvSpPr/>
          <p:nvPr/>
        </p:nvSpPr>
        <p:spPr>
          <a:xfrm>
            <a:off x="6055920" y="406707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5" name="CustomShape 14"/>
          <p:cNvSpPr/>
          <p:nvPr/>
        </p:nvSpPr>
        <p:spPr>
          <a:xfrm>
            <a:off x="5698800" y="428127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6" name="CustomShape 15"/>
          <p:cNvSpPr/>
          <p:nvPr/>
        </p:nvSpPr>
        <p:spPr>
          <a:xfrm>
            <a:off x="6341760" y="463839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7" name="CustomShape 16"/>
          <p:cNvSpPr/>
          <p:nvPr/>
        </p:nvSpPr>
        <p:spPr>
          <a:xfrm>
            <a:off x="5555880" y="485259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8" name="CustomShape 17"/>
          <p:cNvSpPr/>
          <p:nvPr/>
        </p:nvSpPr>
        <p:spPr>
          <a:xfrm>
            <a:off x="6627600" y="4281275"/>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9" name="CustomShape 18"/>
          <p:cNvSpPr/>
          <p:nvPr/>
        </p:nvSpPr>
        <p:spPr>
          <a:xfrm>
            <a:off x="5984640" y="4924235"/>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0" name="CustomShape 19"/>
          <p:cNvSpPr/>
          <p:nvPr/>
        </p:nvSpPr>
        <p:spPr>
          <a:xfrm>
            <a:off x="6270480" y="5281355"/>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1" name="CustomShape 20"/>
          <p:cNvSpPr/>
          <p:nvPr/>
        </p:nvSpPr>
        <p:spPr>
          <a:xfrm>
            <a:off x="5627520" y="5352995"/>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42" name="CustomShape 21"/>
          <p:cNvSpPr/>
          <p:nvPr/>
        </p:nvSpPr>
        <p:spPr>
          <a:xfrm>
            <a:off x="4770000" y="363831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3" name="CustomShape 22"/>
          <p:cNvSpPr/>
          <p:nvPr/>
        </p:nvSpPr>
        <p:spPr>
          <a:xfrm>
            <a:off x="5270040" y="378123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4" name="CustomShape 23"/>
          <p:cNvSpPr/>
          <p:nvPr/>
        </p:nvSpPr>
        <p:spPr>
          <a:xfrm>
            <a:off x="4841640" y="406707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5" name="CustomShape 24"/>
          <p:cNvSpPr/>
          <p:nvPr/>
        </p:nvSpPr>
        <p:spPr>
          <a:xfrm>
            <a:off x="5198760" y="3352475"/>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 name="CustomShape 2">
            <a:extLst>
              <a:ext uri="{FF2B5EF4-FFF2-40B4-BE49-F238E27FC236}">
                <a16:creationId xmlns:a16="http://schemas.microsoft.com/office/drawing/2014/main" id="{320BFBFC-5FE4-5648-915A-485822F1C547}"/>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 name="CustomShape 3">
            <a:extLst>
              <a:ext uri="{FF2B5EF4-FFF2-40B4-BE49-F238E27FC236}">
                <a16:creationId xmlns:a16="http://schemas.microsoft.com/office/drawing/2014/main" id="{2D647B12-B698-5845-AEC9-C991B57DAB7F}"/>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 name="CustomShape 4">
            <a:extLst>
              <a:ext uri="{FF2B5EF4-FFF2-40B4-BE49-F238E27FC236}">
                <a16:creationId xmlns:a16="http://schemas.microsoft.com/office/drawing/2014/main" id="{F8504543-7D80-634D-8AFB-387ABDFAC6E5}"/>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6" name="CustomShape 5">
            <a:extLst>
              <a:ext uri="{FF2B5EF4-FFF2-40B4-BE49-F238E27FC236}">
                <a16:creationId xmlns:a16="http://schemas.microsoft.com/office/drawing/2014/main" id="{B8226CE0-1F34-354E-9CF9-7932A0450A6B}"/>
              </a:ext>
            </a:extLst>
          </p:cNvPr>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7" name="CustomShape 7">
            <a:extLst>
              <a:ext uri="{FF2B5EF4-FFF2-40B4-BE49-F238E27FC236}">
                <a16:creationId xmlns:a16="http://schemas.microsoft.com/office/drawing/2014/main" id="{DC1B8F62-E73A-CF4D-90A1-94D3B5E203A8}"/>
              </a:ext>
            </a:extLst>
          </p:cNvPr>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8" name="CustomShape 6">
            <a:extLst>
              <a:ext uri="{FF2B5EF4-FFF2-40B4-BE49-F238E27FC236}">
                <a16:creationId xmlns:a16="http://schemas.microsoft.com/office/drawing/2014/main" id="{238D35D5-35EC-6341-B7B8-9106BD9923DD}"/>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9A9EC1-688E-4887-A643-2FA69E424CA8}" type="slidenum">
              <a:rPr lang="en-US" sz="1800" b="0" strike="noStrike" spc="-1">
                <a:solidFill>
                  <a:srgbClr val="000000"/>
                </a:solidFill>
                <a:latin typeface="Arial"/>
                <a:ea typeface="DejaVu Sans"/>
              </a:rPr>
              <a:t>25</a:t>
            </a:fld>
            <a:endParaRPr lang="en-US" sz="1800" b="0" strike="noStrike" spc="-1">
              <a:latin typeface="Arial"/>
            </a:endParaRPr>
          </a:p>
        </p:txBody>
      </p:sp>
      <p:sp>
        <p:nvSpPr>
          <p:cNvPr id="34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2" name="CustomShape 7"/>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rgbClr val="000000"/>
                </a:solidFill>
                <a:latin typeface="Arial"/>
                <a:ea typeface="DejaVu Sans"/>
              </a:rPr>
              <a:t>Red vs. green?</a:t>
            </a:r>
            <a:endParaRPr lang="en-US" sz="1600" b="0" strike="noStrike" spc="-1" dirty="0">
              <a:latin typeface="Arial"/>
            </a:endParaRPr>
          </a:p>
          <a:p>
            <a:pPr algn="ctr">
              <a:lnSpc>
                <a:spcPct val="100000"/>
              </a:lnSpc>
            </a:pPr>
            <a:endParaRPr lang="en-US" sz="1600" b="0" strike="noStrike" spc="-1" dirty="0">
              <a:latin typeface="Arial"/>
            </a:endParaRPr>
          </a:p>
          <a:p>
            <a:pPr algn="ctr">
              <a:lnSpc>
                <a:spcPct val="100000"/>
              </a:lnSpc>
            </a:pPr>
            <a:endParaRPr lang="en-US" sz="1600" b="0" strike="noStrike" spc="-1" dirty="0">
              <a:latin typeface="Arial"/>
            </a:endParaRPr>
          </a:p>
        </p:txBody>
      </p:sp>
      <p:sp>
        <p:nvSpPr>
          <p:cNvPr id="59" name="CustomShape 6">
            <a:extLst>
              <a:ext uri="{FF2B5EF4-FFF2-40B4-BE49-F238E27FC236}">
                <a16:creationId xmlns:a16="http://schemas.microsoft.com/office/drawing/2014/main" id="{A76C8CDC-6146-994A-9CD7-5E5CFEDA1A8A}"/>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extLst>
      <p:ext uri="{BB962C8B-B14F-4D97-AF65-F5344CB8AC3E}">
        <p14:creationId xmlns:p14="http://schemas.microsoft.com/office/powerpoint/2010/main" val="37190349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9A9EC1-688E-4887-A643-2FA69E424CA8}" type="slidenum">
              <a:rPr lang="en-US" sz="1800" b="0" strike="noStrike" spc="-1">
                <a:solidFill>
                  <a:srgbClr val="000000"/>
                </a:solidFill>
                <a:latin typeface="Arial"/>
                <a:ea typeface="DejaVu Sans"/>
              </a:rPr>
              <a:t>26</a:t>
            </a:fld>
            <a:endParaRPr lang="en-US" sz="1800" b="0" strike="noStrike" spc="-1">
              <a:latin typeface="Arial"/>
            </a:endParaRPr>
          </a:p>
        </p:txBody>
      </p:sp>
      <p:sp>
        <p:nvSpPr>
          <p:cNvPr id="34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2" name="CustomShape 7"/>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rgbClr val="000000"/>
                </a:solidFill>
                <a:latin typeface="Arial"/>
                <a:ea typeface="DejaVu Sans"/>
              </a:rPr>
              <a:t>Red vs. green?</a:t>
            </a:r>
            <a:endParaRPr lang="en-US" sz="1600" b="0" strike="noStrike" spc="-1" dirty="0">
              <a:latin typeface="Arial"/>
            </a:endParaRPr>
          </a:p>
          <a:p>
            <a:pPr algn="ctr">
              <a:lnSpc>
                <a:spcPct val="100000"/>
              </a:lnSpc>
            </a:pPr>
            <a:endParaRPr lang="en-US" sz="1600" b="0" strike="noStrike" spc="-1" dirty="0">
              <a:latin typeface="Arial"/>
            </a:endParaRPr>
          </a:p>
          <a:p>
            <a:pPr algn="ctr">
              <a:lnSpc>
                <a:spcPct val="100000"/>
              </a:lnSpc>
            </a:pPr>
            <a:endParaRPr lang="en-US" sz="1600" b="0" strike="noStrike" spc="-1" dirty="0">
              <a:latin typeface="Arial"/>
            </a:endParaRPr>
          </a:p>
        </p:txBody>
      </p:sp>
      <p:sp>
        <p:nvSpPr>
          <p:cNvPr id="394" name="Line 49"/>
          <p:cNvSpPr/>
          <p:nvPr/>
        </p:nvSpPr>
        <p:spPr>
          <a:xfrm flipV="1">
            <a:off x="1667520" y="2928600"/>
            <a:ext cx="1714320" cy="264348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6" name="Line 51"/>
          <p:cNvSpPr/>
          <p:nvPr/>
        </p:nvSpPr>
        <p:spPr>
          <a:xfrm>
            <a:off x="2286000" y="3383280"/>
            <a:ext cx="54864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7" name="Line 52"/>
          <p:cNvSpPr/>
          <p:nvPr/>
        </p:nvSpPr>
        <p:spPr>
          <a:xfrm>
            <a:off x="2377440" y="3856320"/>
            <a:ext cx="274320" cy="1670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9" name="Line 54"/>
          <p:cNvSpPr/>
          <p:nvPr/>
        </p:nvSpPr>
        <p:spPr>
          <a:xfrm>
            <a:off x="2194560" y="4389120"/>
            <a:ext cx="186120" cy="1098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26800" y="550512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r>
              <a:rPr lang="en-US" sz="1600" b="1" strike="noStrike" spc="-1">
                <a:solidFill>
                  <a:srgbClr val="000000"/>
                </a:solidFill>
                <a:latin typeface="Arial"/>
                <a:ea typeface="DejaVu Sans"/>
              </a:rPr>
              <a:t>100%</a:t>
            </a:r>
            <a:endParaRPr lang="en-US" sz="1600" b="0" strike="noStrike" spc="-1">
              <a:latin typeface="Arial"/>
            </a:endParaRPr>
          </a:p>
          <a:p>
            <a:pPr algn="ctr">
              <a:lnSpc>
                <a:spcPct val="100000"/>
              </a:lnSpc>
            </a:pPr>
            <a:endParaRPr lang="en-US" sz="1600" b="0" strike="noStrike" spc="-1">
              <a:latin typeface="Arial"/>
            </a:endParaRPr>
          </a:p>
        </p:txBody>
      </p:sp>
      <p:sp>
        <p:nvSpPr>
          <p:cNvPr id="59" name="CustomShape 6">
            <a:extLst>
              <a:ext uri="{FF2B5EF4-FFF2-40B4-BE49-F238E27FC236}">
                <a16:creationId xmlns:a16="http://schemas.microsoft.com/office/drawing/2014/main" id="{A76C8CDC-6146-994A-9CD7-5E5CFEDA1A8A}"/>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extLst>
      <p:ext uri="{BB962C8B-B14F-4D97-AF65-F5344CB8AC3E}">
        <p14:creationId xmlns:p14="http://schemas.microsoft.com/office/powerpoint/2010/main" val="40071874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39A9EC1-688E-4887-A643-2FA69E424CA8}" type="slidenum">
              <a:rPr lang="en-US" sz="1800" b="0" strike="noStrike" spc="-1">
                <a:solidFill>
                  <a:srgbClr val="000000"/>
                </a:solidFill>
                <a:latin typeface="Arial"/>
                <a:ea typeface="DejaVu Sans"/>
              </a:rPr>
              <a:t>27</a:t>
            </a:fld>
            <a:endParaRPr lang="en-US" sz="1800" b="0" strike="noStrike" spc="-1">
              <a:latin typeface="Arial"/>
            </a:endParaRPr>
          </a:p>
        </p:txBody>
      </p:sp>
      <p:sp>
        <p:nvSpPr>
          <p:cNvPr id="34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4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352" name="CustomShape 7"/>
          <p:cNvSpPr/>
          <p:nvPr/>
        </p:nvSpPr>
        <p:spPr>
          <a:xfrm>
            <a:off x="880920" y="902318"/>
            <a:ext cx="8141400" cy="14366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Once we have our beta values. What do we do with them?</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a:solidFill>
                  <a:srgbClr val="000000"/>
                </a:solidFill>
                <a:latin typeface="Arial"/>
                <a:ea typeface="DejaVu Sans"/>
              </a:rPr>
              <a:t>First decision: what do I want to classify?</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Depending on the classes you select (i.e., the question that you ask the classifier), you can get different types of information.</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
        <p:nvSpPr>
          <p:cNvPr id="353"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4"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55" name="CustomShape 10"/>
          <p:cNvSpPr/>
          <p:nvPr/>
        </p:nvSpPr>
        <p:spPr>
          <a:xfrm>
            <a:off x="131040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6" name="CustomShape 11"/>
          <p:cNvSpPr/>
          <p:nvPr/>
        </p:nvSpPr>
        <p:spPr>
          <a:xfrm>
            <a:off x="116748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7" name="CustomShape 12"/>
          <p:cNvSpPr/>
          <p:nvPr/>
        </p:nvSpPr>
        <p:spPr>
          <a:xfrm>
            <a:off x="166752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8" name="CustomShape 13"/>
          <p:cNvSpPr/>
          <p:nvPr/>
        </p:nvSpPr>
        <p:spPr>
          <a:xfrm>
            <a:off x="131040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9" name="CustomShape 14"/>
          <p:cNvSpPr/>
          <p:nvPr/>
        </p:nvSpPr>
        <p:spPr>
          <a:xfrm>
            <a:off x="209628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0" name="CustomShape 15"/>
          <p:cNvSpPr/>
          <p:nvPr/>
        </p:nvSpPr>
        <p:spPr>
          <a:xfrm>
            <a:off x="166752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16"/>
          <p:cNvSpPr/>
          <p:nvPr/>
        </p:nvSpPr>
        <p:spPr>
          <a:xfrm>
            <a:off x="295344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2" name="CustomShape 17"/>
          <p:cNvSpPr/>
          <p:nvPr/>
        </p:nvSpPr>
        <p:spPr>
          <a:xfrm>
            <a:off x="25963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3" name="CustomShape 18"/>
          <p:cNvSpPr/>
          <p:nvPr/>
        </p:nvSpPr>
        <p:spPr>
          <a:xfrm>
            <a:off x="323928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4" name="CustomShape 19"/>
          <p:cNvSpPr/>
          <p:nvPr/>
        </p:nvSpPr>
        <p:spPr>
          <a:xfrm>
            <a:off x="245340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5" name="CustomShape 20"/>
          <p:cNvSpPr/>
          <p:nvPr/>
        </p:nvSpPr>
        <p:spPr>
          <a:xfrm>
            <a:off x="352512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6" name="CustomShape 21"/>
          <p:cNvSpPr/>
          <p:nvPr/>
        </p:nvSpPr>
        <p:spPr>
          <a:xfrm>
            <a:off x="288216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7" name="CustomShape 22"/>
          <p:cNvSpPr/>
          <p:nvPr/>
        </p:nvSpPr>
        <p:spPr>
          <a:xfrm>
            <a:off x="316800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8" name="CustomShape 23"/>
          <p:cNvSpPr/>
          <p:nvPr/>
        </p:nvSpPr>
        <p:spPr>
          <a:xfrm>
            <a:off x="252504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9" name="CustomShape 24"/>
          <p:cNvSpPr/>
          <p:nvPr/>
        </p:nvSpPr>
        <p:spPr>
          <a:xfrm>
            <a:off x="166752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25"/>
          <p:cNvSpPr/>
          <p:nvPr/>
        </p:nvSpPr>
        <p:spPr>
          <a:xfrm>
            <a:off x="216756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26"/>
          <p:cNvSpPr/>
          <p:nvPr/>
        </p:nvSpPr>
        <p:spPr>
          <a:xfrm>
            <a:off x="173916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27"/>
          <p:cNvSpPr/>
          <p:nvPr/>
        </p:nvSpPr>
        <p:spPr>
          <a:xfrm>
            <a:off x="209628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28"/>
          <p:cNvSpPr/>
          <p:nvPr/>
        </p:nvSpPr>
        <p:spPr>
          <a:xfrm>
            <a:off x="3738600" y="507420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ea typeface="DejaVu Sans"/>
              </a:rPr>
              <a:t>Red vs. green?</a:t>
            </a:r>
            <a:endParaRPr lang="en-US" sz="1600" b="0" strike="noStrike" spc="-1">
              <a:latin typeface="Arial"/>
            </a:endParaRPr>
          </a:p>
          <a:p>
            <a:pPr algn="ctr">
              <a:lnSpc>
                <a:spcPct val="100000"/>
              </a:lnSpc>
            </a:pPr>
            <a:endParaRPr lang="en-US" sz="1600" b="0" strike="noStrike" spc="-1">
              <a:latin typeface="Arial"/>
            </a:endParaRPr>
          </a:p>
          <a:p>
            <a:pPr algn="ctr">
              <a:lnSpc>
                <a:spcPct val="100000"/>
              </a:lnSpc>
            </a:pPr>
            <a:r>
              <a:rPr lang="en-US" sz="1600" b="1" strike="noStrike" spc="-1">
                <a:solidFill>
                  <a:srgbClr val="000000"/>
                </a:solidFill>
                <a:latin typeface="Arial"/>
                <a:ea typeface="DejaVu Sans"/>
              </a:rPr>
              <a:t>or</a:t>
            </a:r>
            <a:endParaRPr lang="en-US" sz="1600" b="0" strike="noStrike" spc="-1">
              <a:latin typeface="Arial"/>
            </a:endParaRPr>
          </a:p>
          <a:p>
            <a:pPr algn="ctr">
              <a:lnSpc>
                <a:spcPct val="100000"/>
              </a:lnSpc>
            </a:pPr>
            <a:endParaRPr lang="en-US" sz="1600" b="0" strike="noStrike" spc="-1">
              <a:latin typeface="Arial"/>
            </a:endParaRPr>
          </a:p>
          <a:p>
            <a:pPr algn="ctr">
              <a:lnSpc>
                <a:spcPct val="100000"/>
              </a:lnSpc>
            </a:pPr>
            <a:r>
              <a:rPr lang="en-US" sz="1600" b="1" strike="noStrike" spc="-1">
                <a:solidFill>
                  <a:srgbClr val="000000"/>
                </a:solidFill>
                <a:latin typeface="Arial"/>
                <a:ea typeface="DejaVu Sans"/>
              </a:rPr>
              <a:t>Circles vs. triangles?</a:t>
            </a:r>
            <a:endParaRPr lang="en-US" sz="1600" b="0" strike="noStrike" spc="-1">
              <a:latin typeface="Arial"/>
            </a:endParaRPr>
          </a:p>
          <a:p>
            <a:pPr algn="ctr">
              <a:lnSpc>
                <a:spcPct val="100000"/>
              </a:lnSpc>
            </a:pPr>
            <a:endParaRPr lang="en-US" sz="1600" b="0" strike="noStrike" spc="-1">
              <a:latin typeface="Arial"/>
            </a:endParaRPr>
          </a:p>
        </p:txBody>
      </p:sp>
      <p:sp>
        <p:nvSpPr>
          <p:cNvPr id="374" name="Line 29"/>
          <p:cNvSpPr/>
          <p:nvPr/>
        </p:nvSpPr>
        <p:spPr>
          <a:xfrm flipH="1">
            <a:off x="595224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5" name="Line 30"/>
          <p:cNvSpPr/>
          <p:nvPr/>
        </p:nvSpPr>
        <p:spPr>
          <a:xfrm flipH="1" flipV="1">
            <a:off x="595296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76" name="CustomShape 31"/>
          <p:cNvSpPr/>
          <p:nvPr/>
        </p:nvSpPr>
        <p:spPr>
          <a:xfrm>
            <a:off x="6524640" y="371484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7" name="CustomShape 32"/>
          <p:cNvSpPr/>
          <p:nvPr/>
        </p:nvSpPr>
        <p:spPr>
          <a:xfrm>
            <a:off x="6381720" y="40719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8" name="CustomShape 33"/>
          <p:cNvSpPr/>
          <p:nvPr/>
        </p:nvSpPr>
        <p:spPr>
          <a:xfrm>
            <a:off x="6881760" y="442908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9" name="CustomShape 34"/>
          <p:cNvSpPr/>
          <p:nvPr/>
        </p:nvSpPr>
        <p:spPr>
          <a:xfrm>
            <a:off x="6524640" y="45007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0" name="CustomShape 35"/>
          <p:cNvSpPr/>
          <p:nvPr/>
        </p:nvSpPr>
        <p:spPr>
          <a:xfrm>
            <a:off x="7310520" y="428616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1" name="CustomShape 36"/>
          <p:cNvSpPr/>
          <p:nvPr/>
        </p:nvSpPr>
        <p:spPr>
          <a:xfrm>
            <a:off x="6881760" y="4929120"/>
            <a:ext cx="283320" cy="21168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2" name="CustomShape 37"/>
          <p:cNvSpPr/>
          <p:nvPr/>
        </p:nvSpPr>
        <p:spPr>
          <a:xfrm>
            <a:off x="8167680" y="38577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3" name="CustomShape 38"/>
          <p:cNvSpPr/>
          <p:nvPr/>
        </p:nvSpPr>
        <p:spPr>
          <a:xfrm>
            <a:off x="781056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4" name="CustomShape 39"/>
          <p:cNvSpPr/>
          <p:nvPr/>
        </p:nvSpPr>
        <p:spPr>
          <a:xfrm>
            <a:off x="8453520" y="44290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5" name="CustomShape 40"/>
          <p:cNvSpPr/>
          <p:nvPr/>
        </p:nvSpPr>
        <p:spPr>
          <a:xfrm>
            <a:off x="7667640" y="464328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6" name="CustomShape 41"/>
          <p:cNvSpPr/>
          <p:nvPr/>
        </p:nvSpPr>
        <p:spPr>
          <a:xfrm>
            <a:off x="8739360" y="4071960"/>
            <a:ext cx="283320" cy="28332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7" name="CustomShape 42"/>
          <p:cNvSpPr/>
          <p:nvPr/>
        </p:nvSpPr>
        <p:spPr>
          <a:xfrm>
            <a:off x="8096400" y="471492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8" name="CustomShape 43"/>
          <p:cNvSpPr/>
          <p:nvPr/>
        </p:nvSpPr>
        <p:spPr>
          <a:xfrm>
            <a:off x="8381880" y="507204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9" name="CustomShape 44"/>
          <p:cNvSpPr/>
          <p:nvPr/>
        </p:nvSpPr>
        <p:spPr>
          <a:xfrm>
            <a:off x="7738920" y="5143680"/>
            <a:ext cx="283320" cy="21168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90" name="CustomShape 45"/>
          <p:cNvSpPr/>
          <p:nvPr/>
        </p:nvSpPr>
        <p:spPr>
          <a:xfrm>
            <a:off x="6881760" y="342900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1" name="CustomShape 46"/>
          <p:cNvSpPr/>
          <p:nvPr/>
        </p:nvSpPr>
        <p:spPr>
          <a:xfrm>
            <a:off x="7381800" y="357192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2" name="CustomShape 47"/>
          <p:cNvSpPr/>
          <p:nvPr/>
        </p:nvSpPr>
        <p:spPr>
          <a:xfrm>
            <a:off x="6953400" y="38577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3" name="CustomShape 48"/>
          <p:cNvSpPr/>
          <p:nvPr/>
        </p:nvSpPr>
        <p:spPr>
          <a:xfrm>
            <a:off x="7310520" y="3143160"/>
            <a:ext cx="283320" cy="28332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94" name="Line 49"/>
          <p:cNvSpPr/>
          <p:nvPr/>
        </p:nvSpPr>
        <p:spPr>
          <a:xfrm flipV="1">
            <a:off x="1667520" y="2928600"/>
            <a:ext cx="1714320" cy="264348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5" name="Line 50"/>
          <p:cNvSpPr/>
          <p:nvPr/>
        </p:nvSpPr>
        <p:spPr>
          <a:xfrm flipH="1" flipV="1">
            <a:off x="6238800" y="3143160"/>
            <a:ext cx="3000240" cy="228600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96" name="Line 51"/>
          <p:cNvSpPr/>
          <p:nvPr/>
        </p:nvSpPr>
        <p:spPr>
          <a:xfrm>
            <a:off x="2286000" y="3383280"/>
            <a:ext cx="54864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7" name="Line 52"/>
          <p:cNvSpPr/>
          <p:nvPr/>
        </p:nvSpPr>
        <p:spPr>
          <a:xfrm>
            <a:off x="2377440" y="3856320"/>
            <a:ext cx="274320" cy="1670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8" name="Line 53"/>
          <p:cNvSpPr/>
          <p:nvPr/>
        </p:nvSpPr>
        <p:spPr>
          <a:xfrm flipH="1">
            <a:off x="7310520" y="3749040"/>
            <a:ext cx="18756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9" name="Line 54"/>
          <p:cNvSpPr/>
          <p:nvPr/>
        </p:nvSpPr>
        <p:spPr>
          <a:xfrm>
            <a:off x="2194560" y="4389120"/>
            <a:ext cx="186120" cy="1098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26800" y="550512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r>
              <a:rPr lang="en-US" sz="1600" b="1" strike="noStrike" spc="-1">
                <a:solidFill>
                  <a:srgbClr val="000000"/>
                </a:solidFill>
                <a:latin typeface="Arial"/>
                <a:ea typeface="DejaVu Sans"/>
              </a:rPr>
              <a:t>100%</a:t>
            </a:r>
            <a:endParaRPr lang="en-US" sz="1600" b="0" strike="noStrike" spc="-1">
              <a:latin typeface="Arial"/>
            </a:endParaRPr>
          </a:p>
          <a:p>
            <a:pPr algn="ctr">
              <a:lnSpc>
                <a:spcPct val="100000"/>
              </a:lnSpc>
            </a:pPr>
            <a:endParaRPr lang="en-US" sz="1600" b="0" strike="noStrike" spc="-1">
              <a:latin typeface="Arial"/>
            </a:endParaRPr>
          </a:p>
        </p:txBody>
      </p:sp>
      <p:sp>
        <p:nvSpPr>
          <p:cNvPr id="401" name="CustomShape 56"/>
          <p:cNvSpPr/>
          <p:nvPr/>
        </p:nvSpPr>
        <p:spPr>
          <a:xfrm>
            <a:off x="6418800" y="5505120"/>
            <a:ext cx="2283480" cy="15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r>
              <a:rPr lang="en-US" sz="1600" b="1" strike="noStrike" spc="-1">
                <a:solidFill>
                  <a:srgbClr val="000000"/>
                </a:solidFill>
                <a:latin typeface="Arial"/>
                <a:ea typeface="DejaVu Sans"/>
              </a:rPr>
              <a:t>?%</a:t>
            </a:r>
            <a:endParaRPr lang="en-US" sz="1600" b="0" strike="noStrike" spc="-1">
              <a:latin typeface="Arial"/>
            </a:endParaRPr>
          </a:p>
          <a:p>
            <a:pPr algn="ctr">
              <a:lnSpc>
                <a:spcPct val="100000"/>
              </a:lnSpc>
            </a:pPr>
            <a:endParaRPr lang="en-US" sz="1600" b="0" strike="noStrike" spc="-1">
              <a:latin typeface="Arial"/>
            </a:endParaRPr>
          </a:p>
        </p:txBody>
      </p:sp>
      <p:sp>
        <p:nvSpPr>
          <p:cNvPr id="402" name="CustomShape 57"/>
          <p:cNvSpPr/>
          <p:nvPr/>
        </p:nvSpPr>
        <p:spPr>
          <a:xfrm>
            <a:off x="7040880" y="4136760"/>
            <a:ext cx="179640" cy="345240"/>
          </a:xfrm>
          <a:prstGeom prst="rect">
            <a:avLst/>
          </a:prstGeom>
          <a:noFill/>
          <a:ln>
            <a:noFill/>
          </a:ln>
        </p:spPr>
        <p:style>
          <a:lnRef idx="0">
            <a:scrgbClr r="0" g="0" b="0"/>
          </a:lnRef>
          <a:fillRef idx="0">
            <a:scrgbClr r="0" g="0" b="0"/>
          </a:fillRef>
          <a:effectRef idx="0">
            <a:scrgbClr r="0" g="0" b="0"/>
          </a:effectRef>
          <a:fontRef idx="minor"/>
        </p:style>
      </p:sp>
      <p:sp>
        <p:nvSpPr>
          <p:cNvPr id="59" name="CustomShape 6">
            <a:extLst>
              <a:ext uri="{FF2B5EF4-FFF2-40B4-BE49-F238E27FC236}">
                <a16:creationId xmlns:a16="http://schemas.microsoft.com/office/drawing/2014/main" id="{A76C8CDC-6146-994A-9CD7-5E5CFEDA1A8A}"/>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BAC2D5A-FC9E-4C04-B007-D2E5FC0F2D26}" type="slidenum">
              <a:rPr lang="en-US" sz="1800" b="0" strike="noStrike" spc="-1">
                <a:solidFill>
                  <a:srgbClr val="000000"/>
                </a:solidFill>
                <a:latin typeface="Arial"/>
                <a:ea typeface="DejaVu Sans"/>
              </a:rPr>
              <a:t>28</a:t>
            </a:fld>
            <a:endParaRPr lang="en-US" sz="1800" b="0" strike="noStrike" spc="-1">
              <a:latin typeface="Arial"/>
            </a:endParaRPr>
          </a:p>
        </p:txBody>
      </p:sp>
      <p:sp>
        <p:nvSpPr>
          <p:cNvPr id="40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08" name="CustomShape 6"/>
          <p:cNvSpPr/>
          <p:nvPr/>
        </p:nvSpPr>
        <p:spPr>
          <a:xfrm>
            <a:off x="880920" y="1249560"/>
            <a:ext cx="8141400" cy="20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Second decision: how will I validate my classifier?</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The validation method can also add information (on top of controlling for biases; e.g., cross classification). In fMRI the standard method is </a:t>
            </a:r>
            <a:r>
              <a:rPr lang="en-US" sz="1600" b="1" strike="noStrike" spc="-1" dirty="0">
                <a:solidFill>
                  <a:srgbClr val="000000"/>
                </a:solidFill>
                <a:latin typeface="Arial"/>
                <a:ea typeface="DejaVu Sans"/>
              </a:rPr>
              <a:t>leave-one-run-out</a:t>
            </a:r>
            <a:r>
              <a:rPr lang="en-US" sz="1600" b="0" strike="noStrike" spc="-1" dirty="0">
                <a:solidFill>
                  <a:srgbClr val="000000"/>
                </a:solidFill>
                <a:latin typeface="Arial"/>
                <a:ea typeface="DejaVu Sans"/>
              </a:rPr>
              <a:t>: one scanning run is held for testing and training is performed with the remaining ones.</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pic>
        <p:nvPicPr>
          <p:cNvPr id="409" name="Picture 2"/>
          <p:cNvPicPr/>
          <p:nvPr/>
        </p:nvPicPr>
        <p:blipFill>
          <a:blip r:embed="rId3"/>
          <a:stretch/>
        </p:blipFill>
        <p:spPr>
          <a:xfrm>
            <a:off x="1881000" y="3000240"/>
            <a:ext cx="5923440" cy="3359880"/>
          </a:xfrm>
          <a:prstGeom prst="rect">
            <a:avLst/>
          </a:prstGeom>
          <a:ln w="9360">
            <a:noFill/>
          </a:ln>
        </p:spPr>
      </p:pic>
      <p:sp>
        <p:nvSpPr>
          <p:cNvPr id="411" name="CustomShape 8"/>
          <p:cNvSpPr/>
          <p:nvPr/>
        </p:nvSpPr>
        <p:spPr>
          <a:xfrm rot="10817400">
            <a:off x="2068200" y="3511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2" name="CustomShape 9"/>
          <p:cNvSpPr/>
          <p:nvPr/>
        </p:nvSpPr>
        <p:spPr>
          <a:xfrm>
            <a:off x="1276920" y="3589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1</a:t>
            </a:r>
            <a:endParaRPr lang="en-US" sz="1600" b="0" strike="noStrike" spc="-1">
              <a:latin typeface="Arial"/>
            </a:endParaRPr>
          </a:p>
        </p:txBody>
      </p:sp>
      <p:sp>
        <p:nvSpPr>
          <p:cNvPr id="413" name="CustomShape 10"/>
          <p:cNvSpPr/>
          <p:nvPr/>
        </p:nvSpPr>
        <p:spPr>
          <a:xfrm>
            <a:off x="1276920" y="4165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2</a:t>
            </a:r>
            <a:endParaRPr lang="en-US" sz="1600" b="0" strike="noStrike" spc="-1">
              <a:latin typeface="Arial"/>
            </a:endParaRPr>
          </a:p>
        </p:txBody>
      </p:sp>
      <p:sp>
        <p:nvSpPr>
          <p:cNvPr id="414" name="CustomShape 11"/>
          <p:cNvSpPr/>
          <p:nvPr/>
        </p:nvSpPr>
        <p:spPr>
          <a:xfrm>
            <a:off x="1276920" y="4741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3</a:t>
            </a:r>
            <a:endParaRPr lang="en-US" sz="1600" b="0" strike="noStrike" spc="-1">
              <a:latin typeface="Arial"/>
            </a:endParaRPr>
          </a:p>
        </p:txBody>
      </p:sp>
      <p:sp>
        <p:nvSpPr>
          <p:cNvPr id="415" name="CustomShape 12"/>
          <p:cNvSpPr/>
          <p:nvPr/>
        </p:nvSpPr>
        <p:spPr>
          <a:xfrm>
            <a:off x="1276920" y="5245560"/>
            <a:ext cx="76320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DejaVu Sans"/>
              </a:rPr>
              <a:t>Run 4</a:t>
            </a:r>
            <a:endParaRPr lang="en-US" sz="1600" b="0" strike="noStrike" spc="-1">
              <a:latin typeface="Arial"/>
            </a:endParaRPr>
          </a:p>
        </p:txBody>
      </p:sp>
      <p:sp>
        <p:nvSpPr>
          <p:cNvPr id="416" name="CustomShape 13"/>
          <p:cNvSpPr/>
          <p:nvPr/>
        </p:nvSpPr>
        <p:spPr>
          <a:xfrm rot="10817400">
            <a:off x="2068920" y="408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7" name="CustomShape 14"/>
          <p:cNvSpPr/>
          <p:nvPr/>
        </p:nvSpPr>
        <p:spPr>
          <a:xfrm rot="10817400">
            <a:off x="2068920" y="462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8" name="CustomShape 15"/>
          <p:cNvSpPr/>
          <p:nvPr/>
        </p:nvSpPr>
        <p:spPr>
          <a:xfrm rot="10817400">
            <a:off x="2068920" y="5167440"/>
            <a:ext cx="354600" cy="5472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9" name="CustomShape 16"/>
          <p:cNvSpPr/>
          <p:nvPr/>
        </p:nvSpPr>
        <p:spPr>
          <a:xfrm>
            <a:off x="1188720" y="3491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420" name="CustomShape 17"/>
          <p:cNvSpPr/>
          <p:nvPr/>
        </p:nvSpPr>
        <p:spPr>
          <a:xfrm>
            <a:off x="1188720" y="4067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421" name="CustomShape 18"/>
          <p:cNvSpPr/>
          <p:nvPr/>
        </p:nvSpPr>
        <p:spPr>
          <a:xfrm>
            <a:off x="1188720" y="4643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422" name="CustomShape 19"/>
          <p:cNvSpPr/>
          <p:nvPr/>
        </p:nvSpPr>
        <p:spPr>
          <a:xfrm>
            <a:off x="1188720" y="5219280"/>
            <a:ext cx="1735560" cy="5684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22" name="CustomShape 6">
            <a:extLst>
              <a:ext uri="{FF2B5EF4-FFF2-40B4-BE49-F238E27FC236}">
                <a16:creationId xmlns:a16="http://schemas.microsoft.com/office/drawing/2014/main" id="{CD1E82AA-E66A-9845-8092-D2D068838246}"/>
              </a:ext>
            </a:extLst>
          </p:cNvPr>
          <p:cNvSpPr/>
          <p:nvPr/>
        </p:nvSpPr>
        <p:spPr>
          <a:xfrm>
            <a:off x="624796"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7D9BE2-DFD7-4C39-8199-BE53BBD8ECA5}" type="slidenum">
              <a:rPr lang="en-US" sz="1800" b="0" strike="noStrike" spc="-1">
                <a:solidFill>
                  <a:srgbClr val="000000"/>
                </a:solidFill>
                <a:latin typeface="Arial"/>
                <a:ea typeface="DejaVu Sans"/>
              </a:rPr>
              <a:t>29</a:t>
            </a:fld>
            <a:endParaRPr lang="en-US" sz="1800" b="0" strike="noStrike" spc="-1">
              <a:latin typeface="Arial"/>
            </a:endParaRPr>
          </a:p>
        </p:txBody>
      </p:sp>
      <p:sp>
        <p:nvSpPr>
          <p:cNvPr id="42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28" name="CustomShape 6"/>
          <p:cNvSpPr/>
          <p:nvPr/>
        </p:nvSpPr>
        <p:spPr>
          <a:xfrm>
            <a:off x="880920" y="1249560"/>
            <a:ext cx="8141400" cy="422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dirty="0">
                <a:solidFill>
                  <a:srgbClr val="000000"/>
                </a:solidFill>
                <a:latin typeface="Arial"/>
                <a:ea typeface="DejaVu Sans"/>
              </a:rPr>
              <a:t>Third decision: which voxels will I use (i.e., feature selection)?</a:t>
            </a:r>
            <a:r>
              <a:rPr lang="en-US" sz="1600" b="0" strike="noStrike" spc="-1" dirty="0">
                <a:solidFill>
                  <a:srgbClr val="000000"/>
                </a:solidFill>
                <a:latin typeface="Arial"/>
                <a:ea typeface="DejaVu Sans"/>
              </a:rPr>
              <a:t> Two main approaches to consider:</a:t>
            </a:r>
            <a:endParaRPr lang="en-US" sz="1600" b="0" strike="noStrike" spc="-1" dirty="0">
              <a:latin typeface="Arial"/>
            </a:endParaRPr>
          </a:p>
          <a:p>
            <a:pPr>
              <a:lnSpc>
                <a:spcPct val="100000"/>
              </a:lnSpc>
            </a:pPr>
            <a:endParaRPr lang="en-US" sz="1600" b="0" strike="noStrike" spc="-1" dirty="0">
              <a:latin typeface="Arial"/>
            </a:endParaRPr>
          </a:p>
          <a:p>
            <a:pPr marL="216000" indent="-213840">
              <a:lnSpc>
                <a:spcPct val="100000"/>
              </a:lnSpc>
              <a:buClr>
                <a:srgbClr val="000000"/>
              </a:buClr>
              <a:buFont typeface="StarSymbol"/>
              <a:buChar char="-"/>
            </a:pPr>
            <a:r>
              <a:rPr lang="en-US" sz="1600" b="1" strike="noStrike" spc="-1" dirty="0">
                <a:solidFill>
                  <a:srgbClr val="000000"/>
                </a:solidFill>
                <a:latin typeface="Arial"/>
                <a:ea typeface="DejaVu Sans"/>
              </a:rPr>
              <a:t>Region of interest (ROI): </a:t>
            </a:r>
            <a:r>
              <a:rPr lang="en-US" sz="1600" b="0" strike="noStrike" spc="-1" dirty="0">
                <a:solidFill>
                  <a:srgbClr val="000000"/>
                </a:solidFill>
                <a:latin typeface="Arial"/>
                <a:ea typeface="DejaVu Sans"/>
              </a:rPr>
              <a:t>Only voxels within a given ROI are used in the analysis. ROIs can be defined either anatomically (e.g., right TPJ, left CA1) or functionally (e.g., only voxels that response more to faces than to houses). Functional localizers can be set up as an independent task (e.g., FFA localizer, retinotopy).</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endParaRPr lang="en-US" sz="1600" b="0" strike="noStrike" spc="-1" dirty="0">
              <a:latin typeface="Arial"/>
            </a:endParaRPr>
          </a:p>
          <a:p>
            <a:pPr marL="216000" indent="-213840">
              <a:lnSpc>
                <a:spcPct val="100000"/>
              </a:lnSpc>
              <a:buClr>
                <a:srgbClr val="000000"/>
              </a:buClr>
              <a:buFont typeface="StarSymbol"/>
              <a:buChar char="-"/>
            </a:pPr>
            <a:r>
              <a:rPr lang="en-US" sz="1600" b="1" strike="noStrike" spc="-1" dirty="0">
                <a:solidFill>
                  <a:srgbClr val="000000"/>
                </a:solidFill>
                <a:latin typeface="Arial"/>
                <a:ea typeface="DejaVu Sans"/>
              </a:rPr>
              <a:t>Searchlight</a:t>
            </a:r>
            <a:r>
              <a:rPr lang="en-US" sz="1600" b="0" strike="noStrike" spc="-1" dirty="0">
                <a:solidFill>
                  <a:srgbClr val="000000"/>
                </a:solidFill>
                <a:latin typeface="Arial"/>
                <a:ea typeface="DejaVu Sans"/>
              </a:rPr>
              <a:t>: a small cluster of voxels is selected for classification; the classification accuracy of that cluster is assigned to the central voxel in the cluster; then, an adjacent cluster is selected, and the process is repeated until the entire brain (or ROI) is covered.</a:t>
            </a:r>
            <a:endParaRPr lang="en-US" sz="1600" b="0" strike="noStrike" spc="-1" dirty="0">
              <a:latin typeface="Arial"/>
            </a:endParaRPr>
          </a:p>
        </p:txBody>
      </p:sp>
      <p:pic>
        <p:nvPicPr>
          <p:cNvPr id="429" name="Picture 2"/>
          <p:cNvPicPr/>
          <p:nvPr/>
        </p:nvPicPr>
        <p:blipFill>
          <a:blip r:embed="rId3"/>
          <a:srcRect l="42083"/>
          <a:stretch/>
        </p:blipFill>
        <p:spPr>
          <a:xfrm>
            <a:off x="6730200" y="5105880"/>
            <a:ext cx="1497600" cy="1476000"/>
          </a:xfrm>
          <a:prstGeom prst="rect">
            <a:avLst/>
          </a:prstGeom>
          <a:ln>
            <a:noFill/>
          </a:ln>
        </p:spPr>
      </p:pic>
      <p:sp>
        <p:nvSpPr>
          <p:cNvPr id="10" name="CustomShape 6">
            <a:extLst>
              <a:ext uri="{FF2B5EF4-FFF2-40B4-BE49-F238E27FC236}">
                <a16:creationId xmlns:a16="http://schemas.microsoft.com/office/drawing/2014/main" id="{5FFA44CD-2D4A-044F-8B7C-DAB62E5B3DFC}"/>
              </a:ext>
            </a:extLst>
          </p:cNvPr>
          <p:cNvSpPr/>
          <p:nvPr/>
        </p:nvSpPr>
        <p:spPr>
          <a:xfrm>
            <a:off x="636371"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F56E68-F887-4CE3-9FD6-252B131C374D}" type="slidenum">
              <a:rPr lang="en-US" sz="1800" b="0" strike="noStrike" spc="-1">
                <a:solidFill>
                  <a:srgbClr val="000000"/>
                </a:solidFill>
                <a:latin typeface="Arial"/>
                <a:ea typeface="DejaVu Sans"/>
              </a:rPr>
              <a:t>3</a:t>
            </a:fld>
            <a:endParaRPr lang="en-US" sz="1800" b="0" strike="noStrike" spc="-1">
              <a:latin typeface="Arial"/>
            </a:endParaRPr>
          </a:p>
        </p:txBody>
      </p:sp>
      <p:sp>
        <p:nvSpPr>
          <p:cNvPr id="248"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9"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0"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1"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3" name="CustomShape 7"/>
          <p:cNvSpPr/>
          <p:nvPr/>
        </p:nvSpPr>
        <p:spPr>
          <a:xfrm>
            <a:off x="1280160" y="1513440"/>
            <a:ext cx="7680240" cy="34487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Fine grained localization</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where in the brain it is possible to distinguish between class A and class B?</a:t>
            </a:r>
            <a:r>
              <a:rPr lang="en-US" sz="1800" b="0" strike="noStrike" spc="-1" dirty="0">
                <a:solidFill>
                  <a:srgbClr val="000000"/>
                </a:solidFill>
                <a:latin typeface="Arial"/>
                <a:ea typeface="DejaVu Sans"/>
              </a:rPr>
              <a:t> (e.g., stimulus categories? Stimulus identity?).</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Representational content</a:t>
            </a:r>
            <a:r>
              <a:rPr lang="en-US" sz="1800" b="0" strike="noStrike" spc="-1" dirty="0">
                <a:solidFill>
                  <a:srgbClr val="000000"/>
                </a:solidFill>
                <a:latin typeface="Arial"/>
                <a:ea typeface="DejaVu Sans"/>
              </a:rPr>
              <a:t>: what type of information is represented? (e.g., low level features vs. Categorical information? Detailed vs. Coarse representations?</a:t>
            </a:r>
            <a:endParaRPr lang="en-US" spc="-1" dirty="0">
              <a:latin typeface="Arial"/>
            </a:endParaRPr>
          </a:p>
          <a:p>
            <a:pPr>
              <a:lnSpc>
                <a:spcPct val="100000"/>
              </a:lnSpc>
            </a:pPr>
            <a:endParaRPr lang="en-US" sz="1800" b="1" strike="noStrike" spc="-1" dirty="0">
              <a:solidFill>
                <a:srgbClr val="000000"/>
              </a:solidFill>
              <a:latin typeface="Arial"/>
              <a:ea typeface="DejaVu Sans"/>
            </a:endParaRPr>
          </a:p>
          <a:p>
            <a:pPr>
              <a:lnSpc>
                <a:spcPct val="100000"/>
              </a:lnSpc>
            </a:pPr>
            <a:r>
              <a:rPr lang="en-US" sz="1800" b="1" strike="noStrike" spc="-1" dirty="0">
                <a:solidFill>
                  <a:srgbClr val="000000"/>
                </a:solidFill>
                <a:latin typeface="Arial"/>
                <a:ea typeface="DejaVu Sans"/>
              </a:rPr>
              <a:t>Temporal dynamics: </a:t>
            </a:r>
            <a:r>
              <a:rPr lang="en-US" sz="1800" b="0" strike="noStrike" spc="-1" dirty="0">
                <a:solidFill>
                  <a:srgbClr val="000000"/>
                </a:solidFill>
                <a:latin typeface="Arial"/>
                <a:ea typeface="DejaVu Sans"/>
              </a:rPr>
              <a:t>From and until when is a given type of information available? (note: BOLD signal might not be the best measure for small time scales).</a:t>
            </a:r>
            <a:endParaRPr lang="en-US" sz="1800" b="0" strike="noStrike" spc="-1" dirty="0">
              <a:latin typeface="Arial"/>
            </a:endParaRPr>
          </a:p>
          <a:p>
            <a:pPr>
              <a:lnSpc>
                <a:spcPct val="100000"/>
              </a:lnSpc>
            </a:pPr>
            <a:endParaRPr lang="en-US" sz="1800" b="0" strike="noStrike" spc="-1" dirty="0">
              <a:latin typeface="Arial"/>
            </a:endParaRPr>
          </a:p>
        </p:txBody>
      </p:sp>
      <p:sp>
        <p:nvSpPr>
          <p:cNvPr id="9" name="CustomShape 6">
            <a:extLst>
              <a:ext uri="{FF2B5EF4-FFF2-40B4-BE49-F238E27FC236}">
                <a16:creationId xmlns:a16="http://schemas.microsoft.com/office/drawing/2014/main" id="{BE3CDCCA-F5C9-8040-AF09-1646AAB9D0C0}"/>
              </a:ext>
            </a:extLst>
          </p:cNvPr>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Multivariate in fMRI. What for?</a:t>
            </a:r>
            <a:endParaRPr lang="en-US" sz="2400" b="0" strike="noStrike" spc="-1" dirty="0">
              <a:latin typeface="Arial"/>
            </a:endParaRPr>
          </a:p>
        </p:txBody>
      </p:sp>
    </p:spTree>
    <p:extLst>
      <p:ext uri="{BB962C8B-B14F-4D97-AF65-F5344CB8AC3E}">
        <p14:creationId xmlns:p14="http://schemas.microsoft.com/office/powerpoint/2010/main" val="24578069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7598880" y="650088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707F21-BC64-469C-9E10-759E57051924}" type="slidenum">
              <a:rPr lang="en-US" sz="1800" b="0" strike="noStrike" spc="-1">
                <a:solidFill>
                  <a:srgbClr val="000000"/>
                </a:solidFill>
                <a:latin typeface="Arial"/>
                <a:ea typeface="DejaVu Sans"/>
              </a:rPr>
              <a:t>30</a:t>
            </a:fld>
            <a:endParaRPr lang="en-US" sz="1800" b="0" strike="noStrike" spc="-1">
              <a:latin typeface="Arial"/>
            </a:endParaRPr>
          </a:p>
        </p:txBody>
      </p:sp>
      <p:sp>
        <p:nvSpPr>
          <p:cNvPr id="432"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3"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4"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5"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37" name="CustomShape 7"/>
          <p:cNvSpPr/>
          <p:nvPr/>
        </p:nvSpPr>
        <p:spPr>
          <a:xfrm>
            <a:off x="882299" y="1191628"/>
            <a:ext cx="8412171" cy="368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Fourth decision: how do I want to do it?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err="1">
                <a:solidFill>
                  <a:srgbClr val="000000"/>
                </a:solidFill>
                <a:latin typeface="Arial"/>
                <a:ea typeface="DejaVu Sans"/>
              </a:rPr>
              <a:t>CoSMoMVPA</a:t>
            </a:r>
            <a:r>
              <a:rPr lang="en-US" sz="18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Oosterhof</a:t>
            </a:r>
            <a:r>
              <a:rPr lang="en-US" sz="1600" b="0" strike="noStrike" spc="-1" dirty="0">
                <a:solidFill>
                  <a:srgbClr val="000000"/>
                </a:solidFill>
                <a:latin typeface="Arial"/>
                <a:ea typeface="DejaVu Sans"/>
              </a:rPr>
              <a:t>, Connolly, &amp; </a:t>
            </a:r>
            <a:r>
              <a:rPr lang="en-US" sz="1600" b="0" strike="noStrike" spc="-1" dirty="0" err="1">
                <a:solidFill>
                  <a:srgbClr val="000000"/>
                </a:solidFill>
                <a:latin typeface="Arial"/>
                <a:ea typeface="DejaVu Sans"/>
              </a:rPr>
              <a:t>Haxby</a:t>
            </a:r>
            <a:r>
              <a:rPr lang="en-US" sz="1600" b="0" strike="noStrike" spc="-1" dirty="0">
                <a:solidFill>
                  <a:srgbClr val="000000"/>
                </a:solidFill>
                <a:latin typeface="Arial"/>
                <a:ea typeface="DejaVu Sans"/>
              </a:rPr>
              <a:t>, (2016). </a:t>
            </a:r>
            <a:r>
              <a:rPr lang="en-US" sz="1600" b="0" i="1" strike="noStrike" spc="-1" dirty="0">
                <a:solidFill>
                  <a:srgbClr val="000000"/>
                </a:solidFill>
                <a:latin typeface="Arial"/>
                <a:ea typeface="DejaVu Sans"/>
              </a:rPr>
              <a:t>Frontiers in </a:t>
            </a:r>
            <a:r>
              <a:rPr lang="en-US" sz="1600" b="0" i="1" strike="noStrike" spc="-1" dirty="0" err="1">
                <a:solidFill>
                  <a:srgbClr val="000000"/>
                </a:solidFill>
                <a:latin typeface="Arial"/>
                <a:ea typeface="DejaVu Sans"/>
              </a:rPr>
              <a:t>neuroinformatics</a:t>
            </a:r>
            <a:r>
              <a:rPr lang="en-US" sz="1600" b="0" i="1" strike="noStrike" spc="-1" dirty="0">
                <a:solidFill>
                  <a:srgbClr val="000000"/>
                </a:solidFill>
                <a:latin typeface="Arial"/>
                <a:ea typeface="DejaVu Sans"/>
              </a:rPr>
              <a:t>. </a:t>
            </a:r>
            <a:r>
              <a:rPr lang="en-US" sz="1600" b="0" strike="noStrike" spc="-1" dirty="0">
                <a:solidFill>
                  <a:srgbClr val="000000"/>
                </a:solidFill>
                <a:latin typeface="Arial"/>
                <a:ea typeface="DejaVu Sans"/>
              </a:rPr>
              <a:t>Multimodal environment. Works with matrices of data; requires the user to arrange </a:t>
            </a:r>
            <a:r>
              <a:rPr lang="en-US" sz="1600" b="0" strike="noStrike" spc="-1" dirty="0" err="1">
                <a:solidFill>
                  <a:srgbClr val="000000"/>
                </a:solidFill>
                <a:latin typeface="Arial"/>
                <a:ea typeface="DejaVu Sans"/>
              </a:rPr>
              <a:t>datsets</a:t>
            </a:r>
            <a:r>
              <a:rPr lang="en-US" sz="1600" b="0" strike="noStrike" spc="-1" dirty="0">
                <a:solidFill>
                  <a:srgbClr val="000000"/>
                </a:solidFill>
                <a:latin typeface="Arial"/>
                <a:ea typeface="DejaVu Sans"/>
              </a:rPr>
              <a:t>. </a:t>
            </a:r>
            <a:endParaRPr lang="en-US" sz="1600" b="0" strike="noStrike" spc="-1" dirty="0">
              <a:latin typeface="Arial"/>
            </a:endParaRPr>
          </a:p>
          <a:p>
            <a:pPr>
              <a:lnSpc>
                <a:spcPct val="100000"/>
              </a:lnSpc>
            </a:pPr>
            <a:r>
              <a:rPr lang="en-US" sz="1600" b="0" strike="noStrike" spc="-1" dirty="0" err="1">
                <a:solidFill>
                  <a:srgbClr val="000000"/>
                </a:solidFill>
                <a:latin typeface="Arial"/>
                <a:ea typeface="DejaVu Sans"/>
              </a:rPr>
              <a:t>Matlab</a:t>
            </a:r>
            <a:r>
              <a:rPr lang="en-US" sz="1600" b="0" strike="noStrike" spc="-1" dirty="0">
                <a:solidFill>
                  <a:srgbClr val="000000"/>
                </a:solidFill>
                <a:latin typeface="Arial"/>
                <a:ea typeface="DejaVu Sans"/>
              </a:rPr>
              <a:t>-based.</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800" b="1" strike="noStrike" spc="-1" dirty="0">
                <a:solidFill>
                  <a:srgbClr val="000000"/>
                </a:solidFill>
                <a:latin typeface="Arial"/>
                <a:ea typeface="DejaVu Sans"/>
              </a:rPr>
              <a:t>The Decoding Toolbox (TDT). </a:t>
            </a:r>
            <a:r>
              <a:rPr lang="en-US" sz="1600" b="0" strike="noStrike" spc="-1" dirty="0" err="1">
                <a:solidFill>
                  <a:srgbClr val="000000"/>
                </a:solidFill>
                <a:latin typeface="Arial"/>
                <a:ea typeface="DejaVu Sans"/>
              </a:rPr>
              <a:t>Hebart</a:t>
            </a: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Görgen</a:t>
            </a:r>
            <a:r>
              <a:rPr lang="en-US" sz="1600" b="0" strike="noStrike" spc="-1" dirty="0">
                <a:solidFill>
                  <a:srgbClr val="000000"/>
                </a:solidFill>
                <a:latin typeface="Arial"/>
                <a:ea typeface="DejaVu Sans"/>
              </a:rPr>
              <a:t>, &amp; Haynes. (2015). </a:t>
            </a:r>
            <a:r>
              <a:rPr lang="en-US" sz="1600" b="0" i="1" strike="noStrike" spc="-1" dirty="0">
                <a:solidFill>
                  <a:srgbClr val="000000"/>
                </a:solidFill>
                <a:latin typeface="Arial"/>
                <a:ea typeface="DejaVu Sans"/>
              </a:rPr>
              <a:t>Frontiers in </a:t>
            </a:r>
            <a:r>
              <a:rPr lang="en-US" sz="1600" b="0" i="1" strike="noStrike" spc="-1" dirty="0" err="1">
                <a:solidFill>
                  <a:srgbClr val="000000"/>
                </a:solidFill>
                <a:latin typeface="Arial"/>
                <a:ea typeface="DejaVu Sans"/>
              </a:rPr>
              <a:t>neuroinformatics</a:t>
            </a:r>
            <a:r>
              <a:rPr lang="en-US" sz="1600" b="0" i="1" strike="noStrike" spc="-1" dirty="0">
                <a:solidFill>
                  <a:srgbClr val="000000"/>
                </a:solidFill>
                <a:latin typeface="Arial"/>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Arial"/>
                <a:ea typeface="DejaVu Sans"/>
              </a:rPr>
              <a:t>SPM-based. Works with beta maps (.</a:t>
            </a:r>
            <a:r>
              <a:rPr lang="en-US" sz="1600" b="0" strike="noStrike" spc="-1" dirty="0" err="1">
                <a:solidFill>
                  <a:srgbClr val="000000"/>
                </a:solidFill>
                <a:latin typeface="Arial"/>
                <a:ea typeface="DejaVu Sans"/>
              </a:rPr>
              <a:t>nii</a:t>
            </a:r>
            <a:r>
              <a:rPr lang="en-US" sz="1600" b="0" strike="noStrike" spc="-1" dirty="0">
                <a:solidFill>
                  <a:srgbClr val="000000"/>
                </a:solidFill>
                <a:latin typeface="Arial"/>
                <a:ea typeface="DejaVu Sans"/>
              </a:rPr>
              <a:t>) and </a:t>
            </a:r>
            <a:r>
              <a:rPr lang="en-US" sz="1600" b="0" strike="noStrike" spc="-1" dirty="0" err="1">
                <a:solidFill>
                  <a:srgbClr val="000000"/>
                </a:solidFill>
                <a:latin typeface="Arial"/>
                <a:ea typeface="DejaVu Sans"/>
              </a:rPr>
              <a:t>SPM.mat</a:t>
            </a:r>
            <a:r>
              <a:rPr lang="en-US" sz="1600" b="0" strike="noStrike" spc="-1" dirty="0">
                <a:solidFill>
                  <a:srgbClr val="000000"/>
                </a:solidFill>
                <a:latin typeface="Arial"/>
                <a:ea typeface="DejaVu Sans"/>
              </a:rPr>
              <a:t> from SPM; minimal user intervention for standard analysis. </a:t>
            </a:r>
            <a:endParaRPr lang="en-US" sz="1600" b="0" strike="noStrike" spc="-1" dirty="0">
              <a:latin typeface="Arial"/>
            </a:endParaRPr>
          </a:p>
          <a:p>
            <a:pPr>
              <a:lnSpc>
                <a:spcPct val="100000"/>
              </a:lnSpc>
            </a:pPr>
            <a:r>
              <a:rPr lang="en-US" sz="1600" b="0" strike="noStrike" spc="-1" dirty="0" err="1">
                <a:solidFill>
                  <a:srgbClr val="000000"/>
                </a:solidFill>
                <a:latin typeface="Arial"/>
                <a:ea typeface="DejaVu Sans"/>
              </a:rPr>
              <a:t>Matlab</a:t>
            </a:r>
            <a:r>
              <a:rPr lang="en-US" sz="1600" b="0" strike="noStrike" spc="-1" dirty="0">
                <a:solidFill>
                  <a:srgbClr val="000000"/>
                </a:solidFill>
                <a:latin typeface="Arial"/>
                <a:ea typeface="DejaVu Sans"/>
              </a:rPr>
              <a:t>-based.</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1" strike="noStrike" spc="-1" dirty="0" err="1">
                <a:solidFill>
                  <a:srgbClr val="000000"/>
                </a:solidFill>
                <a:latin typeface="Arial"/>
                <a:ea typeface="DejaVu Sans"/>
              </a:rPr>
              <a:t>PyMVPA</a:t>
            </a:r>
            <a:r>
              <a:rPr lang="en-US" sz="1600" b="0" i="1" strike="noStrike" spc="-1" dirty="0">
                <a:solidFill>
                  <a:srgbClr val="000000"/>
                </a:solidFill>
                <a:latin typeface="Arial"/>
                <a:ea typeface="DejaVu Sans"/>
              </a:rPr>
              <a:t>. </a:t>
            </a:r>
            <a:r>
              <a:rPr lang="en-US" sz="1600" b="0" strike="noStrike" spc="-1" dirty="0">
                <a:solidFill>
                  <a:srgbClr val="000000"/>
                </a:solidFill>
                <a:latin typeface="Arial"/>
                <a:ea typeface="DejaVu Sans"/>
              </a:rPr>
              <a:t>Hanke, </a:t>
            </a:r>
            <a:r>
              <a:rPr lang="en-US" sz="1600" b="0" strike="noStrike" spc="-1" dirty="0" err="1">
                <a:solidFill>
                  <a:srgbClr val="000000"/>
                </a:solidFill>
                <a:latin typeface="Arial"/>
                <a:ea typeface="DejaVu Sans"/>
              </a:rPr>
              <a:t>Halchenko</a:t>
            </a:r>
            <a:r>
              <a:rPr lang="en-US" sz="1600" b="0" strike="noStrike" spc="-1" dirty="0">
                <a:solidFill>
                  <a:srgbClr val="000000"/>
                </a:solidFill>
                <a:latin typeface="Arial"/>
                <a:ea typeface="DejaVu Sans"/>
              </a:rPr>
              <a:t>, </a:t>
            </a:r>
            <a:r>
              <a:rPr lang="en-US" sz="1600" b="0" strike="noStrike" spc="-1" dirty="0" err="1">
                <a:solidFill>
                  <a:srgbClr val="000000"/>
                </a:solidFill>
                <a:latin typeface="Arial"/>
                <a:ea typeface="DejaVu Sans"/>
              </a:rPr>
              <a:t>Sederberg</a:t>
            </a:r>
            <a:r>
              <a:rPr lang="en-US" sz="1600" b="0" strike="noStrike" spc="-1" dirty="0">
                <a:solidFill>
                  <a:srgbClr val="000000"/>
                </a:solidFill>
                <a:latin typeface="Arial"/>
                <a:ea typeface="DejaVu Sans"/>
              </a:rPr>
              <a:t>, Hanson, </a:t>
            </a:r>
            <a:r>
              <a:rPr lang="en-US" sz="1600" b="0" strike="noStrike" spc="-1" dirty="0" err="1">
                <a:solidFill>
                  <a:srgbClr val="000000"/>
                </a:solidFill>
                <a:latin typeface="Arial"/>
                <a:ea typeface="DejaVu Sans"/>
              </a:rPr>
              <a:t>Haxby</a:t>
            </a:r>
            <a:r>
              <a:rPr lang="en-US" sz="1600" b="0" strike="noStrike" spc="-1" dirty="0">
                <a:solidFill>
                  <a:srgbClr val="000000"/>
                </a:solidFill>
                <a:latin typeface="Arial"/>
                <a:ea typeface="DejaVu Sans"/>
              </a:rPr>
              <a:t>, &amp; </a:t>
            </a:r>
            <a:r>
              <a:rPr lang="en-US" sz="1600" b="0" strike="noStrike" spc="-1" dirty="0" err="1">
                <a:solidFill>
                  <a:srgbClr val="000000"/>
                </a:solidFill>
                <a:latin typeface="Arial"/>
                <a:ea typeface="DejaVu Sans"/>
              </a:rPr>
              <a:t>Pollmann</a:t>
            </a:r>
            <a:r>
              <a:rPr lang="en-US" sz="1600" b="0" strike="noStrike" spc="-1" dirty="0">
                <a:solidFill>
                  <a:srgbClr val="000000"/>
                </a:solidFill>
                <a:latin typeface="Arial"/>
                <a:ea typeface="DejaVu Sans"/>
              </a:rPr>
              <a:t>, (2009). </a:t>
            </a:r>
            <a:r>
              <a:rPr lang="en-US" sz="1600" b="0" i="1" strike="noStrike" spc="-1" dirty="0" err="1">
                <a:solidFill>
                  <a:srgbClr val="000000"/>
                </a:solidFill>
                <a:latin typeface="Arial"/>
                <a:ea typeface="DejaVu Sans"/>
              </a:rPr>
              <a:t>Neuroinformatics</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pPr>
            <a:r>
              <a:rPr lang="en-US" sz="1600" b="0" strike="noStrike" spc="-1" dirty="0">
                <a:solidFill>
                  <a:srgbClr val="000000"/>
                </a:solidFill>
                <a:latin typeface="Arial"/>
                <a:ea typeface="DejaVu Sans"/>
              </a:rPr>
              <a:t>Python-based. </a:t>
            </a:r>
            <a:endParaRPr lang="en-US" sz="1600" b="0" strike="noStrike" spc="-1" dirty="0">
              <a:latin typeface="Arial"/>
            </a:endParaRPr>
          </a:p>
        </p:txBody>
      </p:sp>
      <p:sp>
        <p:nvSpPr>
          <p:cNvPr id="9" name="CustomShape 6">
            <a:extLst>
              <a:ext uri="{FF2B5EF4-FFF2-40B4-BE49-F238E27FC236}">
                <a16:creationId xmlns:a16="http://schemas.microsoft.com/office/drawing/2014/main" id="{2BD83A9F-94DE-F74C-ACA5-53B4EB597D04}"/>
              </a:ext>
            </a:extLst>
          </p:cNvPr>
          <p:cNvSpPr/>
          <p:nvPr/>
        </p:nvSpPr>
        <p:spPr>
          <a:xfrm>
            <a:off x="636371"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6A121E-ABA1-4C4E-98B7-867B24D5D541}" type="slidenum">
              <a:rPr lang="en-US" sz="1800" b="0" strike="noStrike" spc="-1">
                <a:solidFill>
                  <a:srgbClr val="000000"/>
                </a:solidFill>
                <a:latin typeface="Arial"/>
                <a:ea typeface="DejaVu Sans"/>
              </a:rPr>
              <a:t>31</a:t>
            </a:fld>
            <a:endParaRPr lang="en-US" sz="1800" b="0" strike="noStrike" spc="-1">
              <a:latin typeface="Arial"/>
            </a:endParaRPr>
          </a:p>
        </p:txBody>
      </p:sp>
      <p:sp>
        <p:nvSpPr>
          <p:cNvPr id="439"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0"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1"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2"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4" name="CustomShape 7"/>
          <p:cNvSpPr/>
          <p:nvPr/>
        </p:nvSpPr>
        <p:spPr>
          <a:xfrm>
            <a:off x="636370" y="1285920"/>
            <a:ext cx="7885909"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Practical exercise part 2.</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pc="-1" dirty="0">
                <a:latin typeface="Arial"/>
              </a:rPr>
              <a:t>Go into breakout rooms and follow the .mlx script. Discuss with your colleagues and try to understand every step.</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9" name="CustomShape 6">
            <a:extLst>
              <a:ext uri="{FF2B5EF4-FFF2-40B4-BE49-F238E27FC236}">
                <a16:creationId xmlns:a16="http://schemas.microsoft.com/office/drawing/2014/main" id="{D7D7AB11-B3FB-B146-B58E-3288AA78B43B}"/>
              </a:ext>
            </a:extLst>
          </p:cNvPr>
          <p:cNvSpPr/>
          <p:nvPr/>
        </p:nvSpPr>
        <p:spPr>
          <a:xfrm>
            <a:off x="636371" y="183599"/>
            <a:ext cx="9212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Hands-on.</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97B4C9-7EC3-446A-B2CC-E819391D369E}" type="slidenum">
              <a:rPr lang="en-US" sz="1800" b="0" strike="noStrike" spc="-1">
                <a:solidFill>
                  <a:srgbClr val="000000"/>
                </a:solidFill>
                <a:latin typeface="Arial"/>
                <a:ea typeface="DejaVu Sans"/>
              </a:rPr>
              <a:t>32</a:t>
            </a:fld>
            <a:endParaRPr lang="en-US" sz="1800" b="0" strike="noStrike" spc="-1">
              <a:latin typeface="Arial"/>
            </a:endParaRPr>
          </a:p>
        </p:txBody>
      </p:sp>
      <p:sp>
        <p:nvSpPr>
          <p:cNvPr id="446"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7"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8"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49"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51" name="CustomShape 7"/>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
        <p:nvSpPr>
          <p:cNvPr id="452" name="CustomShape 8"/>
          <p:cNvSpPr/>
          <p:nvPr/>
        </p:nvSpPr>
        <p:spPr>
          <a:xfrm>
            <a:off x="607675" y="1285920"/>
            <a:ext cx="799848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Using similarity between activity patterns to infer representational structure.</a:t>
            </a:r>
            <a:endParaRPr lang="en-US" sz="1800" b="0" strike="noStrike" spc="-1" dirty="0">
              <a:latin typeface="Arial"/>
            </a:endParaRPr>
          </a:p>
        </p:txBody>
      </p:sp>
      <p:pic>
        <p:nvPicPr>
          <p:cNvPr id="453" name="Picture 4"/>
          <p:cNvPicPr/>
          <p:nvPr/>
        </p:nvPicPr>
        <p:blipFill>
          <a:blip r:embed="rId3"/>
          <a:srcRect r="56028" b="77738"/>
          <a:stretch/>
        </p:blipFill>
        <p:spPr>
          <a:xfrm>
            <a:off x="1936795" y="2377440"/>
            <a:ext cx="1638720" cy="1462680"/>
          </a:xfrm>
          <a:prstGeom prst="rect">
            <a:avLst/>
          </a:prstGeom>
          <a:ln w="9360">
            <a:noFill/>
          </a:ln>
        </p:spPr>
      </p:pic>
      <p:pic>
        <p:nvPicPr>
          <p:cNvPr id="455" name="Picture 4"/>
          <p:cNvPicPr/>
          <p:nvPr/>
        </p:nvPicPr>
        <p:blipFill>
          <a:blip r:embed="rId3"/>
          <a:srcRect l="56901" r="-3454" b="77738"/>
          <a:stretch/>
        </p:blipFill>
        <p:spPr>
          <a:xfrm>
            <a:off x="4221715" y="2380334"/>
            <a:ext cx="1735560" cy="1462680"/>
          </a:xfrm>
          <a:prstGeom prst="rect">
            <a:avLst/>
          </a:prstGeom>
          <a:ln w="9360">
            <a:noFill/>
          </a:ln>
        </p:spPr>
      </p:pic>
      <p:graphicFrame>
        <p:nvGraphicFramePr>
          <p:cNvPr id="456" name="Table 9"/>
          <p:cNvGraphicFramePr/>
          <p:nvPr>
            <p:extLst>
              <p:ext uri="{D42A27DB-BD31-4B8C-83A1-F6EECF244321}">
                <p14:modId xmlns:p14="http://schemas.microsoft.com/office/powerpoint/2010/main" val="821161743"/>
              </p:ext>
            </p:extLst>
          </p:nvPr>
        </p:nvGraphicFramePr>
        <p:xfrm>
          <a:off x="6429235" y="2515680"/>
          <a:ext cx="1402560" cy="1258560"/>
        </p:xfrm>
        <a:graphic>
          <a:graphicData uri="http://schemas.openxmlformats.org/drawingml/2006/table">
            <a:tbl>
              <a:tblPr/>
              <a:tblGrid>
                <a:gridCol w="467640">
                  <a:extLst>
                    <a:ext uri="{9D8B030D-6E8A-4147-A177-3AD203B41FA5}">
                      <a16:colId xmlns:a16="http://schemas.microsoft.com/office/drawing/2014/main" val="20000"/>
                    </a:ext>
                  </a:extLst>
                </a:gridCol>
                <a:gridCol w="467640">
                  <a:extLst>
                    <a:ext uri="{9D8B030D-6E8A-4147-A177-3AD203B41FA5}">
                      <a16:colId xmlns:a16="http://schemas.microsoft.com/office/drawing/2014/main" val="20001"/>
                    </a:ext>
                  </a:extLst>
                </a:gridCol>
                <a:gridCol w="467280">
                  <a:extLst>
                    <a:ext uri="{9D8B030D-6E8A-4147-A177-3AD203B41FA5}">
                      <a16:colId xmlns:a16="http://schemas.microsoft.com/office/drawing/2014/main" val="20002"/>
                    </a:ext>
                  </a:extLst>
                </a:gridCol>
              </a:tblGrid>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183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457" name="CustomShape 10"/>
          <p:cNvSpPr/>
          <p:nvPr/>
        </p:nvSpPr>
        <p:spPr>
          <a:xfrm>
            <a:off x="3625195" y="310896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58" name="CustomShape 11"/>
          <p:cNvSpPr/>
          <p:nvPr/>
        </p:nvSpPr>
        <p:spPr>
          <a:xfrm>
            <a:off x="5809675" y="310896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59" name="CustomShape 12"/>
          <p:cNvSpPr/>
          <p:nvPr/>
        </p:nvSpPr>
        <p:spPr>
          <a:xfrm>
            <a:off x="2118595" y="192600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460" name="CustomShape 13"/>
          <p:cNvSpPr/>
          <p:nvPr/>
        </p:nvSpPr>
        <p:spPr>
          <a:xfrm>
            <a:off x="4313155" y="1920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2</a:t>
            </a:r>
            <a:endParaRPr lang="en-US" sz="1800" b="0" strike="noStrike" spc="-1">
              <a:latin typeface="Arial"/>
            </a:endParaRPr>
          </a:p>
        </p:txBody>
      </p:sp>
      <p:sp>
        <p:nvSpPr>
          <p:cNvPr id="461" name="CustomShape 14"/>
          <p:cNvSpPr/>
          <p:nvPr/>
        </p:nvSpPr>
        <p:spPr>
          <a:xfrm>
            <a:off x="2118595" y="192600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462" name="CustomShape 15"/>
          <p:cNvSpPr/>
          <p:nvPr/>
        </p:nvSpPr>
        <p:spPr>
          <a:xfrm>
            <a:off x="6416275" y="1920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3</a:t>
            </a:r>
            <a:endParaRPr lang="en-US" sz="1800" b="0" strike="noStrike" spc="-1">
              <a:latin typeface="Arial"/>
            </a:endParaRPr>
          </a:p>
        </p:txBody>
      </p:sp>
      <p:sp>
        <p:nvSpPr>
          <p:cNvPr id="463" name="CustomShape 16"/>
          <p:cNvSpPr/>
          <p:nvPr/>
        </p:nvSpPr>
        <p:spPr>
          <a:xfrm>
            <a:off x="3167995" y="411480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More similar</a:t>
            </a:r>
            <a:endParaRPr lang="en-US" sz="1800" b="0" strike="noStrike" spc="-1">
              <a:latin typeface="Arial"/>
            </a:endParaRPr>
          </a:p>
        </p:txBody>
      </p:sp>
      <p:sp>
        <p:nvSpPr>
          <p:cNvPr id="464" name="CustomShape 17"/>
          <p:cNvSpPr/>
          <p:nvPr/>
        </p:nvSpPr>
        <p:spPr>
          <a:xfrm>
            <a:off x="5362555" y="412056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Less similar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AD31FD-1A30-4EC3-8C98-8DF7EC28D7BE}" type="slidenum">
              <a:rPr lang="en-US" sz="1800" b="0" strike="noStrike" spc="-1">
                <a:solidFill>
                  <a:srgbClr val="000000"/>
                </a:solidFill>
                <a:latin typeface="Arial"/>
                <a:ea typeface="DejaVu Sans"/>
              </a:rPr>
              <a:t>33</a:t>
            </a:fld>
            <a:endParaRPr lang="en-US" sz="1800" b="0" strike="noStrike" spc="-1">
              <a:latin typeface="Arial"/>
            </a:endParaRPr>
          </a:p>
        </p:txBody>
      </p:sp>
      <p:pic>
        <p:nvPicPr>
          <p:cNvPr id="473" name="Picture 4"/>
          <p:cNvPicPr/>
          <p:nvPr/>
        </p:nvPicPr>
        <p:blipFill>
          <a:blip r:embed="rId3"/>
          <a:srcRect r="56028" b="77738"/>
          <a:stretch/>
        </p:blipFill>
        <p:spPr>
          <a:xfrm>
            <a:off x="1786320" y="2377440"/>
            <a:ext cx="1638720" cy="1462680"/>
          </a:xfrm>
          <a:prstGeom prst="rect">
            <a:avLst/>
          </a:prstGeom>
          <a:ln w="9360">
            <a:noFill/>
          </a:ln>
        </p:spPr>
      </p:pic>
      <p:pic>
        <p:nvPicPr>
          <p:cNvPr id="474" name="Picture 4"/>
          <p:cNvPicPr/>
          <p:nvPr/>
        </p:nvPicPr>
        <p:blipFill>
          <a:blip r:embed="rId3"/>
          <a:srcRect l="56901" r="-3454" b="77738"/>
          <a:stretch/>
        </p:blipFill>
        <p:spPr>
          <a:xfrm>
            <a:off x="3911760" y="2377440"/>
            <a:ext cx="1735560" cy="1462680"/>
          </a:xfrm>
          <a:prstGeom prst="rect">
            <a:avLst/>
          </a:prstGeom>
          <a:ln w="9360">
            <a:noFill/>
          </a:ln>
        </p:spPr>
      </p:pic>
      <p:pic>
        <p:nvPicPr>
          <p:cNvPr id="475" name="Picture 4"/>
          <p:cNvPicPr/>
          <p:nvPr/>
        </p:nvPicPr>
        <p:blipFill>
          <a:blip r:embed="rId3"/>
          <a:srcRect l="56901" r="-3454" b="77738"/>
          <a:stretch/>
        </p:blipFill>
        <p:spPr>
          <a:xfrm>
            <a:off x="4003200" y="2377440"/>
            <a:ext cx="1735560" cy="1462680"/>
          </a:xfrm>
          <a:prstGeom prst="rect">
            <a:avLst/>
          </a:prstGeom>
          <a:ln w="9360">
            <a:noFill/>
          </a:ln>
        </p:spPr>
      </p:pic>
      <p:graphicFrame>
        <p:nvGraphicFramePr>
          <p:cNvPr id="476" name="Table 9"/>
          <p:cNvGraphicFramePr/>
          <p:nvPr/>
        </p:nvGraphicFramePr>
        <p:xfrm>
          <a:off x="6278760" y="2515680"/>
          <a:ext cx="1402560" cy="1258560"/>
        </p:xfrm>
        <a:graphic>
          <a:graphicData uri="http://schemas.openxmlformats.org/drawingml/2006/table">
            <a:tbl>
              <a:tblPr/>
              <a:tblGrid>
                <a:gridCol w="467640">
                  <a:extLst>
                    <a:ext uri="{9D8B030D-6E8A-4147-A177-3AD203B41FA5}">
                      <a16:colId xmlns:a16="http://schemas.microsoft.com/office/drawing/2014/main" val="20000"/>
                    </a:ext>
                  </a:extLst>
                </a:gridCol>
                <a:gridCol w="467640">
                  <a:extLst>
                    <a:ext uri="{9D8B030D-6E8A-4147-A177-3AD203B41FA5}">
                      <a16:colId xmlns:a16="http://schemas.microsoft.com/office/drawing/2014/main" val="20001"/>
                    </a:ext>
                  </a:extLst>
                </a:gridCol>
                <a:gridCol w="467280">
                  <a:extLst>
                    <a:ext uri="{9D8B030D-6E8A-4147-A177-3AD203B41FA5}">
                      <a16:colId xmlns:a16="http://schemas.microsoft.com/office/drawing/2014/main" val="20002"/>
                    </a:ext>
                  </a:extLst>
                </a:gridCol>
              </a:tblGrid>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183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477" name="CustomShape 10"/>
          <p:cNvSpPr/>
          <p:nvPr/>
        </p:nvSpPr>
        <p:spPr>
          <a:xfrm>
            <a:off x="3474720" y="310896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78" name="CustomShape 11"/>
          <p:cNvSpPr/>
          <p:nvPr/>
        </p:nvSpPr>
        <p:spPr>
          <a:xfrm>
            <a:off x="5577840" y="310896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79" name="CustomShape 12"/>
          <p:cNvSpPr/>
          <p:nvPr/>
        </p:nvSpPr>
        <p:spPr>
          <a:xfrm>
            <a:off x="3017520" y="411480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More similar</a:t>
            </a:r>
            <a:endParaRPr lang="en-US" sz="1800" b="0" strike="noStrike" spc="-1">
              <a:latin typeface="Arial"/>
            </a:endParaRPr>
          </a:p>
        </p:txBody>
      </p:sp>
      <p:sp>
        <p:nvSpPr>
          <p:cNvPr id="480" name="CustomShape 13"/>
          <p:cNvSpPr/>
          <p:nvPr/>
        </p:nvSpPr>
        <p:spPr>
          <a:xfrm>
            <a:off x="5212080" y="412056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Less similar</a:t>
            </a:r>
            <a:endParaRPr lang="en-US" sz="1800" b="0" strike="noStrike" spc="-1">
              <a:latin typeface="Arial"/>
            </a:endParaRPr>
          </a:p>
        </p:txBody>
      </p:sp>
      <p:sp>
        <p:nvSpPr>
          <p:cNvPr id="481" name="CustomShape 14"/>
          <p:cNvSpPr/>
          <p:nvPr/>
        </p:nvSpPr>
        <p:spPr>
          <a:xfrm>
            <a:off x="1968120" y="192600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482" name="CustomShape 15"/>
          <p:cNvSpPr/>
          <p:nvPr/>
        </p:nvSpPr>
        <p:spPr>
          <a:xfrm>
            <a:off x="4162680" y="1920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2</a:t>
            </a:r>
            <a:endParaRPr lang="en-US" sz="1800" b="0" strike="noStrike" spc="-1">
              <a:latin typeface="Arial"/>
            </a:endParaRPr>
          </a:p>
        </p:txBody>
      </p:sp>
      <p:sp>
        <p:nvSpPr>
          <p:cNvPr id="483" name="CustomShape 16"/>
          <p:cNvSpPr/>
          <p:nvPr/>
        </p:nvSpPr>
        <p:spPr>
          <a:xfrm>
            <a:off x="1968120" y="192600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484" name="CustomShape 17"/>
          <p:cNvSpPr/>
          <p:nvPr/>
        </p:nvSpPr>
        <p:spPr>
          <a:xfrm>
            <a:off x="6265800" y="1920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3</a:t>
            </a:r>
            <a:endParaRPr lang="en-US" sz="1800" b="0" strike="noStrike" spc="-1">
              <a:latin typeface="Arial"/>
            </a:endParaRPr>
          </a:p>
        </p:txBody>
      </p:sp>
      <p:sp>
        <p:nvSpPr>
          <p:cNvPr id="485" name="CustomShape 18"/>
          <p:cNvSpPr/>
          <p:nvPr/>
        </p:nvSpPr>
        <p:spPr>
          <a:xfrm>
            <a:off x="1920240" y="4943520"/>
            <a:ext cx="685764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During condition 1 y 2, our ROI is representing the same </a:t>
            </a:r>
            <a:r>
              <a:rPr lang="en-US" sz="1800" b="0" i="1" strike="noStrike" spc="-1">
                <a:solidFill>
                  <a:srgbClr val="000000"/>
                </a:solidFill>
                <a:latin typeface="Arial"/>
                <a:ea typeface="DejaVu Sans"/>
              </a:rPr>
              <a:t>thing</a:t>
            </a:r>
            <a:r>
              <a:rPr lang="en-US" sz="1800" b="0" strike="noStrike" spc="-1">
                <a:solidFill>
                  <a:srgbClr val="000000"/>
                </a:solidFill>
                <a:latin typeface="Arial"/>
                <a:ea typeface="DejaVu Sans"/>
              </a:rPr>
              <a:t>; during condition 3 is representing </a:t>
            </a:r>
            <a:r>
              <a:rPr lang="en-US" sz="1800" b="0" i="1" strike="noStrike" spc="-1">
                <a:solidFill>
                  <a:srgbClr val="000000"/>
                </a:solidFill>
                <a:latin typeface="Arial"/>
                <a:ea typeface="DejaVu Sans"/>
              </a:rPr>
              <a:t>something else</a:t>
            </a:r>
            <a:r>
              <a:rPr lang="en-US" sz="1800" b="0" strike="noStrike" spc="-1">
                <a:solidFill>
                  <a:srgbClr val="000000"/>
                </a:solidFill>
                <a:latin typeface="Arial"/>
                <a:ea typeface="DejaVu Sans"/>
              </a:rPr>
              <a:t>.</a:t>
            </a:r>
            <a:endParaRPr lang="en-US" sz="1800" b="0" strike="noStrike" spc="-1">
              <a:latin typeface="Arial"/>
            </a:endParaRPr>
          </a:p>
        </p:txBody>
      </p:sp>
      <p:sp>
        <p:nvSpPr>
          <p:cNvPr id="23" name="CustomShape 7">
            <a:extLst>
              <a:ext uri="{FF2B5EF4-FFF2-40B4-BE49-F238E27FC236}">
                <a16:creationId xmlns:a16="http://schemas.microsoft.com/office/drawing/2014/main" id="{FDDF25AA-88C1-5744-BC6F-304FB856258A}"/>
              </a:ext>
            </a:extLst>
          </p:cNvPr>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
        <p:nvSpPr>
          <p:cNvPr id="24" name="CustomShape 8">
            <a:extLst>
              <a:ext uri="{FF2B5EF4-FFF2-40B4-BE49-F238E27FC236}">
                <a16:creationId xmlns:a16="http://schemas.microsoft.com/office/drawing/2014/main" id="{B49D739B-4CD9-904F-B172-8707681FAB20}"/>
              </a:ext>
            </a:extLst>
          </p:cNvPr>
          <p:cNvSpPr/>
          <p:nvPr/>
        </p:nvSpPr>
        <p:spPr>
          <a:xfrm>
            <a:off x="607675" y="1285920"/>
            <a:ext cx="799848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Using similarity between activity patterns to infer representational structure.</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AC10F3-DF7B-421B-A8A4-1B3704830F5B}" type="slidenum">
              <a:rPr lang="en-US" sz="1800" b="0" strike="noStrike" spc="-1">
                <a:solidFill>
                  <a:srgbClr val="000000"/>
                </a:solidFill>
                <a:latin typeface="Arial"/>
                <a:ea typeface="DejaVu Sans"/>
              </a:rPr>
              <a:t>34</a:t>
            </a:fld>
            <a:endParaRPr lang="en-US" sz="1800" b="0" strike="noStrike" spc="-1">
              <a:latin typeface="Arial"/>
            </a:endParaRPr>
          </a:p>
        </p:txBody>
      </p:sp>
      <p:sp>
        <p:nvSpPr>
          <p:cNvPr id="48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8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8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9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493" name="CustomShape 8"/>
          <p:cNvSpPr/>
          <p:nvPr/>
        </p:nvSpPr>
        <p:spPr>
          <a:xfrm>
            <a:off x="706056" y="1089145"/>
            <a:ext cx="898195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Glossary of RSA jargon: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Similarity</a:t>
            </a:r>
            <a:r>
              <a:rPr lang="en-US" sz="1800" b="0" strike="noStrike" spc="-1" dirty="0">
                <a:solidFill>
                  <a:srgbClr val="000000"/>
                </a:solidFill>
                <a:latin typeface="Arial"/>
                <a:ea typeface="DejaVu Sans"/>
              </a:rPr>
              <a:t> = correlation / degree of overlap in activity patterns of a given brain region.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Dissimilarity </a:t>
            </a:r>
            <a:r>
              <a:rPr lang="en-US" sz="1800" b="0" strike="noStrike" spc="-1" dirty="0">
                <a:solidFill>
                  <a:srgbClr val="000000"/>
                </a:solidFill>
                <a:latin typeface="Arial"/>
                <a:ea typeface="DejaVu Sans"/>
              </a:rPr>
              <a:t>(a.k.a., representational distance): Degree of non-overlap in activity patterns of a given brain region. Quite often is 1 – correlation.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RDM</a:t>
            </a:r>
            <a:r>
              <a:rPr lang="en-US" sz="1800" b="0" strike="noStrike" spc="-1" dirty="0">
                <a:solidFill>
                  <a:srgbClr val="000000"/>
                </a:solidFill>
                <a:latin typeface="Arial"/>
                <a:ea typeface="DejaVu Sans"/>
              </a:rPr>
              <a:t>: Representational Dissimilarity Matrix. Pair-wise matrix of dis(similarity) values.</a:t>
            </a:r>
            <a:endParaRPr lang="en-US" sz="1800" b="0" strike="noStrike" spc="-1" dirty="0">
              <a:latin typeface="Arial"/>
            </a:endParaRPr>
          </a:p>
        </p:txBody>
      </p:sp>
      <p:pic>
        <p:nvPicPr>
          <p:cNvPr id="494" name="Picture 4"/>
          <p:cNvPicPr/>
          <p:nvPr/>
        </p:nvPicPr>
        <p:blipFill>
          <a:blip r:embed="rId3"/>
          <a:srcRect r="56028" b="77738"/>
          <a:stretch/>
        </p:blipFill>
        <p:spPr>
          <a:xfrm>
            <a:off x="3889440" y="4297680"/>
            <a:ext cx="1638720" cy="1462680"/>
          </a:xfrm>
          <a:prstGeom prst="rect">
            <a:avLst/>
          </a:prstGeom>
          <a:ln w="9360">
            <a:noFill/>
          </a:ln>
        </p:spPr>
      </p:pic>
      <p:pic>
        <p:nvPicPr>
          <p:cNvPr id="495" name="Picture 4"/>
          <p:cNvPicPr/>
          <p:nvPr/>
        </p:nvPicPr>
        <p:blipFill>
          <a:blip r:embed="rId3"/>
          <a:srcRect l="56901" r="-3454" b="77738"/>
          <a:stretch/>
        </p:blipFill>
        <p:spPr>
          <a:xfrm>
            <a:off x="6014880" y="4297680"/>
            <a:ext cx="1735560" cy="1462680"/>
          </a:xfrm>
          <a:prstGeom prst="rect">
            <a:avLst/>
          </a:prstGeom>
          <a:ln w="9360">
            <a:noFill/>
          </a:ln>
        </p:spPr>
      </p:pic>
      <p:pic>
        <p:nvPicPr>
          <p:cNvPr id="496" name="Picture 4"/>
          <p:cNvPicPr/>
          <p:nvPr/>
        </p:nvPicPr>
        <p:blipFill>
          <a:blip r:embed="rId3"/>
          <a:srcRect l="56901" r="-3454" b="77738"/>
          <a:stretch/>
        </p:blipFill>
        <p:spPr>
          <a:xfrm>
            <a:off x="6106320" y="4297680"/>
            <a:ext cx="1735560" cy="1462680"/>
          </a:xfrm>
          <a:prstGeom prst="rect">
            <a:avLst/>
          </a:prstGeom>
          <a:ln w="9360">
            <a:noFill/>
          </a:ln>
        </p:spPr>
      </p:pic>
      <p:graphicFrame>
        <p:nvGraphicFramePr>
          <p:cNvPr id="497" name="Table 9"/>
          <p:cNvGraphicFramePr/>
          <p:nvPr/>
        </p:nvGraphicFramePr>
        <p:xfrm>
          <a:off x="8381880" y="4435920"/>
          <a:ext cx="1402560" cy="1258560"/>
        </p:xfrm>
        <a:graphic>
          <a:graphicData uri="http://schemas.openxmlformats.org/drawingml/2006/table">
            <a:tbl>
              <a:tblPr/>
              <a:tblGrid>
                <a:gridCol w="467640">
                  <a:extLst>
                    <a:ext uri="{9D8B030D-6E8A-4147-A177-3AD203B41FA5}">
                      <a16:colId xmlns:a16="http://schemas.microsoft.com/office/drawing/2014/main" val="20000"/>
                    </a:ext>
                  </a:extLst>
                </a:gridCol>
                <a:gridCol w="467640">
                  <a:extLst>
                    <a:ext uri="{9D8B030D-6E8A-4147-A177-3AD203B41FA5}">
                      <a16:colId xmlns:a16="http://schemas.microsoft.com/office/drawing/2014/main" val="20001"/>
                    </a:ext>
                  </a:extLst>
                </a:gridCol>
                <a:gridCol w="467280">
                  <a:extLst>
                    <a:ext uri="{9D8B030D-6E8A-4147-A177-3AD203B41FA5}">
                      <a16:colId xmlns:a16="http://schemas.microsoft.com/office/drawing/2014/main" val="20002"/>
                    </a:ext>
                  </a:extLst>
                </a:gridCol>
              </a:tblGrid>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ABABA"/>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201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18320">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C4C4C"/>
                    </a:solidFill>
                  </a:tcPr>
                </a:tc>
                <a:tc>
                  <a:txBody>
                    <a:bodyPr/>
                    <a:lstStyle/>
                    <a:p>
                      <a:endParaRPr lang="es-DE"/>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498" name="CustomShape 10"/>
          <p:cNvSpPr/>
          <p:nvPr/>
        </p:nvSpPr>
        <p:spPr>
          <a:xfrm>
            <a:off x="5577840" y="502920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499" name="CustomShape 11"/>
          <p:cNvSpPr/>
          <p:nvPr/>
        </p:nvSpPr>
        <p:spPr>
          <a:xfrm>
            <a:off x="7680960" y="5029200"/>
            <a:ext cx="528120" cy="182520"/>
          </a:xfrm>
          <a:custGeom>
            <a:avLst/>
            <a:gdLst/>
            <a:ahLst/>
            <a:cxnLst/>
            <a:rect l="l" t="t" r="r" b="b"/>
            <a:pathLst>
              <a:path w="1470" h="510">
                <a:moveTo>
                  <a:pt x="0" y="254"/>
                </a:moveTo>
                <a:lnTo>
                  <a:pt x="292" y="0"/>
                </a:lnTo>
                <a:lnTo>
                  <a:pt x="292" y="127"/>
                </a:lnTo>
                <a:lnTo>
                  <a:pt x="1176" y="127"/>
                </a:lnTo>
                <a:lnTo>
                  <a:pt x="1176" y="0"/>
                </a:lnTo>
                <a:lnTo>
                  <a:pt x="1469" y="254"/>
                </a:lnTo>
                <a:lnTo>
                  <a:pt x="1176" y="509"/>
                </a:lnTo>
                <a:lnTo>
                  <a:pt x="1176" y="381"/>
                </a:lnTo>
                <a:lnTo>
                  <a:pt x="292" y="381"/>
                </a:lnTo>
                <a:lnTo>
                  <a:pt x="292" y="509"/>
                </a:lnTo>
                <a:lnTo>
                  <a:pt x="0" y="254"/>
                </a:lnTo>
              </a:path>
            </a:pathLst>
          </a:custGeom>
          <a:solidFill>
            <a:srgbClr val="4C4C4C"/>
          </a:solidFill>
          <a:ln>
            <a:solidFill>
              <a:srgbClr val="3465A4"/>
            </a:solidFill>
          </a:ln>
        </p:spPr>
        <p:style>
          <a:lnRef idx="0">
            <a:scrgbClr r="0" g="0" b="0"/>
          </a:lnRef>
          <a:fillRef idx="0">
            <a:scrgbClr r="0" g="0" b="0"/>
          </a:fillRef>
          <a:effectRef idx="0">
            <a:scrgbClr r="0" g="0" b="0"/>
          </a:effectRef>
          <a:fontRef idx="minor"/>
        </p:style>
      </p:sp>
      <p:sp>
        <p:nvSpPr>
          <p:cNvPr id="500" name="CustomShape 12"/>
          <p:cNvSpPr/>
          <p:nvPr/>
        </p:nvSpPr>
        <p:spPr>
          <a:xfrm>
            <a:off x="5120640" y="603504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More similar</a:t>
            </a:r>
            <a:endParaRPr lang="en-US" sz="1800" b="0" strike="noStrike" spc="-1">
              <a:latin typeface="Arial"/>
            </a:endParaRPr>
          </a:p>
        </p:txBody>
      </p:sp>
      <p:sp>
        <p:nvSpPr>
          <p:cNvPr id="501" name="CustomShape 13"/>
          <p:cNvSpPr/>
          <p:nvPr/>
        </p:nvSpPr>
        <p:spPr>
          <a:xfrm>
            <a:off x="7315200" y="6040800"/>
            <a:ext cx="155412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latin typeface="Arial"/>
                <a:ea typeface="DejaVu Sans"/>
              </a:rPr>
              <a:t>Less similar</a:t>
            </a:r>
            <a:endParaRPr lang="en-US" sz="1800" b="0" strike="noStrike" spc="-1">
              <a:latin typeface="Arial"/>
            </a:endParaRPr>
          </a:p>
        </p:txBody>
      </p:sp>
      <p:sp>
        <p:nvSpPr>
          <p:cNvPr id="502" name="CustomShape 14"/>
          <p:cNvSpPr/>
          <p:nvPr/>
        </p:nvSpPr>
        <p:spPr>
          <a:xfrm>
            <a:off x="4071240" y="3846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503" name="CustomShape 15"/>
          <p:cNvSpPr/>
          <p:nvPr/>
        </p:nvSpPr>
        <p:spPr>
          <a:xfrm>
            <a:off x="6265800" y="384048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2</a:t>
            </a:r>
            <a:endParaRPr lang="en-US" sz="1800" b="0" strike="noStrike" spc="-1">
              <a:latin typeface="Arial"/>
            </a:endParaRPr>
          </a:p>
        </p:txBody>
      </p:sp>
      <p:sp>
        <p:nvSpPr>
          <p:cNvPr id="504" name="CustomShape 16"/>
          <p:cNvSpPr/>
          <p:nvPr/>
        </p:nvSpPr>
        <p:spPr>
          <a:xfrm>
            <a:off x="4071240" y="384624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1</a:t>
            </a:r>
            <a:endParaRPr lang="en-US" sz="1800" b="0" strike="noStrike" spc="-1">
              <a:latin typeface="Arial"/>
            </a:endParaRPr>
          </a:p>
        </p:txBody>
      </p:sp>
      <p:sp>
        <p:nvSpPr>
          <p:cNvPr id="505" name="CustomShape 17"/>
          <p:cNvSpPr/>
          <p:nvPr/>
        </p:nvSpPr>
        <p:spPr>
          <a:xfrm>
            <a:off x="8368920" y="3840480"/>
            <a:ext cx="1414800"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Condition 3</a:t>
            </a:r>
            <a:endParaRPr lang="en-US" sz="1800" b="0" strike="noStrike" spc="-1">
              <a:latin typeface="Arial"/>
            </a:endParaRPr>
          </a:p>
        </p:txBody>
      </p:sp>
      <p:sp>
        <p:nvSpPr>
          <p:cNvPr id="22" name="CustomShape 7">
            <a:extLst>
              <a:ext uri="{FF2B5EF4-FFF2-40B4-BE49-F238E27FC236}">
                <a16:creationId xmlns:a16="http://schemas.microsoft.com/office/drawing/2014/main" id="{B0FF446F-AF19-E54C-8443-D0B07DAE5E88}"/>
              </a:ext>
            </a:extLst>
          </p:cNvPr>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255FDF8-62F2-432C-9E84-E9A174647C1C}" type="slidenum">
              <a:rPr lang="en-US" sz="1800" b="0" strike="noStrike" spc="-1">
                <a:solidFill>
                  <a:srgbClr val="000000"/>
                </a:solidFill>
                <a:latin typeface="Arial"/>
                <a:ea typeface="DejaVu Sans"/>
              </a:rPr>
              <a:t>35</a:t>
            </a:fld>
            <a:endParaRPr lang="en-US" sz="1800" b="0" strike="noStrike" spc="-1">
              <a:latin typeface="Arial"/>
            </a:endParaRPr>
          </a:p>
        </p:txBody>
      </p:sp>
      <p:sp>
        <p:nvSpPr>
          <p:cNvPr id="507"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08"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09"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10"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 name="CustomShape 7">
            <a:extLst>
              <a:ext uri="{FF2B5EF4-FFF2-40B4-BE49-F238E27FC236}">
                <a16:creationId xmlns:a16="http://schemas.microsoft.com/office/drawing/2014/main" id="{C83EA4E2-0EA3-B748-9C32-D41B245D5FCB}"/>
              </a:ext>
            </a:extLst>
          </p:cNvPr>
          <p:cNvSpPr/>
          <p:nvPr/>
        </p:nvSpPr>
        <p:spPr>
          <a:xfrm>
            <a:off x="636370" y="1285920"/>
            <a:ext cx="7885909" cy="20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Practical exercise RSA.</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pc="-1" dirty="0">
                <a:latin typeface="Arial"/>
              </a:rPr>
              <a:t>Go into breakout rooms and follow the .mlx script. Discuss with your colleagues and try to understand every step.</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0" name="CustomShape 7">
            <a:extLst>
              <a:ext uri="{FF2B5EF4-FFF2-40B4-BE49-F238E27FC236}">
                <a16:creationId xmlns:a16="http://schemas.microsoft.com/office/drawing/2014/main" id="{A84D5F11-9520-1446-8E1C-98A107070FE5}"/>
              </a:ext>
            </a:extLst>
          </p:cNvPr>
          <p:cNvSpPr/>
          <p:nvPr/>
        </p:nvSpPr>
        <p:spPr>
          <a:xfrm>
            <a:off x="706056" y="371479"/>
            <a:ext cx="8709194" cy="5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u="sng" strike="noStrike" spc="-1" dirty="0">
                <a:solidFill>
                  <a:srgbClr val="000000"/>
                </a:solidFill>
                <a:latin typeface="Baskerville Old Face" panose="02020602080505020303" pitchFamily="18" charset="77"/>
                <a:ea typeface="DejaVu Sans"/>
              </a:rPr>
              <a:t>Representational Similarity Analysis (RSA; </a:t>
            </a:r>
            <a:r>
              <a:rPr lang="en-US" sz="1400" strike="noStrike" spc="-1" dirty="0" err="1">
                <a:solidFill>
                  <a:srgbClr val="000000"/>
                </a:solidFill>
                <a:latin typeface="Baskerville Old Face" panose="02020602080505020303" pitchFamily="18" charset="77"/>
                <a:ea typeface="DejaVu Sans"/>
              </a:rPr>
              <a:t>Kriegeskorte</a:t>
            </a:r>
            <a:r>
              <a:rPr lang="en-US" sz="1400" strike="noStrike" spc="-1" dirty="0">
                <a:solidFill>
                  <a:srgbClr val="000000"/>
                </a:solidFill>
                <a:latin typeface="Baskerville Old Face" panose="02020602080505020303" pitchFamily="18" charset="77"/>
                <a:ea typeface="DejaVu Sans"/>
              </a:rPr>
              <a:t>, Mur and </a:t>
            </a:r>
            <a:r>
              <a:rPr lang="en-US" sz="1400" strike="noStrike" spc="-1" dirty="0" err="1">
                <a:solidFill>
                  <a:srgbClr val="000000"/>
                </a:solidFill>
                <a:latin typeface="Baskerville Old Face" panose="02020602080505020303" pitchFamily="18" charset="77"/>
                <a:ea typeface="DejaVu Sans"/>
              </a:rPr>
              <a:t>Bandettini</a:t>
            </a:r>
            <a:r>
              <a:rPr lang="en-US" sz="1400" strike="noStrike" spc="-1" dirty="0">
                <a:solidFill>
                  <a:srgbClr val="000000"/>
                </a:solidFill>
                <a:latin typeface="Baskerville Old Face" panose="02020602080505020303" pitchFamily="18" charset="77"/>
                <a:ea typeface="DejaVu Sans"/>
              </a:rPr>
              <a:t>, 2008</a:t>
            </a:r>
            <a:r>
              <a:rPr lang="en-US" sz="2400" u="sng" spc="-1" dirty="0">
                <a:solidFill>
                  <a:srgbClr val="000000"/>
                </a:solidFill>
                <a:latin typeface="Baskerville Old Face" panose="02020602080505020303" pitchFamily="18" charset="77"/>
                <a:ea typeface="DejaVu Sans"/>
              </a:rPr>
              <a:t>)</a:t>
            </a: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a:p>
            <a:pPr>
              <a:lnSpc>
                <a:spcPct val="100000"/>
              </a:lnSpc>
            </a:pPr>
            <a:endParaRPr lang="en-US" sz="2400" u="sng" strike="noStrike" spc="-1" dirty="0">
              <a:latin typeface="Baskerville Old Face" panose="02020602080505020303" pitchFamily="18" charset="77"/>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F56E68-F887-4CE3-9FD6-252B131C374D}" type="slidenum">
              <a:rPr lang="en-US" sz="1800" b="0" strike="noStrike" spc="-1">
                <a:solidFill>
                  <a:srgbClr val="000000"/>
                </a:solidFill>
                <a:latin typeface="Arial"/>
                <a:ea typeface="DejaVu Sans"/>
              </a:rPr>
              <a:t>4</a:t>
            </a:fld>
            <a:endParaRPr lang="en-US" sz="1800" b="0" strike="noStrike" spc="-1">
              <a:latin typeface="Arial"/>
            </a:endParaRPr>
          </a:p>
        </p:txBody>
      </p:sp>
      <p:sp>
        <p:nvSpPr>
          <p:cNvPr id="248"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49"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0"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1"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253" name="CustomShape 7"/>
          <p:cNvSpPr/>
          <p:nvPr/>
        </p:nvSpPr>
        <p:spPr>
          <a:xfrm>
            <a:off x="1280160" y="1513440"/>
            <a:ext cx="7680240" cy="9615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Classification.</a:t>
            </a: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Representational Similarity Analysis.</a:t>
            </a:r>
          </a:p>
          <a:p>
            <a:pPr>
              <a:lnSpc>
                <a:spcPct val="100000"/>
              </a:lnSpc>
            </a:pPr>
            <a:endParaRPr lang="en-US" sz="1800" b="0" strike="noStrike" spc="-1" dirty="0">
              <a:latin typeface="Arial"/>
            </a:endParaRPr>
          </a:p>
        </p:txBody>
      </p:sp>
      <p:sp>
        <p:nvSpPr>
          <p:cNvPr id="9" name="CustomShape 6">
            <a:extLst>
              <a:ext uri="{FF2B5EF4-FFF2-40B4-BE49-F238E27FC236}">
                <a16:creationId xmlns:a16="http://schemas.microsoft.com/office/drawing/2014/main" id="{BE3CDCCA-F5C9-8040-AF09-1646AAB9D0C0}"/>
              </a:ext>
            </a:extLst>
          </p:cNvPr>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Multivariate in fMRI. Two umbrella approaches.</a:t>
            </a:r>
            <a:endParaRPr lang="en-US" sz="2400" b="0" strike="noStrike" spc="-1" dirty="0">
              <a:latin typeface="Arial"/>
            </a:endParaRPr>
          </a:p>
        </p:txBody>
      </p:sp>
    </p:spTree>
    <p:extLst>
      <p:ext uri="{BB962C8B-B14F-4D97-AF65-F5344CB8AC3E}">
        <p14:creationId xmlns:p14="http://schemas.microsoft.com/office/powerpoint/2010/main" val="39387108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BA72461-9176-48DC-980C-305EDB681B81}" type="slidenum">
              <a:rPr lang="en-US" sz="1800" b="0" strike="noStrike" spc="-1">
                <a:solidFill>
                  <a:srgbClr val="000000"/>
                </a:solidFill>
                <a:latin typeface="Arial"/>
                <a:ea typeface="DejaVu Sans"/>
              </a:rPr>
              <a:t>5</a:t>
            </a:fld>
            <a:endParaRPr lang="en-US" sz="1800" b="0" strike="noStrike" spc="-1">
              <a:latin typeface="Arial"/>
            </a:endParaRPr>
          </a:p>
        </p:txBody>
      </p:sp>
      <p:sp>
        <p:nvSpPr>
          <p:cNvPr id="55"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6"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7"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58"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0" name="CustomShape 7"/>
          <p:cNvSpPr/>
          <p:nvPr/>
        </p:nvSpPr>
        <p:spPr>
          <a:xfrm>
            <a:off x="816864" y="1164000"/>
            <a:ext cx="7570080" cy="475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Classifying</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Predict the type (i.e., class) of pattern that underlies a given dataset.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Decoding</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From a given (brain) signal, figure out what caused the signal.</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MVPA</a:t>
            </a:r>
            <a:r>
              <a:rPr lang="en-US" sz="1800" b="0" strike="noStrike" spc="-1" dirty="0">
                <a:solidFill>
                  <a:srgbClr val="000000"/>
                </a:solidFill>
                <a:latin typeface="Arial"/>
                <a:ea typeface="DejaVu Sans"/>
              </a:rPr>
              <a:t> (multivoxel/multivariate pattern analysis): </a:t>
            </a:r>
            <a:r>
              <a:rPr lang="en-US" sz="1800" b="0" i="1" strike="noStrike" spc="-1" dirty="0">
                <a:solidFill>
                  <a:srgbClr val="000000"/>
                </a:solidFill>
                <a:latin typeface="Arial"/>
                <a:ea typeface="DejaVu Sans"/>
              </a:rPr>
              <a:t>Collection of analyses that use several sources of variance in the data to study it</a:t>
            </a:r>
            <a:r>
              <a:rPr lang="en-US" sz="1800" b="0" strike="noStrike" spc="-1" dirty="0">
                <a:solidFill>
                  <a:srgbClr val="000000"/>
                </a:solidFill>
                <a:latin typeface="Arial"/>
                <a:ea typeface="DejaVu Sans"/>
              </a:rPr>
              <a: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Class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“pattern” that we want find (we need at least two).</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Observations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one of the items inside a class that we will use in our analysis.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1" strike="noStrike" spc="-1" dirty="0">
                <a:solidFill>
                  <a:srgbClr val="000000"/>
                </a:solidFill>
                <a:latin typeface="Arial"/>
                <a:ea typeface="DejaVu Sans"/>
              </a:rPr>
              <a:t>Features</a:t>
            </a:r>
            <a:r>
              <a:rPr lang="en-US" sz="1800" b="0" strike="noStrike" spc="-1" dirty="0">
                <a:solidFill>
                  <a:srgbClr val="000000"/>
                </a:solidFill>
                <a:latin typeface="Arial"/>
                <a:ea typeface="DejaVu Sans"/>
              </a:rPr>
              <a:t>: </a:t>
            </a:r>
            <a:r>
              <a:rPr lang="en-US" sz="1800" b="0" i="1" strike="noStrike" spc="-1" dirty="0">
                <a:solidFill>
                  <a:srgbClr val="000000"/>
                </a:solidFill>
                <a:latin typeface="Arial"/>
                <a:ea typeface="DejaVu Sans"/>
              </a:rPr>
              <a:t>Each element inside an observation.</a:t>
            </a:r>
            <a:endParaRPr lang="en-US" sz="1800" b="0" strike="noStrike" spc="-1" dirty="0">
              <a:latin typeface="Arial"/>
            </a:endParaRPr>
          </a:p>
        </p:txBody>
      </p:sp>
      <p:sp>
        <p:nvSpPr>
          <p:cNvPr id="9" name="CustomShape 6">
            <a:extLst>
              <a:ext uri="{FF2B5EF4-FFF2-40B4-BE49-F238E27FC236}">
                <a16:creationId xmlns:a16="http://schemas.microsoft.com/office/drawing/2014/main" id="{D65A0807-12E2-184F-8ECE-A42CB1D1E210}"/>
              </a:ext>
            </a:extLst>
          </p:cNvPr>
          <p:cNvSpPr/>
          <p:nvPr/>
        </p:nvSpPr>
        <p:spPr>
          <a:xfrm>
            <a:off x="804672" y="500040"/>
            <a:ext cx="8860608"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Classification in fMRI. Key concepts.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2B0A62-7526-4351-AD4C-3698D72FADA4}" type="slidenum">
              <a:rPr lang="en-US" sz="1800" b="0" strike="noStrike" spc="-1">
                <a:solidFill>
                  <a:srgbClr val="000000"/>
                </a:solidFill>
                <a:latin typeface="Arial"/>
                <a:ea typeface="DejaVu Sans"/>
              </a:rPr>
              <a:t>6</a:t>
            </a:fld>
            <a:endParaRPr lang="en-US" sz="1800" b="0" strike="noStrike" spc="-1">
              <a:latin typeface="Arial"/>
            </a:endParaRPr>
          </a:p>
        </p:txBody>
      </p:sp>
      <p:sp>
        <p:nvSpPr>
          <p:cNvPr id="62"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3"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4"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5"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66" name="CustomShape 6"/>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pic>
        <p:nvPicPr>
          <p:cNvPr id="67" name="Picture 1"/>
          <p:cNvPicPr/>
          <p:nvPr/>
        </p:nvPicPr>
        <p:blipFill>
          <a:blip r:embed="rId3"/>
          <a:stretch/>
        </p:blipFill>
        <p:spPr>
          <a:xfrm>
            <a:off x="820344" y="1427400"/>
            <a:ext cx="8712720" cy="3783600"/>
          </a:xfrm>
          <a:prstGeom prst="rect">
            <a:avLst/>
          </a:prstGeom>
          <a:ln w="9360">
            <a:noFill/>
          </a:ln>
        </p:spPr>
      </p:pic>
      <p:sp>
        <p:nvSpPr>
          <p:cNvPr id="68" name="CustomShape 7"/>
          <p:cNvSpPr/>
          <p:nvPr/>
        </p:nvSpPr>
        <p:spPr>
          <a:xfrm>
            <a:off x="2102304" y="219456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69" name="CustomShape 8"/>
          <p:cNvSpPr/>
          <p:nvPr/>
        </p:nvSpPr>
        <p:spPr>
          <a:xfrm>
            <a:off x="2894664" y="219492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0" name="CustomShape 9"/>
          <p:cNvSpPr/>
          <p:nvPr/>
        </p:nvSpPr>
        <p:spPr>
          <a:xfrm>
            <a:off x="3578664" y="219492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1" name="CustomShape 10"/>
          <p:cNvSpPr/>
          <p:nvPr/>
        </p:nvSpPr>
        <p:spPr>
          <a:xfrm>
            <a:off x="4370664" y="219492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2" name="CustomShape 11"/>
          <p:cNvSpPr/>
          <p:nvPr/>
        </p:nvSpPr>
        <p:spPr>
          <a:xfrm>
            <a:off x="4442664" y="237744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3" name="CustomShape 12"/>
          <p:cNvSpPr/>
          <p:nvPr/>
        </p:nvSpPr>
        <p:spPr>
          <a:xfrm>
            <a:off x="3604224" y="246888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4" name="CustomShape 13"/>
          <p:cNvSpPr/>
          <p:nvPr/>
        </p:nvSpPr>
        <p:spPr>
          <a:xfrm>
            <a:off x="2853264" y="246888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75" name="CustomShape 14"/>
          <p:cNvSpPr/>
          <p:nvPr/>
        </p:nvSpPr>
        <p:spPr>
          <a:xfrm>
            <a:off x="2102304" y="2468880"/>
            <a:ext cx="364680" cy="364680"/>
          </a:xfrm>
          <a:prstGeom prst="ellipse">
            <a:avLst/>
          </a:prstGeom>
          <a:no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2"/>
          <p:cNvPicPr/>
          <p:nvPr/>
        </p:nvPicPr>
        <p:blipFill>
          <a:blip r:embed="rId3"/>
          <a:stretch/>
        </p:blipFill>
        <p:spPr>
          <a:xfrm>
            <a:off x="880920" y="1071720"/>
            <a:ext cx="7784280" cy="3069360"/>
          </a:xfrm>
          <a:prstGeom prst="rect">
            <a:avLst/>
          </a:prstGeom>
          <a:ln w="9360">
            <a:noFill/>
          </a:ln>
        </p:spPr>
      </p:pic>
      <p:sp>
        <p:nvSpPr>
          <p:cNvPr id="77"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A319CFE-2077-4E91-BEB9-A995D371675D}" type="slidenum">
              <a:rPr lang="en-US" sz="1800" b="0" strike="noStrike" spc="-1">
                <a:solidFill>
                  <a:srgbClr val="000000"/>
                </a:solidFill>
                <a:latin typeface="Arial"/>
                <a:ea typeface="DejaVu Sans"/>
              </a:rPr>
              <a:t>7</a:t>
            </a:fld>
            <a:endParaRPr lang="en-US" sz="1800" b="0" strike="noStrike" spc="-1">
              <a:latin typeface="Arial"/>
            </a:endParaRPr>
          </a:p>
        </p:txBody>
      </p:sp>
      <p:sp>
        <p:nvSpPr>
          <p:cNvPr id="78"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79"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0"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1"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 name="CustomShape 6">
            <a:extLst>
              <a:ext uri="{FF2B5EF4-FFF2-40B4-BE49-F238E27FC236}">
                <a16:creationId xmlns:a16="http://schemas.microsoft.com/office/drawing/2014/main" id="{16C65B02-BE31-BF4B-9852-7DF6EC4AA0A6}"/>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
        <p:nvSpPr>
          <p:cNvPr id="10" name="CustomShape 6">
            <a:extLst>
              <a:ext uri="{FF2B5EF4-FFF2-40B4-BE49-F238E27FC236}">
                <a16:creationId xmlns:a16="http://schemas.microsoft.com/office/drawing/2014/main" id="{543301AE-66C2-F54D-835A-5B0CDFF04042}"/>
              </a:ext>
            </a:extLst>
          </p:cNvPr>
          <p:cNvSpPr/>
          <p:nvPr/>
        </p:nvSpPr>
        <p:spPr>
          <a:xfrm>
            <a:off x="880920" y="4468536"/>
            <a:ext cx="8933760" cy="8959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a:solidFill>
                  <a:srgbClr val="000000"/>
                </a:solidFill>
                <a:latin typeface="Baskerville Old Face"/>
              </a:rPr>
              <a:t>It very likely that the classifier agrees with your prediction. Do you know which pattern has it learned?</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671A99-2421-4FBE-8B2A-D6EBAF3DD878}" type="slidenum">
              <a:rPr lang="en-US" sz="1800" b="0" strike="noStrike" spc="-1">
                <a:solidFill>
                  <a:srgbClr val="000000"/>
                </a:solidFill>
                <a:latin typeface="Arial"/>
                <a:ea typeface="DejaVu Sans"/>
              </a:rPr>
              <a:t>8</a:t>
            </a:fld>
            <a:endParaRPr lang="en-US" sz="1800" b="0" strike="noStrike" spc="-1">
              <a:latin typeface="Arial"/>
            </a:endParaRPr>
          </a:p>
        </p:txBody>
      </p:sp>
      <p:sp>
        <p:nvSpPr>
          <p:cNvPr id="84"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5"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6"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87"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pic>
        <p:nvPicPr>
          <p:cNvPr id="89" name="Picture 3"/>
          <p:cNvPicPr/>
          <p:nvPr/>
        </p:nvPicPr>
        <p:blipFill>
          <a:blip r:embed="rId3"/>
          <a:stretch/>
        </p:blipFill>
        <p:spPr>
          <a:xfrm>
            <a:off x="933072" y="3429000"/>
            <a:ext cx="7661160" cy="2354760"/>
          </a:xfrm>
          <a:prstGeom prst="rect">
            <a:avLst/>
          </a:prstGeom>
          <a:ln w="9360">
            <a:noFill/>
          </a:ln>
        </p:spPr>
      </p:pic>
      <p:sp>
        <p:nvSpPr>
          <p:cNvPr id="9" name="CustomShape 6">
            <a:extLst>
              <a:ext uri="{FF2B5EF4-FFF2-40B4-BE49-F238E27FC236}">
                <a16:creationId xmlns:a16="http://schemas.microsoft.com/office/drawing/2014/main" id="{17EF5C05-9CF3-0848-BE91-9C5410997462}"/>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
        <p:nvSpPr>
          <p:cNvPr id="10" name="CustomShape 6">
            <a:extLst>
              <a:ext uri="{FF2B5EF4-FFF2-40B4-BE49-F238E27FC236}">
                <a16:creationId xmlns:a16="http://schemas.microsoft.com/office/drawing/2014/main" id="{29510172-D034-2E45-A797-D4C470CA614B}"/>
              </a:ext>
            </a:extLst>
          </p:cNvPr>
          <p:cNvSpPr/>
          <p:nvPr/>
        </p:nvSpPr>
        <p:spPr>
          <a:xfrm>
            <a:off x="731520" y="1347438"/>
            <a:ext cx="8933760" cy="8959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a:solidFill>
                  <a:srgbClr val="000000"/>
                </a:solidFill>
                <a:latin typeface="Baskerville Old Face"/>
              </a:rPr>
              <a:t>Validation is the process of using fine tuned tests to discover the pattern that the algorithm as learned.</a:t>
            </a:r>
          </a:p>
          <a:p>
            <a:pPr>
              <a:lnSpc>
                <a:spcPct val="100000"/>
              </a:lnSpc>
            </a:pPr>
            <a:endParaRPr lang="en-US" sz="2400" b="0" strike="noStrike" spc="-1" dirty="0">
              <a:solidFill>
                <a:srgbClr val="000000"/>
              </a:solidFill>
              <a:latin typeface="Baskerville Old Face"/>
            </a:endParaRPr>
          </a:p>
          <a:p>
            <a:pPr>
              <a:lnSpc>
                <a:spcPct val="100000"/>
              </a:lnSpc>
            </a:pPr>
            <a:r>
              <a:rPr lang="en-US" sz="2400" spc="-1" dirty="0">
                <a:solidFill>
                  <a:srgbClr val="000000"/>
                </a:solidFill>
                <a:latin typeface="Baskerville Old Face"/>
              </a:rPr>
              <a:t>Let’s do an exercise on i</a:t>
            </a:r>
            <a:r>
              <a:rPr lang="en-US" sz="2400" b="0" strike="noStrike" spc="-1" dirty="0">
                <a:solidFill>
                  <a:srgbClr val="000000"/>
                </a:solidFill>
                <a:latin typeface="Baskerville Old Face"/>
              </a:rPr>
              <a:t>ndependent validation.</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Imagen 89"/>
          <p:cNvPicPr/>
          <p:nvPr/>
        </p:nvPicPr>
        <p:blipFill>
          <a:blip r:embed="rId3"/>
          <a:stretch/>
        </p:blipFill>
        <p:spPr>
          <a:xfrm>
            <a:off x="3682800" y="1097280"/>
            <a:ext cx="4820400" cy="3712320"/>
          </a:xfrm>
          <a:prstGeom prst="rect">
            <a:avLst/>
          </a:prstGeom>
          <a:ln>
            <a:noFill/>
          </a:ln>
        </p:spPr>
      </p:pic>
      <p:sp>
        <p:nvSpPr>
          <p:cNvPr id="91" name="CustomShape 1"/>
          <p:cNvSpPr/>
          <p:nvPr/>
        </p:nvSpPr>
        <p:spPr>
          <a:xfrm>
            <a:off x="7594560" y="6543720"/>
            <a:ext cx="2304720" cy="2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AE47126-C504-40C3-9B9A-794832FD7B16}" type="slidenum">
              <a:rPr lang="en-US" sz="1800" b="0" strike="noStrike" spc="-1">
                <a:solidFill>
                  <a:srgbClr val="000000"/>
                </a:solidFill>
                <a:latin typeface="Arial"/>
                <a:ea typeface="DejaVu Sans"/>
              </a:rPr>
              <a:t>9</a:t>
            </a:fld>
            <a:endParaRPr lang="en-US" sz="1800" b="0" strike="noStrike" spc="-1">
              <a:latin typeface="Arial"/>
            </a:endParaRPr>
          </a:p>
        </p:txBody>
      </p:sp>
      <p:sp>
        <p:nvSpPr>
          <p:cNvPr id="92" name="CustomShape 2"/>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3" name="CustomShape 3"/>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4" name="CustomShape 4"/>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5" name="CustomShape 5"/>
          <p:cNvSpPr/>
          <p:nvPr/>
        </p:nvSpPr>
        <p:spPr>
          <a:xfrm>
            <a:off x="155520" y="-136440"/>
            <a:ext cx="291600" cy="291600"/>
          </a:xfrm>
          <a:prstGeom prst="rect">
            <a:avLst/>
          </a:prstGeom>
          <a:noFill/>
          <a:ln>
            <a:noFill/>
          </a:ln>
        </p:spPr>
        <p:style>
          <a:lnRef idx="0">
            <a:scrgbClr r="0" g="0" b="0"/>
          </a:lnRef>
          <a:fillRef idx="0">
            <a:scrgbClr r="0" g="0" b="0"/>
          </a:fillRef>
          <a:effectRef idx="0">
            <a:scrgbClr r="0" g="0" b="0"/>
          </a:effectRef>
          <a:fontRef idx="minor"/>
        </p:style>
      </p:sp>
      <p:sp>
        <p:nvSpPr>
          <p:cNvPr id="96"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97" name="CustomShape 7"/>
          <p:cNvSpPr/>
          <p:nvPr/>
        </p:nvSpPr>
        <p:spPr>
          <a:xfrm>
            <a:off x="767520" y="3075480"/>
            <a:ext cx="2065680" cy="36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DejaVu Sans"/>
              </a:rPr>
              <a:t>Decision boundary</a:t>
            </a:r>
            <a:endParaRPr lang="en-US" sz="1800" b="0" strike="noStrike" spc="-1">
              <a:latin typeface="Arial"/>
            </a:endParaRPr>
          </a:p>
        </p:txBody>
      </p:sp>
      <p:sp>
        <p:nvSpPr>
          <p:cNvPr id="98" name="CustomShape 8"/>
          <p:cNvSpPr/>
          <p:nvPr/>
        </p:nvSpPr>
        <p:spPr>
          <a:xfrm flipV="1">
            <a:off x="2849400" y="2643840"/>
            <a:ext cx="3045600" cy="61092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99" name="Line 9"/>
          <p:cNvSpPr/>
          <p:nvPr/>
        </p:nvSpPr>
        <p:spPr>
          <a:xfrm flipH="1">
            <a:off x="6162480" y="2707200"/>
            <a:ext cx="27432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00" name="Line 10"/>
          <p:cNvSpPr/>
          <p:nvPr/>
        </p:nvSpPr>
        <p:spPr>
          <a:xfrm flipV="1">
            <a:off x="5705280" y="2981520"/>
            <a:ext cx="64008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 name="CustomShape 6">
            <a:extLst>
              <a:ext uri="{FF2B5EF4-FFF2-40B4-BE49-F238E27FC236}">
                <a16:creationId xmlns:a16="http://schemas.microsoft.com/office/drawing/2014/main" id="{3DEFC601-3D91-894D-87BE-D808A4863753}"/>
              </a:ext>
            </a:extLst>
          </p:cNvPr>
          <p:cNvSpPr/>
          <p:nvPr/>
        </p:nvSpPr>
        <p:spPr>
          <a:xfrm>
            <a:off x="731520" y="500040"/>
            <a:ext cx="8933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u="sng" strike="noStrike" spc="-1" dirty="0">
                <a:solidFill>
                  <a:srgbClr val="000000"/>
                </a:solidFill>
                <a:uFillTx/>
                <a:latin typeface="Baskerville Old Face"/>
                <a:ea typeface="DejaVu Sans"/>
              </a:rPr>
              <a:t>Introduction </a:t>
            </a:r>
            <a:r>
              <a:rPr lang="en-US" sz="2400" u="sng" spc="-1" dirty="0">
                <a:solidFill>
                  <a:srgbClr val="000000"/>
                </a:solidFill>
                <a:latin typeface="Baskerville Old Face"/>
                <a:ea typeface="DejaVu Sans"/>
              </a:rPr>
              <a:t>to machine learning classifiers.</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9132</TotalTime>
  <Words>2430</Words>
  <Application>Microsoft Macintosh PowerPoint</Application>
  <PresentationFormat>A4 (210 x 297 mm)</PresentationFormat>
  <Paragraphs>537</Paragraphs>
  <Slides>35</Slides>
  <Notes>35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35</vt:i4>
      </vt:variant>
    </vt:vector>
  </HeadingPairs>
  <TitlesOfParts>
    <vt:vector size="43" baseType="lpstr">
      <vt:lpstr>Arial</vt:lpstr>
      <vt:lpstr>Baskerville Old Face</vt:lpstr>
      <vt:lpstr>Franklin Gothic Book</vt:lpstr>
      <vt:lpstr>StarSymbol</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
  <dc:creator>J Nueva</dc:creator>
  <dc:description/>
  <cp:lastModifiedBy>lwrpegcbsg@goetheuniversitaet.onmicrosoft.com</cp:lastModifiedBy>
  <cp:revision>340</cp:revision>
  <dcterms:modified xsi:type="dcterms:W3CDTF">2021-05-16T08:00:14Z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0x01010073C3545982F2424B85F781D81AF9EA40</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43</vt:i4>
  </property>
  <property fmtid="{D5CDD505-2E9C-101B-9397-08002B2CF9AE}" pid="9" name="PresentationFormat">
    <vt:lpwstr>A4 (210 x 297 mm)</vt:lpwstr>
  </property>
  <property fmtid="{D5CDD505-2E9C-101B-9397-08002B2CF9AE}" pid="10" name="ScaleCrop">
    <vt:bool>false</vt:bool>
  </property>
  <property fmtid="{D5CDD505-2E9C-101B-9397-08002B2CF9AE}" pid="11" name="ShareDoc">
    <vt:bool>false</vt:bool>
  </property>
  <property fmtid="{D5CDD505-2E9C-101B-9397-08002B2CF9AE}" pid="12" name="Slides">
    <vt:i4>43</vt:i4>
  </property>
</Properties>
</file>