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302" r:id="rId3"/>
    <p:sldId id="304" r:id="rId4"/>
    <p:sldId id="303" r:id="rId5"/>
    <p:sldId id="298" r:id="rId6"/>
    <p:sldId id="299" r:id="rId7"/>
    <p:sldId id="301" r:id="rId8"/>
    <p:sldId id="300" r:id="rId9"/>
    <p:sldId id="305" r:id="rId10"/>
  </p:sldIdLst>
  <p:sldSz cx="9906000" cy="6858000" type="A4"/>
  <p:notesSz cx="6858000" cy="9906000"/>
  <p:defaultTextStyle>
    <a:defPPr>
      <a:defRPr lang="es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3220" userDrawn="1">
          <p15:clr>
            <a:srgbClr val="A4A3A4"/>
          </p15:clr>
        </p15:guide>
        <p15:guide id="4" orient="horz" pos="18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DB1"/>
    <a:srgbClr val="729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09"/>
  </p:normalViewPr>
  <p:slideViewPr>
    <p:cSldViewPr snapToGrid="0" snapToObjects="1">
      <p:cViewPr>
        <p:scale>
          <a:sx n="123" d="100"/>
          <a:sy n="123" d="100"/>
        </p:scale>
        <p:origin x="1896" y="616"/>
      </p:cViewPr>
      <p:guideLst>
        <p:guide orient="horz" pos="2160"/>
        <p:guide pos="3120"/>
        <p:guide pos="3220"/>
        <p:guide orient="horz" pos="18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A6A401C-7706-4E08-81DF-E1937DE9A8E5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4088" y="684213"/>
            <a:ext cx="4935537" cy="3417887"/>
          </a:xfrm>
          <a:prstGeom prst="rect">
            <a:avLst/>
          </a:prstGeom>
        </p:spPr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913320" y="4343400"/>
            <a:ext cx="5017680" cy="4101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51" name="CustomShape 3"/>
          <p:cNvSpPr/>
          <p:nvPr/>
        </p:nvSpPr>
        <p:spPr>
          <a:xfrm>
            <a:off x="3885120" y="8687160"/>
            <a:ext cx="2959560" cy="4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4088" y="684213"/>
            <a:ext cx="4935537" cy="3417887"/>
          </a:xfrm>
          <a:prstGeom prst="rect">
            <a:avLst/>
          </a:prstGeom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913320" y="4343400"/>
            <a:ext cx="5017680" cy="4101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3885120" y="8687160"/>
            <a:ext cx="2959560" cy="4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102934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4088" y="684213"/>
            <a:ext cx="4935537" cy="3417887"/>
          </a:xfrm>
          <a:prstGeom prst="rect">
            <a:avLst/>
          </a:prstGeom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913320" y="4343400"/>
            <a:ext cx="5017680" cy="4101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3885120" y="8687160"/>
            <a:ext cx="2959560" cy="4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75153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4088" y="684213"/>
            <a:ext cx="4935537" cy="3417887"/>
          </a:xfrm>
          <a:prstGeom prst="rect">
            <a:avLst/>
          </a:prstGeom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913320" y="4343400"/>
            <a:ext cx="5017680" cy="4101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3885120" y="8687160"/>
            <a:ext cx="2959560" cy="4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49279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4088" y="684213"/>
            <a:ext cx="4935537" cy="3417887"/>
          </a:xfrm>
          <a:prstGeom prst="rect">
            <a:avLst/>
          </a:prstGeom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913320" y="4343400"/>
            <a:ext cx="5017680" cy="4101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3885120" y="8687160"/>
            <a:ext cx="2959560" cy="4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60019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4088" y="684213"/>
            <a:ext cx="4935537" cy="3417887"/>
          </a:xfrm>
          <a:prstGeom prst="rect">
            <a:avLst/>
          </a:prstGeom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913320" y="4343400"/>
            <a:ext cx="5017680" cy="4101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3885120" y="8687160"/>
            <a:ext cx="2959560" cy="4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29114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4088" y="684213"/>
            <a:ext cx="4935537" cy="3417887"/>
          </a:xfrm>
          <a:prstGeom prst="rect">
            <a:avLst/>
          </a:prstGeom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913320" y="4343400"/>
            <a:ext cx="5017680" cy="4101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3885120" y="8687160"/>
            <a:ext cx="2959560" cy="4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99853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4088" y="684213"/>
            <a:ext cx="4935537" cy="3417887"/>
          </a:xfrm>
          <a:prstGeom prst="rect">
            <a:avLst/>
          </a:prstGeom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913320" y="4343400"/>
            <a:ext cx="5017680" cy="4101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3885120" y="8687160"/>
            <a:ext cx="2959560" cy="4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60714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4088" y="684213"/>
            <a:ext cx="4935537" cy="3417887"/>
          </a:xfrm>
          <a:prstGeom prst="rect">
            <a:avLst/>
          </a:prstGeom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913320" y="4343400"/>
            <a:ext cx="5017680" cy="4101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3885120" y="8687160"/>
            <a:ext cx="2959560" cy="44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0660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88440" y="360"/>
            <a:ext cx="18432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388440" y="360"/>
            <a:ext cx="184320" cy="6856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7594560" y="6543720"/>
            <a:ext cx="2297880" cy="23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298440" y="3996001"/>
            <a:ext cx="9142920" cy="40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Javier Ortiz-</a:t>
            </a:r>
            <a:r>
              <a:rPr lang="en-US" sz="18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Tudela</a:t>
            </a:r>
            <a:r>
              <a:rPr lang="en-US" sz="18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Francesco </a:t>
            </a:r>
            <a:r>
              <a:rPr lang="en-US" sz="18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Pupillo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71760" y="344160"/>
            <a:ext cx="7454520" cy="130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Baskerville Old Face"/>
                <a:ea typeface="DejaVu Sans"/>
              </a:rPr>
              <a:t>Introduction into fMRI analysis. PsyMsc4 (Goethe 2022).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6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7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" name="Picture 10"/>
          <p:cNvPicPr/>
          <p:nvPr/>
        </p:nvPicPr>
        <p:blipFill>
          <a:blip r:embed="rId3"/>
          <a:stretch/>
        </p:blipFill>
        <p:spPr>
          <a:xfrm>
            <a:off x="7405920" y="5670720"/>
            <a:ext cx="2035440" cy="1103760"/>
          </a:xfrm>
          <a:prstGeom prst="rect">
            <a:avLst/>
          </a:prstGeom>
          <a:ln>
            <a:noFill/>
          </a:ln>
        </p:spPr>
      </p:pic>
      <p:sp>
        <p:nvSpPr>
          <p:cNvPr id="54" name="CustomShape 8"/>
          <p:cNvSpPr/>
          <p:nvPr/>
        </p:nvSpPr>
        <p:spPr>
          <a:xfrm>
            <a:off x="671759" y="2031840"/>
            <a:ext cx="8769601" cy="83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000000"/>
                </a:solidFill>
                <a:latin typeface="Baskerville Old Face"/>
              </a:rPr>
              <a:t>Pipeline for Univariate analysis of fMRI.</a:t>
            </a:r>
          </a:p>
          <a:p>
            <a:endParaRPr lang="en-US" sz="2400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Recap of the first four sessions</a:t>
            </a:r>
            <a:endParaRPr lang="en-US" sz="4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71680" y="0"/>
            <a:ext cx="9178800" cy="73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Baskerville Old Face"/>
                <a:ea typeface="DejaVu Sans"/>
              </a:rPr>
              <a:t>Pipeline for </a:t>
            </a:r>
            <a:r>
              <a:rPr lang="en-US" sz="4000" b="0" u="sng" strike="noStrike" spc="-1" dirty="0">
                <a:solidFill>
                  <a:srgbClr val="000000"/>
                </a:solidFill>
                <a:latin typeface="Baskerville Old Face"/>
                <a:ea typeface="DejaVu Sans"/>
              </a:rPr>
              <a:t>Univariate</a:t>
            </a:r>
            <a:r>
              <a:rPr lang="en-US" sz="4000" b="0" strike="noStrike" spc="-1" dirty="0">
                <a:solidFill>
                  <a:srgbClr val="000000"/>
                </a:solidFill>
                <a:latin typeface="Baskerville Old Face"/>
                <a:ea typeface="DejaVu Sans"/>
              </a:rPr>
              <a:t> analysis of fMRI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4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5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7">
            <a:extLst>
              <a:ext uri="{FF2B5EF4-FFF2-40B4-BE49-F238E27FC236}">
                <a16:creationId xmlns:a16="http://schemas.microsoft.com/office/drawing/2014/main" id="{C960DBF2-C206-97FB-115C-27973CC89626}"/>
              </a:ext>
            </a:extLst>
          </p:cNvPr>
          <p:cNvSpPr/>
          <p:nvPr/>
        </p:nvSpPr>
        <p:spPr>
          <a:xfrm>
            <a:off x="582151" y="664376"/>
            <a:ext cx="1666651" cy="395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 BOLD signal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F021C42-F75C-E488-C4FD-2B86E8445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2" y="1059838"/>
            <a:ext cx="1565360" cy="16031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Picture 2" descr="Fig. 2.">
            <a:extLst>
              <a:ext uri="{FF2B5EF4-FFF2-40B4-BE49-F238E27FC236}">
                <a16:creationId xmlns:a16="http://schemas.microsoft.com/office/drawing/2014/main" id="{895656CE-B755-F2A0-99BD-E0E2EFBDA4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9977" b="57718"/>
          <a:stretch/>
        </p:blipFill>
        <p:spPr bwMode="auto">
          <a:xfrm>
            <a:off x="8185120" y="1059838"/>
            <a:ext cx="1565360" cy="160318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C51C8CF-874E-EC63-7C73-7CE015839D62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2248802" y="1861430"/>
            <a:ext cx="5936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stomShape 7">
            <a:extLst>
              <a:ext uri="{FF2B5EF4-FFF2-40B4-BE49-F238E27FC236}">
                <a16:creationId xmlns:a16="http://schemas.microsoft.com/office/drawing/2014/main" id="{0860E746-0847-85BB-D594-D5E2619E5781}"/>
              </a:ext>
            </a:extLst>
          </p:cNvPr>
          <p:cNvSpPr/>
          <p:nvPr/>
        </p:nvSpPr>
        <p:spPr>
          <a:xfrm>
            <a:off x="8125297" y="612877"/>
            <a:ext cx="1666651" cy="395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statistical map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B552A505-BDE1-5D79-AE00-E4584FD119A4}"/>
              </a:ext>
            </a:extLst>
          </p:cNvPr>
          <p:cNvSpPr/>
          <p:nvPr/>
        </p:nvSpPr>
        <p:spPr>
          <a:xfrm>
            <a:off x="5069008" y="1767886"/>
            <a:ext cx="213645" cy="19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3863BDB-6E26-899E-78FA-592B08D7E025}"/>
              </a:ext>
            </a:extLst>
          </p:cNvPr>
          <p:cNvSpPr/>
          <p:nvPr/>
        </p:nvSpPr>
        <p:spPr>
          <a:xfrm>
            <a:off x="6739995" y="1763152"/>
            <a:ext cx="213645" cy="19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87DF88D5-E8BC-7A02-2C6F-F0421F38D377}"/>
              </a:ext>
            </a:extLst>
          </p:cNvPr>
          <p:cNvSpPr/>
          <p:nvPr/>
        </p:nvSpPr>
        <p:spPr>
          <a:xfrm>
            <a:off x="3325730" y="1763153"/>
            <a:ext cx="213645" cy="19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697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71680" y="0"/>
            <a:ext cx="9178800" cy="73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Baskerville Old Face"/>
                <a:ea typeface="DejaVu Sans"/>
              </a:rPr>
              <a:t>Pipeline for </a:t>
            </a:r>
            <a:r>
              <a:rPr lang="en-US" sz="4000" b="0" u="sng" strike="noStrike" spc="-1" dirty="0">
                <a:solidFill>
                  <a:srgbClr val="000000"/>
                </a:solidFill>
                <a:latin typeface="Baskerville Old Face"/>
                <a:ea typeface="DejaVu Sans"/>
              </a:rPr>
              <a:t>Univariate</a:t>
            </a:r>
            <a:r>
              <a:rPr lang="en-US" sz="4000" b="0" strike="noStrike" spc="-1" dirty="0">
                <a:solidFill>
                  <a:srgbClr val="000000"/>
                </a:solidFill>
                <a:latin typeface="Baskerville Old Face"/>
                <a:ea typeface="DejaVu Sans"/>
              </a:rPr>
              <a:t> analysis of fMRI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4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5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7">
            <a:extLst>
              <a:ext uri="{FF2B5EF4-FFF2-40B4-BE49-F238E27FC236}">
                <a16:creationId xmlns:a16="http://schemas.microsoft.com/office/drawing/2014/main" id="{C960DBF2-C206-97FB-115C-27973CC89626}"/>
              </a:ext>
            </a:extLst>
          </p:cNvPr>
          <p:cNvSpPr/>
          <p:nvPr/>
        </p:nvSpPr>
        <p:spPr>
          <a:xfrm>
            <a:off x="582151" y="664376"/>
            <a:ext cx="1666651" cy="395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 BOLD signal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F021C42-F75C-E488-C4FD-2B86E8445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2" y="1059838"/>
            <a:ext cx="1565360" cy="16031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Picture 2" descr="Fig. 2.">
            <a:extLst>
              <a:ext uri="{FF2B5EF4-FFF2-40B4-BE49-F238E27FC236}">
                <a16:creationId xmlns:a16="http://schemas.microsoft.com/office/drawing/2014/main" id="{895656CE-B755-F2A0-99BD-E0E2EFBDA4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9977" b="57718"/>
          <a:stretch/>
        </p:blipFill>
        <p:spPr bwMode="auto">
          <a:xfrm>
            <a:off x="8185120" y="1059838"/>
            <a:ext cx="1565360" cy="160318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C51C8CF-874E-EC63-7C73-7CE015839D62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2248802" y="1861430"/>
            <a:ext cx="5936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stomShape 7">
            <a:extLst>
              <a:ext uri="{FF2B5EF4-FFF2-40B4-BE49-F238E27FC236}">
                <a16:creationId xmlns:a16="http://schemas.microsoft.com/office/drawing/2014/main" id="{0860E746-0847-85BB-D594-D5E2619E5781}"/>
              </a:ext>
            </a:extLst>
          </p:cNvPr>
          <p:cNvSpPr/>
          <p:nvPr/>
        </p:nvSpPr>
        <p:spPr>
          <a:xfrm>
            <a:off x="8125297" y="612877"/>
            <a:ext cx="1666651" cy="395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statistical map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CustomShape 7">
            <a:extLst>
              <a:ext uri="{FF2B5EF4-FFF2-40B4-BE49-F238E27FC236}">
                <a16:creationId xmlns:a16="http://schemas.microsoft.com/office/drawing/2014/main" id="{9DA6B9B0-76F2-DB41-43AF-2B5733BE13E8}"/>
              </a:ext>
            </a:extLst>
          </p:cNvPr>
          <p:cNvSpPr/>
          <p:nvPr/>
        </p:nvSpPr>
        <p:spPr>
          <a:xfrm>
            <a:off x="2099767" y="2791858"/>
            <a:ext cx="1686018" cy="395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Turn BOLD signal into </a:t>
            </a:r>
            <a:r>
              <a:rPr lang="en-US" sz="14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betas (GLM)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129C7FE7-822E-4F79-7CE4-C2D737156492}"/>
              </a:ext>
            </a:extLst>
          </p:cNvPr>
          <p:cNvSpPr/>
          <p:nvPr/>
        </p:nvSpPr>
        <p:spPr>
          <a:xfrm>
            <a:off x="3325730" y="1763153"/>
            <a:ext cx="213645" cy="19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5806BD9-FA87-C5BD-A03F-C23595499011}"/>
              </a:ext>
            </a:extLst>
          </p:cNvPr>
          <p:cNvCxnSpPr>
            <a:stCxn id="30" idx="4"/>
            <a:endCxn id="27" idx="0"/>
          </p:cNvCxnSpPr>
          <p:nvPr/>
        </p:nvCxnSpPr>
        <p:spPr>
          <a:xfrm flipH="1">
            <a:off x="2942776" y="1959706"/>
            <a:ext cx="489777" cy="83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ECAE15DC-1D88-D51A-E792-56D6C10E4D54}"/>
              </a:ext>
            </a:extLst>
          </p:cNvPr>
          <p:cNvSpPr/>
          <p:nvPr/>
        </p:nvSpPr>
        <p:spPr>
          <a:xfrm>
            <a:off x="5069008" y="1767886"/>
            <a:ext cx="213645" cy="19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51CE309-B8E2-9A83-A8B6-694BF6FCB881}"/>
              </a:ext>
            </a:extLst>
          </p:cNvPr>
          <p:cNvSpPr/>
          <p:nvPr/>
        </p:nvSpPr>
        <p:spPr>
          <a:xfrm>
            <a:off x="6739995" y="1763152"/>
            <a:ext cx="213645" cy="19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19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71680" y="0"/>
            <a:ext cx="9178800" cy="73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Baskerville Old Face"/>
                <a:ea typeface="DejaVu Sans"/>
              </a:rPr>
              <a:t>Pipeline for </a:t>
            </a:r>
            <a:r>
              <a:rPr lang="en-US" sz="4000" b="0" u="sng" strike="noStrike" spc="-1" dirty="0">
                <a:solidFill>
                  <a:srgbClr val="000000"/>
                </a:solidFill>
                <a:latin typeface="Baskerville Old Face"/>
                <a:ea typeface="DejaVu Sans"/>
              </a:rPr>
              <a:t>Univariate</a:t>
            </a:r>
            <a:r>
              <a:rPr lang="en-US" sz="4000" b="0" strike="noStrike" spc="-1" dirty="0">
                <a:solidFill>
                  <a:srgbClr val="000000"/>
                </a:solidFill>
                <a:latin typeface="Baskerville Old Face"/>
                <a:ea typeface="DejaVu Sans"/>
              </a:rPr>
              <a:t> analysis of fMRI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4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5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7">
            <a:extLst>
              <a:ext uri="{FF2B5EF4-FFF2-40B4-BE49-F238E27FC236}">
                <a16:creationId xmlns:a16="http://schemas.microsoft.com/office/drawing/2014/main" id="{C960DBF2-C206-97FB-115C-27973CC89626}"/>
              </a:ext>
            </a:extLst>
          </p:cNvPr>
          <p:cNvSpPr/>
          <p:nvPr/>
        </p:nvSpPr>
        <p:spPr>
          <a:xfrm>
            <a:off x="582151" y="664376"/>
            <a:ext cx="1666651" cy="395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 BOLD signal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F021C42-F75C-E488-C4FD-2B86E8445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2" y="1059838"/>
            <a:ext cx="1565360" cy="16031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Picture 2" descr="Fig. 2.">
            <a:extLst>
              <a:ext uri="{FF2B5EF4-FFF2-40B4-BE49-F238E27FC236}">
                <a16:creationId xmlns:a16="http://schemas.microsoft.com/office/drawing/2014/main" id="{895656CE-B755-F2A0-99BD-E0E2EFBDA4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9977" b="57718"/>
          <a:stretch/>
        </p:blipFill>
        <p:spPr bwMode="auto">
          <a:xfrm>
            <a:off x="8185120" y="1059838"/>
            <a:ext cx="1565360" cy="160318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C51C8CF-874E-EC63-7C73-7CE015839D62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2248802" y="1861430"/>
            <a:ext cx="5936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stomShape 7">
            <a:extLst>
              <a:ext uri="{FF2B5EF4-FFF2-40B4-BE49-F238E27FC236}">
                <a16:creationId xmlns:a16="http://schemas.microsoft.com/office/drawing/2014/main" id="{0860E746-0847-85BB-D594-D5E2619E5781}"/>
              </a:ext>
            </a:extLst>
          </p:cNvPr>
          <p:cNvSpPr/>
          <p:nvPr/>
        </p:nvSpPr>
        <p:spPr>
          <a:xfrm>
            <a:off x="8125297" y="612877"/>
            <a:ext cx="1666651" cy="395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statistical map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CustomShape 7">
            <a:extLst>
              <a:ext uri="{FF2B5EF4-FFF2-40B4-BE49-F238E27FC236}">
                <a16:creationId xmlns:a16="http://schemas.microsoft.com/office/drawing/2014/main" id="{9DA6B9B0-76F2-DB41-43AF-2B5733BE13E8}"/>
              </a:ext>
            </a:extLst>
          </p:cNvPr>
          <p:cNvSpPr/>
          <p:nvPr/>
        </p:nvSpPr>
        <p:spPr>
          <a:xfrm>
            <a:off x="2099767" y="2791858"/>
            <a:ext cx="1686018" cy="395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Turn BOLD signal into </a:t>
            </a:r>
            <a:r>
              <a:rPr lang="en-US" sz="14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betas (GLM)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CustomShape 7">
            <a:extLst>
              <a:ext uri="{FF2B5EF4-FFF2-40B4-BE49-F238E27FC236}">
                <a16:creationId xmlns:a16="http://schemas.microsoft.com/office/drawing/2014/main" id="{14A4A48F-2F07-E124-559A-E6DCDE314B09}"/>
              </a:ext>
            </a:extLst>
          </p:cNvPr>
          <p:cNvSpPr/>
          <p:nvPr/>
        </p:nvSpPr>
        <p:spPr>
          <a:xfrm>
            <a:off x="4127617" y="2769791"/>
            <a:ext cx="2122556" cy="395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Compute contrasts of interest (per participant)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129C7FE7-822E-4F79-7CE4-C2D737156492}"/>
              </a:ext>
            </a:extLst>
          </p:cNvPr>
          <p:cNvSpPr/>
          <p:nvPr/>
        </p:nvSpPr>
        <p:spPr>
          <a:xfrm>
            <a:off x="3325730" y="1763153"/>
            <a:ext cx="213645" cy="19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B3E1FD29-4D0A-3D89-64BE-7980B959AF64}"/>
              </a:ext>
            </a:extLst>
          </p:cNvPr>
          <p:cNvSpPr/>
          <p:nvPr/>
        </p:nvSpPr>
        <p:spPr>
          <a:xfrm>
            <a:off x="5069008" y="1767886"/>
            <a:ext cx="213645" cy="19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5806BD9-FA87-C5BD-A03F-C23595499011}"/>
              </a:ext>
            </a:extLst>
          </p:cNvPr>
          <p:cNvCxnSpPr>
            <a:stCxn id="30" idx="4"/>
            <a:endCxn id="27" idx="0"/>
          </p:cNvCxnSpPr>
          <p:nvPr/>
        </p:nvCxnSpPr>
        <p:spPr>
          <a:xfrm flipH="1">
            <a:off x="2942776" y="1959706"/>
            <a:ext cx="489777" cy="83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EBF0955-022B-80A4-2B3C-479A7ABFAD63}"/>
              </a:ext>
            </a:extLst>
          </p:cNvPr>
          <p:cNvCxnSpPr>
            <a:cxnSpLocks/>
            <a:stCxn id="31" idx="4"/>
            <a:endCxn id="28" idx="0"/>
          </p:cNvCxnSpPr>
          <p:nvPr/>
        </p:nvCxnSpPr>
        <p:spPr>
          <a:xfrm>
            <a:off x="5175831" y="1964439"/>
            <a:ext cx="13064" cy="805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E2E2CC06-A1C2-C872-6130-A0DB0AA2115B}"/>
              </a:ext>
            </a:extLst>
          </p:cNvPr>
          <p:cNvSpPr/>
          <p:nvPr/>
        </p:nvSpPr>
        <p:spPr>
          <a:xfrm>
            <a:off x="5069008" y="1767886"/>
            <a:ext cx="213645" cy="19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1D527DF-81E6-7F73-B2F5-4F38D0316851}"/>
              </a:ext>
            </a:extLst>
          </p:cNvPr>
          <p:cNvSpPr/>
          <p:nvPr/>
        </p:nvSpPr>
        <p:spPr>
          <a:xfrm>
            <a:off x="6739995" y="1763152"/>
            <a:ext cx="213645" cy="19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6474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71680" y="0"/>
            <a:ext cx="9178800" cy="73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Baskerville Old Face"/>
                <a:ea typeface="DejaVu Sans"/>
              </a:rPr>
              <a:t>Pipeline for </a:t>
            </a:r>
            <a:r>
              <a:rPr lang="en-US" sz="4000" b="0" u="sng" strike="noStrike" spc="-1" dirty="0">
                <a:solidFill>
                  <a:srgbClr val="000000"/>
                </a:solidFill>
                <a:latin typeface="Baskerville Old Face"/>
                <a:ea typeface="DejaVu Sans"/>
              </a:rPr>
              <a:t>Univariate</a:t>
            </a:r>
            <a:r>
              <a:rPr lang="en-US" sz="4000" b="0" strike="noStrike" spc="-1" dirty="0">
                <a:solidFill>
                  <a:srgbClr val="000000"/>
                </a:solidFill>
                <a:latin typeface="Baskerville Old Face"/>
                <a:ea typeface="DejaVu Sans"/>
              </a:rPr>
              <a:t> analysis of fMRI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4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5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7"/>
          <p:cNvSpPr/>
          <p:nvPr/>
        </p:nvSpPr>
        <p:spPr>
          <a:xfrm>
            <a:off x="582151" y="664376"/>
            <a:ext cx="1666651" cy="395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 BOLD signal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0BC02DF-DC97-3978-A6A5-576E71C7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2" y="1059838"/>
            <a:ext cx="1565360" cy="16031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2" descr="Fig. 2.">
            <a:extLst>
              <a:ext uri="{FF2B5EF4-FFF2-40B4-BE49-F238E27FC236}">
                <a16:creationId xmlns:a16="http://schemas.microsoft.com/office/drawing/2014/main" id="{5926B880-D1DC-C09B-0952-AE69C8E3B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9977" b="57718"/>
          <a:stretch/>
        </p:blipFill>
        <p:spPr bwMode="auto">
          <a:xfrm>
            <a:off x="8185120" y="1059838"/>
            <a:ext cx="1565360" cy="160318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73375DB-3851-5B94-7ABB-B70F7797E6D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2248802" y="1861430"/>
            <a:ext cx="5936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stomShape 7">
            <a:extLst>
              <a:ext uri="{FF2B5EF4-FFF2-40B4-BE49-F238E27FC236}">
                <a16:creationId xmlns:a16="http://schemas.microsoft.com/office/drawing/2014/main" id="{C7D0EAD4-0858-A0AF-5D9A-2AFA30F80BF0}"/>
              </a:ext>
            </a:extLst>
          </p:cNvPr>
          <p:cNvSpPr/>
          <p:nvPr/>
        </p:nvSpPr>
        <p:spPr>
          <a:xfrm>
            <a:off x="8125297" y="612877"/>
            <a:ext cx="1666651" cy="395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statistical map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CustomShape 7">
            <a:extLst>
              <a:ext uri="{FF2B5EF4-FFF2-40B4-BE49-F238E27FC236}">
                <a16:creationId xmlns:a16="http://schemas.microsoft.com/office/drawing/2014/main" id="{C6276C2D-A039-BA5C-E3B0-14CEC13084C7}"/>
              </a:ext>
            </a:extLst>
          </p:cNvPr>
          <p:cNvSpPr/>
          <p:nvPr/>
        </p:nvSpPr>
        <p:spPr>
          <a:xfrm>
            <a:off x="2099767" y="2791858"/>
            <a:ext cx="1686018" cy="395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Turn BOLD signal into </a:t>
            </a:r>
            <a:r>
              <a:rPr lang="en-US" sz="14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betas (GLM)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CustomShape 7">
            <a:extLst>
              <a:ext uri="{FF2B5EF4-FFF2-40B4-BE49-F238E27FC236}">
                <a16:creationId xmlns:a16="http://schemas.microsoft.com/office/drawing/2014/main" id="{3F1C258D-A722-B7D6-312A-3D03D77850E0}"/>
              </a:ext>
            </a:extLst>
          </p:cNvPr>
          <p:cNvSpPr/>
          <p:nvPr/>
        </p:nvSpPr>
        <p:spPr>
          <a:xfrm>
            <a:off x="4127617" y="2769791"/>
            <a:ext cx="2122556" cy="395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Compute contrasts of interest (per participant)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CustomShape 7">
            <a:extLst>
              <a:ext uri="{FF2B5EF4-FFF2-40B4-BE49-F238E27FC236}">
                <a16:creationId xmlns:a16="http://schemas.microsoft.com/office/drawing/2014/main" id="{87AD0666-598F-863C-D3F7-B5AC7E602783}"/>
              </a:ext>
            </a:extLst>
          </p:cNvPr>
          <p:cNvSpPr/>
          <p:nvPr/>
        </p:nvSpPr>
        <p:spPr>
          <a:xfrm>
            <a:off x="6592005" y="2769791"/>
            <a:ext cx="1686018" cy="395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Run group level analysis 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231F7D07-701F-12B9-EF95-E9944C554A10}"/>
              </a:ext>
            </a:extLst>
          </p:cNvPr>
          <p:cNvSpPr/>
          <p:nvPr/>
        </p:nvSpPr>
        <p:spPr>
          <a:xfrm>
            <a:off x="3325730" y="1763153"/>
            <a:ext cx="213645" cy="19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6CB8CA8-7ADD-EC6D-799E-971DF64EA3D3}"/>
              </a:ext>
            </a:extLst>
          </p:cNvPr>
          <p:cNvSpPr/>
          <p:nvPr/>
        </p:nvSpPr>
        <p:spPr>
          <a:xfrm>
            <a:off x="5069008" y="1767886"/>
            <a:ext cx="213645" cy="19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63AAB6E-9D3D-623A-FF71-D3B5291D59B9}"/>
              </a:ext>
            </a:extLst>
          </p:cNvPr>
          <p:cNvSpPr/>
          <p:nvPr/>
        </p:nvSpPr>
        <p:spPr>
          <a:xfrm>
            <a:off x="6739995" y="1763152"/>
            <a:ext cx="213645" cy="19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99CAE61-4CB6-D096-9810-452B5693C534}"/>
              </a:ext>
            </a:extLst>
          </p:cNvPr>
          <p:cNvCxnSpPr>
            <a:stCxn id="2" idx="4"/>
            <a:endCxn id="15" idx="0"/>
          </p:cNvCxnSpPr>
          <p:nvPr/>
        </p:nvCxnSpPr>
        <p:spPr>
          <a:xfrm flipH="1">
            <a:off x="2942776" y="1959706"/>
            <a:ext cx="489777" cy="83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A7B8471-4DA4-75E9-0F0A-5E5596F74A35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>
            <a:off x="5175831" y="1964439"/>
            <a:ext cx="13064" cy="805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D3867BF-C84C-A37D-B6D8-F35022DAAA87}"/>
              </a:ext>
            </a:extLst>
          </p:cNvPr>
          <p:cNvCxnSpPr>
            <a:cxnSpLocks/>
            <a:stCxn id="18" idx="4"/>
            <a:endCxn id="16" idx="0"/>
          </p:cNvCxnSpPr>
          <p:nvPr/>
        </p:nvCxnSpPr>
        <p:spPr>
          <a:xfrm>
            <a:off x="6846818" y="1959705"/>
            <a:ext cx="588196" cy="810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6602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71680" y="0"/>
            <a:ext cx="9178800" cy="73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Baskerville Old Face"/>
                <a:ea typeface="DejaVu Sans"/>
              </a:rPr>
              <a:t>Pipeline for </a:t>
            </a:r>
            <a:r>
              <a:rPr lang="en-US" sz="4000" b="0" u="sng" strike="noStrike" spc="-1" dirty="0">
                <a:solidFill>
                  <a:srgbClr val="000000"/>
                </a:solidFill>
                <a:latin typeface="Baskerville Old Face"/>
                <a:ea typeface="DejaVu Sans"/>
              </a:rPr>
              <a:t>Univariate</a:t>
            </a:r>
            <a:r>
              <a:rPr lang="en-US" sz="4000" b="0" strike="noStrike" spc="-1" dirty="0">
                <a:solidFill>
                  <a:srgbClr val="000000"/>
                </a:solidFill>
                <a:latin typeface="Baskerville Old Face"/>
                <a:ea typeface="DejaVu Sans"/>
              </a:rPr>
              <a:t> analysis of fMRI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4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5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7">
            <a:extLst>
              <a:ext uri="{FF2B5EF4-FFF2-40B4-BE49-F238E27FC236}">
                <a16:creationId xmlns:a16="http://schemas.microsoft.com/office/drawing/2014/main" id="{E2B8BC74-7DD2-45FD-B395-91FD20467943}"/>
              </a:ext>
            </a:extLst>
          </p:cNvPr>
          <p:cNvSpPr/>
          <p:nvPr/>
        </p:nvSpPr>
        <p:spPr>
          <a:xfrm>
            <a:off x="642205" y="3784829"/>
            <a:ext cx="2538208" cy="251341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u="sng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do I need?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Timing of events </a:t>
            </a:r>
          </a:p>
          <a:p>
            <a:pPr>
              <a:lnSpc>
                <a:spcPct val="100000"/>
              </a:lnSpc>
            </a:pP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(e.g., sub-001_task-stroop_events.mat)</a:t>
            </a:r>
          </a:p>
          <a:p>
            <a:pPr>
              <a:lnSpc>
                <a:spcPct val="100000"/>
              </a:lnSpc>
            </a:pPr>
            <a:endParaRPr lang="en-US" sz="1100" b="0" i="1" strike="noStrike" spc="-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Confounds regressors</a:t>
            </a:r>
          </a:p>
          <a:p>
            <a:pPr>
              <a:lnSpc>
                <a:spcPct val="100000"/>
              </a:lnSpc>
            </a:pP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(e.g., sub-*_desc-</a:t>
            </a:r>
            <a:r>
              <a:rPr lang="en-US" sz="1100" i="1" spc="-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confounds_SPM.txt</a:t>
            </a: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100" i="1" spc="-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400" u="sng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do I get?</a:t>
            </a: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Beta maps</a:t>
            </a:r>
          </a:p>
          <a:p>
            <a:pPr>
              <a:lnSpc>
                <a:spcPct val="100000"/>
              </a:lnSpc>
            </a:pP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(e.g., betas/beta_0001.nii)</a:t>
            </a:r>
          </a:p>
          <a:p>
            <a:pPr>
              <a:lnSpc>
                <a:spcPct val="100000"/>
              </a:lnSpc>
            </a:pPr>
            <a:endParaRPr lang="en-US" sz="1100" i="1" spc="-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Design parameters file</a:t>
            </a:r>
          </a:p>
          <a:p>
            <a:pPr>
              <a:lnSpc>
                <a:spcPct val="100000"/>
              </a:lnSpc>
            </a:pP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(e.g., betas/</a:t>
            </a:r>
            <a:r>
              <a:rPr lang="en-US" sz="1100" i="1" spc="-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SPM.mat</a:t>
            </a: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1000" b="0" i="1" strike="noStrike" spc="-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9" name="Conector angular 18">
            <a:extLst>
              <a:ext uri="{FF2B5EF4-FFF2-40B4-BE49-F238E27FC236}">
                <a16:creationId xmlns:a16="http://schemas.microsoft.com/office/drawing/2014/main" id="{CEB53EA0-F8A0-2F15-FD8F-DFBFC415A268}"/>
              </a:ext>
            </a:extLst>
          </p:cNvPr>
          <p:cNvCxnSpPr>
            <a:cxnSpLocks/>
            <a:endCxn id="26" idx="0"/>
          </p:cNvCxnSpPr>
          <p:nvPr/>
        </p:nvCxnSpPr>
        <p:spPr>
          <a:xfrm rot="5400000">
            <a:off x="2128289" y="2970341"/>
            <a:ext cx="597509" cy="10314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stomShape 7">
            <a:extLst>
              <a:ext uri="{FF2B5EF4-FFF2-40B4-BE49-F238E27FC236}">
                <a16:creationId xmlns:a16="http://schemas.microsoft.com/office/drawing/2014/main" id="{E34C36E2-D0B0-79A5-8520-C15ED1283BCC}"/>
              </a:ext>
            </a:extLst>
          </p:cNvPr>
          <p:cNvSpPr/>
          <p:nvPr/>
        </p:nvSpPr>
        <p:spPr>
          <a:xfrm>
            <a:off x="582151" y="664376"/>
            <a:ext cx="1666651" cy="395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 BOLD signal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4DFCEB8-0EDB-023E-D706-094B4376C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2" y="1059838"/>
            <a:ext cx="1565360" cy="16031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3" name="Picture 2" descr="Fig. 2.">
            <a:extLst>
              <a:ext uri="{FF2B5EF4-FFF2-40B4-BE49-F238E27FC236}">
                <a16:creationId xmlns:a16="http://schemas.microsoft.com/office/drawing/2014/main" id="{548BB198-2B34-4F73-0FE3-AEE1EC383A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9977" b="57718"/>
          <a:stretch/>
        </p:blipFill>
        <p:spPr bwMode="auto">
          <a:xfrm>
            <a:off x="8185120" y="1059838"/>
            <a:ext cx="1565360" cy="160318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3042054-3535-D1F7-A728-B44A817AE6CE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2248802" y="1861430"/>
            <a:ext cx="5936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stomShape 7">
            <a:extLst>
              <a:ext uri="{FF2B5EF4-FFF2-40B4-BE49-F238E27FC236}">
                <a16:creationId xmlns:a16="http://schemas.microsoft.com/office/drawing/2014/main" id="{444947AD-F996-0431-7263-2C410867D76C}"/>
              </a:ext>
            </a:extLst>
          </p:cNvPr>
          <p:cNvSpPr/>
          <p:nvPr/>
        </p:nvSpPr>
        <p:spPr>
          <a:xfrm>
            <a:off x="8125297" y="612877"/>
            <a:ext cx="1666651" cy="395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statistical map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CustomShape 7">
            <a:extLst>
              <a:ext uri="{FF2B5EF4-FFF2-40B4-BE49-F238E27FC236}">
                <a16:creationId xmlns:a16="http://schemas.microsoft.com/office/drawing/2014/main" id="{C8A27424-E8E7-E023-A745-479021751422}"/>
              </a:ext>
            </a:extLst>
          </p:cNvPr>
          <p:cNvSpPr/>
          <p:nvPr/>
        </p:nvSpPr>
        <p:spPr>
          <a:xfrm>
            <a:off x="2099767" y="2791858"/>
            <a:ext cx="1686018" cy="395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Turn BOLD signal into </a:t>
            </a:r>
            <a:r>
              <a:rPr lang="en-US" sz="14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betas (GLM)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CustomShape 7">
            <a:extLst>
              <a:ext uri="{FF2B5EF4-FFF2-40B4-BE49-F238E27FC236}">
                <a16:creationId xmlns:a16="http://schemas.microsoft.com/office/drawing/2014/main" id="{EB2A1280-0FD3-6AE4-FC3F-2E2B262FFCBD}"/>
              </a:ext>
            </a:extLst>
          </p:cNvPr>
          <p:cNvSpPr/>
          <p:nvPr/>
        </p:nvSpPr>
        <p:spPr>
          <a:xfrm>
            <a:off x="4127617" y="2769791"/>
            <a:ext cx="2122556" cy="395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Compute contrasts of interest (per participant)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CustomShape 7">
            <a:extLst>
              <a:ext uri="{FF2B5EF4-FFF2-40B4-BE49-F238E27FC236}">
                <a16:creationId xmlns:a16="http://schemas.microsoft.com/office/drawing/2014/main" id="{44A7D0C9-D307-BDF6-FFDF-E0E2A05255F1}"/>
              </a:ext>
            </a:extLst>
          </p:cNvPr>
          <p:cNvSpPr/>
          <p:nvPr/>
        </p:nvSpPr>
        <p:spPr>
          <a:xfrm>
            <a:off x="6592005" y="2769791"/>
            <a:ext cx="1686018" cy="395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Run group level analysis 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3EDB662C-FD07-AAD1-7417-3295F54372A1}"/>
              </a:ext>
            </a:extLst>
          </p:cNvPr>
          <p:cNvSpPr/>
          <p:nvPr/>
        </p:nvSpPr>
        <p:spPr>
          <a:xfrm>
            <a:off x="3325730" y="1763153"/>
            <a:ext cx="213645" cy="19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23D502DD-C9ED-80C7-7086-DE53B3ABE09F}"/>
              </a:ext>
            </a:extLst>
          </p:cNvPr>
          <p:cNvSpPr/>
          <p:nvPr/>
        </p:nvSpPr>
        <p:spPr>
          <a:xfrm>
            <a:off x="5069008" y="1767886"/>
            <a:ext cx="213645" cy="19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D405487C-2CB2-EC3C-38F0-2A6D0C2FCD20}"/>
              </a:ext>
            </a:extLst>
          </p:cNvPr>
          <p:cNvSpPr/>
          <p:nvPr/>
        </p:nvSpPr>
        <p:spPr>
          <a:xfrm>
            <a:off x="6739995" y="1763152"/>
            <a:ext cx="213645" cy="19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90CD008-F13F-7B6C-E933-9BDA2CEFF63B}"/>
              </a:ext>
            </a:extLst>
          </p:cNvPr>
          <p:cNvCxnSpPr>
            <a:stCxn id="41" idx="4"/>
            <a:endCxn id="36" idx="0"/>
          </p:cNvCxnSpPr>
          <p:nvPr/>
        </p:nvCxnSpPr>
        <p:spPr>
          <a:xfrm flipH="1">
            <a:off x="2942776" y="1959706"/>
            <a:ext cx="489777" cy="83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506185C-A22F-08DA-4AE3-289F8A3A435C}"/>
              </a:ext>
            </a:extLst>
          </p:cNvPr>
          <p:cNvCxnSpPr>
            <a:cxnSpLocks/>
            <a:stCxn id="44" idx="4"/>
            <a:endCxn id="39" idx="0"/>
          </p:cNvCxnSpPr>
          <p:nvPr/>
        </p:nvCxnSpPr>
        <p:spPr>
          <a:xfrm>
            <a:off x="5175831" y="1964439"/>
            <a:ext cx="13064" cy="805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8E1650B8-CA15-3542-327D-BA44BB44E1E5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>
            <a:off x="6846818" y="1959705"/>
            <a:ext cx="588196" cy="810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5223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71680" y="0"/>
            <a:ext cx="9178800" cy="73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Baskerville Old Face"/>
                <a:ea typeface="DejaVu Sans"/>
              </a:rPr>
              <a:t>Pipeline for </a:t>
            </a:r>
            <a:r>
              <a:rPr lang="en-US" sz="4000" b="0" u="sng" strike="noStrike" spc="-1" dirty="0">
                <a:solidFill>
                  <a:srgbClr val="000000"/>
                </a:solidFill>
                <a:latin typeface="Baskerville Old Face"/>
                <a:ea typeface="DejaVu Sans"/>
              </a:rPr>
              <a:t>Univariate</a:t>
            </a:r>
            <a:r>
              <a:rPr lang="en-US" sz="4000" b="0" strike="noStrike" spc="-1" dirty="0">
                <a:solidFill>
                  <a:srgbClr val="000000"/>
                </a:solidFill>
                <a:latin typeface="Baskerville Old Face"/>
                <a:ea typeface="DejaVu Sans"/>
              </a:rPr>
              <a:t> analysis of fMRI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4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5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7">
            <a:extLst>
              <a:ext uri="{FF2B5EF4-FFF2-40B4-BE49-F238E27FC236}">
                <a16:creationId xmlns:a16="http://schemas.microsoft.com/office/drawing/2014/main" id="{E2B8BC74-7DD2-45FD-B395-91FD20467943}"/>
              </a:ext>
            </a:extLst>
          </p:cNvPr>
          <p:cNvSpPr/>
          <p:nvPr/>
        </p:nvSpPr>
        <p:spPr>
          <a:xfrm>
            <a:off x="642205" y="3784829"/>
            <a:ext cx="2538208" cy="2513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u="sng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do I need?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Timing of events </a:t>
            </a:r>
          </a:p>
          <a:p>
            <a:pPr>
              <a:lnSpc>
                <a:spcPct val="100000"/>
              </a:lnSpc>
            </a:pP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(e.g., sub-001_task-stroop_events.mat)</a:t>
            </a:r>
          </a:p>
          <a:p>
            <a:pPr>
              <a:lnSpc>
                <a:spcPct val="100000"/>
              </a:lnSpc>
            </a:pPr>
            <a:endParaRPr lang="en-US" sz="1100" b="0" i="1" strike="noStrike" spc="-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Confounds regressors</a:t>
            </a:r>
          </a:p>
          <a:p>
            <a:pPr>
              <a:lnSpc>
                <a:spcPct val="100000"/>
              </a:lnSpc>
            </a:pP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(e.g., sub-*_desc-</a:t>
            </a:r>
            <a:r>
              <a:rPr lang="en-US" sz="1100" i="1" spc="-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confounds_SPM.txt</a:t>
            </a: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100" i="1" spc="-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400" u="sng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do I get?</a:t>
            </a: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Beta maps</a:t>
            </a:r>
          </a:p>
          <a:p>
            <a:pPr>
              <a:lnSpc>
                <a:spcPct val="100000"/>
              </a:lnSpc>
            </a:pP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(e.g., betas/beta_0001.nii)</a:t>
            </a:r>
          </a:p>
          <a:p>
            <a:pPr>
              <a:lnSpc>
                <a:spcPct val="100000"/>
              </a:lnSpc>
            </a:pPr>
            <a:endParaRPr lang="en-US" sz="1100" i="1" spc="-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Design parameters file</a:t>
            </a:r>
          </a:p>
          <a:p>
            <a:pPr>
              <a:lnSpc>
                <a:spcPct val="100000"/>
              </a:lnSpc>
            </a:pP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(e.g., betas/</a:t>
            </a:r>
            <a:r>
              <a:rPr lang="en-US" sz="1100" i="1" spc="-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SPM.mat</a:t>
            </a: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1000" b="0" i="1" strike="noStrike" spc="-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9" name="Conector angular 18">
            <a:extLst>
              <a:ext uri="{FF2B5EF4-FFF2-40B4-BE49-F238E27FC236}">
                <a16:creationId xmlns:a16="http://schemas.microsoft.com/office/drawing/2014/main" id="{CEB53EA0-F8A0-2F15-FD8F-DFBFC415A268}"/>
              </a:ext>
            </a:extLst>
          </p:cNvPr>
          <p:cNvCxnSpPr>
            <a:cxnSpLocks/>
            <a:endCxn id="26" idx="0"/>
          </p:cNvCxnSpPr>
          <p:nvPr/>
        </p:nvCxnSpPr>
        <p:spPr>
          <a:xfrm rot="5400000">
            <a:off x="2128289" y="2970341"/>
            <a:ext cx="597509" cy="10314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stomShape 7">
            <a:extLst>
              <a:ext uri="{FF2B5EF4-FFF2-40B4-BE49-F238E27FC236}">
                <a16:creationId xmlns:a16="http://schemas.microsoft.com/office/drawing/2014/main" id="{46BD5286-42C1-30AD-2E5E-224C5545C105}"/>
              </a:ext>
            </a:extLst>
          </p:cNvPr>
          <p:cNvSpPr/>
          <p:nvPr/>
        </p:nvSpPr>
        <p:spPr>
          <a:xfrm>
            <a:off x="3584327" y="3780560"/>
            <a:ext cx="2538208" cy="251341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u="sng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do I need?</a:t>
            </a: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Beta maps</a:t>
            </a:r>
          </a:p>
          <a:p>
            <a:pPr>
              <a:lnSpc>
                <a:spcPct val="100000"/>
              </a:lnSpc>
            </a:pP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(e.g., betas/beta_0001.nii)</a:t>
            </a:r>
          </a:p>
          <a:p>
            <a:pPr>
              <a:lnSpc>
                <a:spcPct val="100000"/>
              </a:lnSpc>
            </a:pPr>
            <a:endParaRPr lang="en-US" sz="1100" i="1" spc="-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Design parameters file</a:t>
            </a:r>
          </a:p>
          <a:p>
            <a:pPr>
              <a:lnSpc>
                <a:spcPct val="100000"/>
              </a:lnSpc>
            </a:pP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1100" i="1" spc="-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SPM.mat</a:t>
            </a: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1000" i="1" spc="-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endParaRPr lang="en-US" sz="1100" i="1" spc="-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400" u="sng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do I get?</a:t>
            </a: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Contrast maps</a:t>
            </a:r>
          </a:p>
          <a:p>
            <a:pPr>
              <a:lnSpc>
                <a:spcPct val="100000"/>
              </a:lnSpc>
            </a:pP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(e.g., betas/con_0001.nii)</a:t>
            </a:r>
          </a:p>
          <a:p>
            <a:pPr>
              <a:lnSpc>
                <a:spcPct val="100000"/>
              </a:lnSpc>
            </a:pPr>
            <a:endParaRPr lang="en-US" sz="1100" i="1" spc="-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T maps</a:t>
            </a:r>
          </a:p>
          <a:p>
            <a:pPr>
              <a:lnSpc>
                <a:spcPct val="100000"/>
              </a:lnSpc>
            </a:pP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(e.g., betas/spmT_0001.nii)</a:t>
            </a:r>
          </a:p>
        </p:txBody>
      </p:sp>
      <p:cxnSp>
        <p:nvCxnSpPr>
          <p:cNvPr id="38" name="Conector angular 37">
            <a:extLst>
              <a:ext uri="{FF2B5EF4-FFF2-40B4-BE49-F238E27FC236}">
                <a16:creationId xmlns:a16="http://schemas.microsoft.com/office/drawing/2014/main" id="{7D1C321E-5BB2-3351-ED23-B8659CF90D4B}"/>
              </a:ext>
            </a:extLst>
          </p:cNvPr>
          <p:cNvCxnSpPr>
            <a:cxnSpLocks/>
            <a:endCxn id="37" idx="0"/>
          </p:cNvCxnSpPr>
          <p:nvPr/>
        </p:nvCxnSpPr>
        <p:spPr>
          <a:xfrm rot="5400000">
            <a:off x="4713510" y="3305174"/>
            <a:ext cx="615307" cy="3354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>
            <a:extLst>
              <a:ext uri="{FF2B5EF4-FFF2-40B4-BE49-F238E27FC236}">
                <a16:creationId xmlns:a16="http://schemas.microsoft.com/office/drawing/2014/main" id="{4246077A-5857-5C11-9AB2-9BC185740744}"/>
              </a:ext>
            </a:extLst>
          </p:cNvPr>
          <p:cNvCxnSpPr>
            <a:cxnSpLocks/>
          </p:cNvCxnSpPr>
          <p:nvPr/>
        </p:nvCxnSpPr>
        <p:spPr>
          <a:xfrm flipV="1">
            <a:off x="2427006" y="4332717"/>
            <a:ext cx="1153680" cy="1119503"/>
          </a:xfrm>
          <a:prstGeom prst="bentConnector3">
            <a:avLst>
              <a:gd name="adj1" fmla="val 729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r 61">
            <a:extLst>
              <a:ext uri="{FF2B5EF4-FFF2-40B4-BE49-F238E27FC236}">
                <a16:creationId xmlns:a16="http://schemas.microsoft.com/office/drawing/2014/main" id="{85D7257E-46D1-A63C-1943-635906F91BA5}"/>
              </a:ext>
            </a:extLst>
          </p:cNvPr>
          <p:cNvCxnSpPr>
            <a:cxnSpLocks/>
          </p:cNvCxnSpPr>
          <p:nvPr/>
        </p:nvCxnSpPr>
        <p:spPr>
          <a:xfrm flipV="1">
            <a:off x="2425579" y="4784223"/>
            <a:ext cx="1153680" cy="1119503"/>
          </a:xfrm>
          <a:prstGeom prst="bentConnector3">
            <a:avLst>
              <a:gd name="adj1" fmla="val 618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stomShape 7">
            <a:extLst>
              <a:ext uri="{FF2B5EF4-FFF2-40B4-BE49-F238E27FC236}">
                <a16:creationId xmlns:a16="http://schemas.microsoft.com/office/drawing/2014/main" id="{10F64672-4A68-628E-85A0-8701152EFD83}"/>
              </a:ext>
            </a:extLst>
          </p:cNvPr>
          <p:cNvSpPr/>
          <p:nvPr/>
        </p:nvSpPr>
        <p:spPr>
          <a:xfrm>
            <a:off x="582151" y="664376"/>
            <a:ext cx="1666651" cy="395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 BOLD signal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8674A5E7-7BB9-219E-A56C-46BC4D653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2" y="1059838"/>
            <a:ext cx="1565360" cy="16031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9" name="Picture 2" descr="Fig. 2.">
            <a:extLst>
              <a:ext uri="{FF2B5EF4-FFF2-40B4-BE49-F238E27FC236}">
                <a16:creationId xmlns:a16="http://schemas.microsoft.com/office/drawing/2014/main" id="{F80D88F1-83AA-0608-C466-84B967DA0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9977" b="57718"/>
          <a:stretch/>
        </p:blipFill>
        <p:spPr bwMode="auto">
          <a:xfrm>
            <a:off x="8185120" y="1059838"/>
            <a:ext cx="1565360" cy="160318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2424C88-4BFE-5C35-B2CB-3823647AA450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2248802" y="1861430"/>
            <a:ext cx="5936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stomShape 7">
            <a:extLst>
              <a:ext uri="{FF2B5EF4-FFF2-40B4-BE49-F238E27FC236}">
                <a16:creationId xmlns:a16="http://schemas.microsoft.com/office/drawing/2014/main" id="{FA86BCA2-195B-0A14-AB04-F58346BCD5C9}"/>
              </a:ext>
            </a:extLst>
          </p:cNvPr>
          <p:cNvSpPr/>
          <p:nvPr/>
        </p:nvSpPr>
        <p:spPr>
          <a:xfrm>
            <a:off x="8125297" y="612877"/>
            <a:ext cx="1666651" cy="395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statistical map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CustomShape 7">
            <a:extLst>
              <a:ext uri="{FF2B5EF4-FFF2-40B4-BE49-F238E27FC236}">
                <a16:creationId xmlns:a16="http://schemas.microsoft.com/office/drawing/2014/main" id="{E381145C-1984-D93D-3E06-F2B36E13A7EF}"/>
              </a:ext>
            </a:extLst>
          </p:cNvPr>
          <p:cNvSpPr/>
          <p:nvPr/>
        </p:nvSpPr>
        <p:spPr>
          <a:xfrm>
            <a:off x="2099767" y="2791858"/>
            <a:ext cx="1686018" cy="395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Turn BOLD signal into </a:t>
            </a:r>
            <a:r>
              <a:rPr lang="en-US" sz="14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betas (GLM)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CustomShape 7">
            <a:extLst>
              <a:ext uri="{FF2B5EF4-FFF2-40B4-BE49-F238E27FC236}">
                <a16:creationId xmlns:a16="http://schemas.microsoft.com/office/drawing/2014/main" id="{97BB274F-8604-A79D-BE7B-52121380615D}"/>
              </a:ext>
            </a:extLst>
          </p:cNvPr>
          <p:cNvSpPr/>
          <p:nvPr/>
        </p:nvSpPr>
        <p:spPr>
          <a:xfrm>
            <a:off x="4127617" y="2769791"/>
            <a:ext cx="2122556" cy="395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Compute contrasts of interest (per participant)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CustomShape 7">
            <a:extLst>
              <a:ext uri="{FF2B5EF4-FFF2-40B4-BE49-F238E27FC236}">
                <a16:creationId xmlns:a16="http://schemas.microsoft.com/office/drawing/2014/main" id="{E5546BD1-75C7-90EE-A0BE-AF0274B145F3}"/>
              </a:ext>
            </a:extLst>
          </p:cNvPr>
          <p:cNvSpPr/>
          <p:nvPr/>
        </p:nvSpPr>
        <p:spPr>
          <a:xfrm>
            <a:off x="6592005" y="2769791"/>
            <a:ext cx="1686018" cy="395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Run group level analysis 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B3D5FED-B5BD-B18E-6B7F-F0DFD6E310AA}"/>
              </a:ext>
            </a:extLst>
          </p:cNvPr>
          <p:cNvSpPr/>
          <p:nvPr/>
        </p:nvSpPr>
        <p:spPr>
          <a:xfrm>
            <a:off x="3325730" y="1763153"/>
            <a:ext cx="213645" cy="19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37FD991-99EA-A5C0-32A0-E3CB84BC1820}"/>
              </a:ext>
            </a:extLst>
          </p:cNvPr>
          <p:cNvSpPr/>
          <p:nvPr/>
        </p:nvSpPr>
        <p:spPr>
          <a:xfrm>
            <a:off x="5069008" y="1767886"/>
            <a:ext cx="213645" cy="19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56B6E3CA-39FB-F458-6F81-964E9DD61152}"/>
              </a:ext>
            </a:extLst>
          </p:cNvPr>
          <p:cNvSpPr/>
          <p:nvPr/>
        </p:nvSpPr>
        <p:spPr>
          <a:xfrm>
            <a:off x="6739995" y="1763152"/>
            <a:ext cx="213645" cy="19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CAE3E0A-447F-D8F8-8C23-CA0D526498DF}"/>
              </a:ext>
            </a:extLst>
          </p:cNvPr>
          <p:cNvCxnSpPr>
            <a:stCxn id="35" idx="4"/>
            <a:endCxn id="32" idx="0"/>
          </p:cNvCxnSpPr>
          <p:nvPr/>
        </p:nvCxnSpPr>
        <p:spPr>
          <a:xfrm flipH="1">
            <a:off x="2942776" y="1959706"/>
            <a:ext cx="489777" cy="83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AEE73810-AD31-CE4F-DAD8-74C2698AA846}"/>
              </a:ext>
            </a:extLst>
          </p:cNvPr>
          <p:cNvCxnSpPr>
            <a:cxnSpLocks/>
            <a:stCxn id="36" idx="4"/>
            <a:endCxn id="33" idx="0"/>
          </p:cNvCxnSpPr>
          <p:nvPr/>
        </p:nvCxnSpPr>
        <p:spPr>
          <a:xfrm>
            <a:off x="5175831" y="1964439"/>
            <a:ext cx="13064" cy="805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26464AD-4E8D-E7B8-0DEA-BE1D0136DC32}"/>
              </a:ext>
            </a:extLst>
          </p:cNvPr>
          <p:cNvCxnSpPr>
            <a:cxnSpLocks/>
            <a:stCxn id="39" idx="4"/>
            <a:endCxn id="34" idx="0"/>
          </p:cNvCxnSpPr>
          <p:nvPr/>
        </p:nvCxnSpPr>
        <p:spPr>
          <a:xfrm>
            <a:off x="6846818" y="1959705"/>
            <a:ext cx="588196" cy="810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6198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71680" y="0"/>
            <a:ext cx="9178800" cy="73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Baskerville Old Face"/>
                <a:ea typeface="DejaVu Sans"/>
              </a:rPr>
              <a:t>Pipeline for </a:t>
            </a:r>
            <a:r>
              <a:rPr lang="en-US" sz="4000" b="0" u="sng" strike="noStrike" spc="-1" dirty="0">
                <a:solidFill>
                  <a:srgbClr val="000000"/>
                </a:solidFill>
                <a:latin typeface="Baskerville Old Face"/>
                <a:ea typeface="DejaVu Sans"/>
              </a:rPr>
              <a:t>Univariate</a:t>
            </a:r>
            <a:r>
              <a:rPr lang="en-US" sz="4000" b="0" strike="noStrike" spc="-1" dirty="0">
                <a:solidFill>
                  <a:srgbClr val="000000"/>
                </a:solidFill>
                <a:latin typeface="Baskerville Old Face"/>
                <a:ea typeface="DejaVu Sans"/>
              </a:rPr>
              <a:t> analysis of fMRI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4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5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7">
            <a:extLst>
              <a:ext uri="{FF2B5EF4-FFF2-40B4-BE49-F238E27FC236}">
                <a16:creationId xmlns:a16="http://schemas.microsoft.com/office/drawing/2014/main" id="{E2B8BC74-7DD2-45FD-B395-91FD20467943}"/>
              </a:ext>
            </a:extLst>
          </p:cNvPr>
          <p:cNvSpPr/>
          <p:nvPr/>
        </p:nvSpPr>
        <p:spPr>
          <a:xfrm>
            <a:off x="642205" y="3784829"/>
            <a:ext cx="2538208" cy="2513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u="sng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do I need?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Timing of events </a:t>
            </a:r>
          </a:p>
          <a:p>
            <a:pPr>
              <a:lnSpc>
                <a:spcPct val="100000"/>
              </a:lnSpc>
            </a:pP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(e.g., sub-001_task-stroop_events.mat)</a:t>
            </a:r>
          </a:p>
          <a:p>
            <a:pPr>
              <a:lnSpc>
                <a:spcPct val="100000"/>
              </a:lnSpc>
            </a:pPr>
            <a:endParaRPr lang="en-US" sz="1100" b="0" i="1" strike="noStrike" spc="-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Confounds regressors</a:t>
            </a:r>
          </a:p>
          <a:p>
            <a:pPr>
              <a:lnSpc>
                <a:spcPct val="100000"/>
              </a:lnSpc>
            </a:pP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(e.g., sub-*_desc-</a:t>
            </a:r>
            <a:r>
              <a:rPr lang="en-US" sz="1100" i="1" spc="-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confounds_SPM.txt</a:t>
            </a: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100" i="1" spc="-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400" u="sng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do I get?</a:t>
            </a: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Beta maps</a:t>
            </a:r>
          </a:p>
          <a:p>
            <a:pPr>
              <a:lnSpc>
                <a:spcPct val="100000"/>
              </a:lnSpc>
            </a:pP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(e.g., betas/beta_0001.nii)</a:t>
            </a:r>
          </a:p>
          <a:p>
            <a:pPr>
              <a:lnSpc>
                <a:spcPct val="100000"/>
              </a:lnSpc>
            </a:pPr>
            <a:endParaRPr lang="en-US" sz="1100" i="1" spc="-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Design parameters file</a:t>
            </a:r>
          </a:p>
          <a:p>
            <a:pPr>
              <a:lnSpc>
                <a:spcPct val="100000"/>
              </a:lnSpc>
            </a:pP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(e.g., betas/</a:t>
            </a:r>
            <a:r>
              <a:rPr lang="en-US" sz="1100" i="1" spc="-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SPM.mat</a:t>
            </a: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1000" b="0" i="1" strike="noStrike" spc="-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9" name="Conector angular 18">
            <a:extLst>
              <a:ext uri="{FF2B5EF4-FFF2-40B4-BE49-F238E27FC236}">
                <a16:creationId xmlns:a16="http://schemas.microsoft.com/office/drawing/2014/main" id="{CEB53EA0-F8A0-2F15-FD8F-DFBFC415A268}"/>
              </a:ext>
            </a:extLst>
          </p:cNvPr>
          <p:cNvCxnSpPr>
            <a:cxnSpLocks/>
            <a:endCxn id="26" idx="0"/>
          </p:cNvCxnSpPr>
          <p:nvPr/>
        </p:nvCxnSpPr>
        <p:spPr>
          <a:xfrm rot="5400000">
            <a:off x="2128289" y="2970341"/>
            <a:ext cx="597509" cy="10314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stomShape 7">
            <a:extLst>
              <a:ext uri="{FF2B5EF4-FFF2-40B4-BE49-F238E27FC236}">
                <a16:creationId xmlns:a16="http://schemas.microsoft.com/office/drawing/2014/main" id="{46BD5286-42C1-30AD-2E5E-224C5545C105}"/>
              </a:ext>
            </a:extLst>
          </p:cNvPr>
          <p:cNvSpPr/>
          <p:nvPr/>
        </p:nvSpPr>
        <p:spPr>
          <a:xfrm>
            <a:off x="3584327" y="3780560"/>
            <a:ext cx="2538208" cy="2513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u="sng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do I need?</a:t>
            </a: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Beta maps</a:t>
            </a:r>
          </a:p>
          <a:p>
            <a:pPr>
              <a:lnSpc>
                <a:spcPct val="100000"/>
              </a:lnSpc>
            </a:pP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(e.g., betas/beta_0001.nii)</a:t>
            </a:r>
          </a:p>
          <a:p>
            <a:pPr>
              <a:lnSpc>
                <a:spcPct val="100000"/>
              </a:lnSpc>
            </a:pPr>
            <a:endParaRPr lang="en-US" sz="1100" i="1" spc="-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Design parameters file</a:t>
            </a:r>
          </a:p>
          <a:p>
            <a:pPr>
              <a:lnSpc>
                <a:spcPct val="100000"/>
              </a:lnSpc>
            </a:pP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1100" i="1" spc="-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SPM.mat</a:t>
            </a: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1000" i="1" spc="-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endParaRPr lang="en-US" sz="1100" i="1" spc="-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400" u="sng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do I get?</a:t>
            </a: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Contrast maps</a:t>
            </a:r>
          </a:p>
          <a:p>
            <a:pPr>
              <a:lnSpc>
                <a:spcPct val="100000"/>
              </a:lnSpc>
            </a:pP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(e.g., betas/con_0001.nii)</a:t>
            </a:r>
          </a:p>
          <a:p>
            <a:pPr>
              <a:lnSpc>
                <a:spcPct val="100000"/>
              </a:lnSpc>
            </a:pPr>
            <a:endParaRPr lang="en-US" sz="1100" i="1" spc="-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T maps</a:t>
            </a:r>
          </a:p>
          <a:p>
            <a:pPr>
              <a:lnSpc>
                <a:spcPct val="100000"/>
              </a:lnSpc>
            </a:pP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(e.g., betas/spmT_0001.nii)</a:t>
            </a:r>
          </a:p>
        </p:txBody>
      </p:sp>
      <p:cxnSp>
        <p:nvCxnSpPr>
          <p:cNvPr id="38" name="Conector angular 37">
            <a:extLst>
              <a:ext uri="{FF2B5EF4-FFF2-40B4-BE49-F238E27FC236}">
                <a16:creationId xmlns:a16="http://schemas.microsoft.com/office/drawing/2014/main" id="{7D1C321E-5BB2-3351-ED23-B8659CF90D4B}"/>
              </a:ext>
            </a:extLst>
          </p:cNvPr>
          <p:cNvCxnSpPr>
            <a:cxnSpLocks/>
            <a:endCxn id="37" idx="0"/>
          </p:cNvCxnSpPr>
          <p:nvPr/>
        </p:nvCxnSpPr>
        <p:spPr>
          <a:xfrm rot="5400000">
            <a:off x="4713510" y="3305174"/>
            <a:ext cx="615307" cy="3354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stomShape 7">
            <a:extLst>
              <a:ext uri="{FF2B5EF4-FFF2-40B4-BE49-F238E27FC236}">
                <a16:creationId xmlns:a16="http://schemas.microsoft.com/office/drawing/2014/main" id="{2C083F59-76C9-DD44-11C9-5F6BA3FAB648}"/>
              </a:ext>
            </a:extLst>
          </p:cNvPr>
          <p:cNvSpPr/>
          <p:nvPr/>
        </p:nvSpPr>
        <p:spPr>
          <a:xfrm>
            <a:off x="6526449" y="3678150"/>
            <a:ext cx="3196592" cy="3038833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u="sng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do I need?</a:t>
            </a: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Contrast maps</a:t>
            </a:r>
          </a:p>
          <a:p>
            <a:pPr>
              <a:lnSpc>
                <a:spcPct val="100000"/>
              </a:lnSpc>
            </a:pP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(e.g., betas/con_0001.nii)</a:t>
            </a:r>
          </a:p>
          <a:p>
            <a:pPr>
              <a:lnSpc>
                <a:spcPct val="100000"/>
              </a:lnSpc>
            </a:pPr>
            <a:endParaRPr lang="en-US" sz="1100" i="1" spc="-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Design parameters file</a:t>
            </a:r>
          </a:p>
          <a:p>
            <a:pPr>
              <a:lnSpc>
                <a:spcPct val="100000"/>
              </a:lnSpc>
            </a:pP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1100" i="1" spc="-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SPM.mat</a:t>
            </a: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100" i="1" spc="-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400" u="sng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do I get?</a:t>
            </a: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Contrast maps</a:t>
            </a:r>
          </a:p>
          <a:p>
            <a:pPr>
              <a:lnSpc>
                <a:spcPct val="100000"/>
              </a:lnSpc>
            </a:pP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(e.g., </a:t>
            </a:r>
            <a:r>
              <a:rPr lang="en-US" sz="1100" i="1" spc="-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ouputs</a:t>
            </a: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sz="1100" i="1" spc="-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group_level</a:t>
            </a: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sz="1100" i="1" spc="-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inc</a:t>
            </a: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-con/ con_0001.nii)</a:t>
            </a:r>
          </a:p>
          <a:p>
            <a:pPr>
              <a:lnSpc>
                <a:spcPct val="100000"/>
              </a:lnSpc>
            </a:pPr>
            <a:endParaRPr lang="en-US" sz="1100" i="1" spc="-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T maps</a:t>
            </a:r>
          </a:p>
          <a:p>
            <a:pPr>
              <a:lnSpc>
                <a:spcPct val="100000"/>
              </a:lnSpc>
            </a:pP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(e.g., </a:t>
            </a:r>
            <a:r>
              <a:rPr lang="en-US" sz="1100" i="1" spc="-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ouputs</a:t>
            </a: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sz="1100" i="1" spc="-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group_level</a:t>
            </a: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sz="1100" i="1" spc="-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inc</a:t>
            </a: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-con/spmT_0001.nii)</a:t>
            </a:r>
          </a:p>
          <a:p>
            <a:pPr>
              <a:lnSpc>
                <a:spcPct val="100000"/>
              </a:lnSpc>
            </a:pPr>
            <a:endParaRPr lang="en-US" sz="1100" i="1" spc="-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Design parameters file (group level)</a:t>
            </a:r>
          </a:p>
          <a:p>
            <a:pPr>
              <a:lnSpc>
                <a:spcPct val="100000"/>
              </a:lnSpc>
            </a:pP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(e.g., </a:t>
            </a:r>
            <a:r>
              <a:rPr lang="en-US" sz="1100" i="1" spc="-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ouputs</a:t>
            </a: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sz="1100" i="1" spc="-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group_level</a:t>
            </a: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sz="1100" i="1" spc="-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inc</a:t>
            </a: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-con//</a:t>
            </a:r>
            <a:r>
              <a:rPr lang="en-US" sz="1100" i="1" spc="-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SPM.mat</a:t>
            </a:r>
            <a:r>
              <a:rPr lang="en-US" sz="1100" i="1" spc="-1" dirty="0">
                <a:solidFill>
                  <a:schemeClr val="tx2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1000" i="1" spc="-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endParaRPr lang="en-US" sz="1100" i="1" spc="-1" dirty="0">
              <a:solidFill>
                <a:schemeClr val="tx2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3" name="Conector angular 42">
            <a:extLst>
              <a:ext uri="{FF2B5EF4-FFF2-40B4-BE49-F238E27FC236}">
                <a16:creationId xmlns:a16="http://schemas.microsoft.com/office/drawing/2014/main" id="{51EE39BA-EA90-3FE7-EF8F-95C6522F45E0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7435013" y="3165253"/>
            <a:ext cx="689732" cy="5128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>
            <a:extLst>
              <a:ext uri="{FF2B5EF4-FFF2-40B4-BE49-F238E27FC236}">
                <a16:creationId xmlns:a16="http://schemas.microsoft.com/office/drawing/2014/main" id="{4246077A-5857-5C11-9AB2-9BC185740744}"/>
              </a:ext>
            </a:extLst>
          </p:cNvPr>
          <p:cNvCxnSpPr>
            <a:cxnSpLocks/>
          </p:cNvCxnSpPr>
          <p:nvPr/>
        </p:nvCxnSpPr>
        <p:spPr>
          <a:xfrm flipV="1">
            <a:off x="2427006" y="4332717"/>
            <a:ext cx="1153680" cy="1119503"/>
          </a:xfrm>
          <a:prstGeom prst="bentConnector3">
            <a:avLst>
              <a:gd name="adj1" fmla="val 729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r 61">
            <a:extLst>
              <a:ext uri="{FF2B5EF4-FFF2-40B4-BE49-F238E27FC236}">
                <a16:creationId xmlns:a16="http://schemas.microsoft.com/office/drawing/2014/main" id="{85D7257E-46D1-A63C-1943-635906F91BA5}"/>
              </a:ext>
            </a:extLst>
          </p:cNvPr>
          <p:cNvCxnSpPr>
            <a:cxnSpLocks/>
          </p:cNvCxnSpPr>
          <p:nvPr/>
        </p:nvCxnSpPr>
        <p:spPr>
          <a:xfrm flipV="1">
            <a:off x="2425579" y="4784223"/>
            <a:ext cx="1153680" cy="1119503"/>
          </a:xfrm>
          <a:prstGeom prst="bentConnector3">
            <a:avLst>
              <a:gd name="adj1" fmla="val 618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r 62">
            <a:extLst>
              <a:ext uri="{FF2B5EF4-FFF2-40B4-BE49-F238E27FC236}">
                <a16:creationId xmlns:a16="http://schemas.microsoft.com/office/drawing/2014/main" id="{DB999E2F-2E18-BF13-6C5C-8DDE94F23CD7}"/>
              </a:ext>
            </a:extLst>
          </p:cNvPr>
          <p:cNvCxnSpPr>
            <a:cxnSpLocks/>
          </p:cNvCxnSpPr>
          <p:nvPr/>
        </p:nvCxnSpPr>
        <p:spPr>
          <a:xfrm flipV="1">
            <a:off x="4990744" y="3965249"/>
            <a:ext cx="1544292" cy="1461333"/>
          </a:xfrm>
          <a:prstGeom prst="bentConnector3">
            <a:avLst>
              <a:gd name="adj1" fmla="val 721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>
            <a:extLst>
              <a:ext uri="{FF2B5EF4-FFF2-40B4-BE49-F238E27FC236}">
                <a16:creationId xmlns:a16="http://schemas.microsoft.com/office/drawing/2014/main" id="{8B0AB728-96FF-9E9E-BE86-9C44F7D898DB}"/>
              </a:ext>
            </a:extLst>
          </p:cNvPr>
          <p:cNvCxnSpPr>
            <a:cxnSpLocks/>
          </p:cNvCxnSpPr>
          <p:nvPr/>
        </p:nvCxnSpPr>
        <p:spPr>
          <a:xfrm flipV="1">
            <a:off x="5017809" y="4418176"/>
            <a:ext cx="1676748" cy="5042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stomShape 7">
            <a:extLst>
              <a:ext uri="{FF2B5EF4-FFF2-40B4-BE49-F238E27FC236}">
                <a16:creationId xmlns:a16="http://schemas.microsoft.com/office/drawing/2014/main" id="{30460D9F-0E2F-D427-A535-21CE2748ECEA}"/>
              </a:ext>
            </a:extLst>
          </p:cNvPr>
          <p:cNvSpPr/>
          <p:nvPr/>
        </p:nvSpPr>
        <p:spPr>
          <a:xfrm>
            <a:off x="582151" y="664376"/>
            <a:ext cx="1666651" cy="395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 BOLD signal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94F11EF1-EDEC-6B34-A54F-47F1667B4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2" y="1059838"/>
            <a:ext cx="1565360" cy="16031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3" name="Picture 2" descr="Fig. 2.">
            <a:extLst>
              <a:ext uri="{FF2B5EF4-FFF2-40B4-BE49-F238E27FC236}">
                <a16:creationId xmlns:a16="http://schemas.microsoft.com/office/drawing/2014/main" id="{BAC7E473-C2EB-3072-6F3F-3EC1F0C7A9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9977" b="57718"/>
          <a:stretch/>
        </p:blipFill>
        <p:spPr bwMode="auto">
          <a:xfrm>
            <a:off x="8185120" y="1059838"/>
            <a:ext cx="1565360" cy="1603184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978C45F-CCB4-F63F-E1F2-E3CED3CF8E13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2248802" y="1861430"/>
            <a:ext cx="5936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stomShape 7">
            <a:extLst>
              <a:ext uri="{FF2B5EF4-FFF2-40B4-BE49-F238E27FC236}">
                <a16:creationId xmlns:a16="http://schemas.microsoft.com/office/drawing/2014/main" id="{0EADFDB4-C72D-5AA4-EC29-B5FF722EDD9B}"/>
              </a:ext>
            </a:extLst>
          </p:cNvPr>
          <p:cNvSpPr/>
          <p:nvPr/>
        </p:nvSpPr>
        <p:spPr>
          <a:xfrm>
            <a:off x="8125297" y="612877"/>
            <a:ext cx="1666651" cy="395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statistical map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CustomShape 7">
            <a:extLst>
              <a:ext uri="{FF2B5EF4-FFF2-40B4-BE49-F238E27FC236}">
                <a16:creationId xmlns:a16="http://schemas.microsoft.com/office/drawing/2014/main" id="{3A89D338-0627-3342-2527-93C49AF77AF1}"/>
              </a:ext>
            </a:extLst>
          </p:cNvPr>
          <p:cNvSpPr/>
          <p:nvPr/>
        </p:nvSpPr>
        <p:spPr>
          <a:xfrm>
            <a:off x="2099767" y="2791858"/>
            <a:ext cx="1686018" cy="395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Turn BOLD signal into </a:t>
            </a:r>
            <a:r>
              <a:rPr lang="en-US" sz="14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betas (GLM)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CustomShape 7">
            <a:extLst>
              <a:ext uri="{FF2B5EF4-FFF2-40B4-BE49-F238E27FC236}">
                <a16:creationId xmlns:a16="http://schemas.microsoft.com/office/drawing/2014/main" id="{A888A1D4-0A37-58BC-E94D-60383B0402D9}"/>
              </a:ext>
            </a:extLst>
          </p:cNvPr>
          <p:cNvSpPr/>
          <p:nvPr/>
        </p:nvSpPr>
        <p:spPr>
          <a:xfrm>
            <a:off x="4127617" y="2769791"/>
            <a:ext cx="2122556" cy="395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Compute contrasts of interest (per participant)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CustomShape 7">
            <a:extLst>
              <a:ext uri="{FF2B5EF4-FFF2-40B4-BE49-F238E27FC236}">
                <a16:creationId xmlns:a16="http://schemas.microsoft.com/office/drawing/2014/main" id="{86C6D8F9-AE1A-F454-8272-B538FAFB518E}"/>
              </a:ext>
            </a:extLst>
          </p:cNvPr>
          <p:cNvSpPr/>
          <p:nvPr/>
        </p:nvSpPr>
        <p:spPr>
          <a:xfrm>
            <a:off x="6592005" y="2769791"/>
            <a:ext cx="1686018" cy="395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Run group level analysis 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316B9543-6FB0-78F0-41DE-C4B31E82EA86}"/>
              </a:ext>
            </a:extLst>
          </p:cNvPr>
          <p:cNvSpPr/>
          <p:nvPr/>
        </p:nvSpPr>
        <p:spPr>
          <a:xfrm>
            <a:off x="3325730" y="1763153"/>
            <a:ext cx="213645" cy="19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75A5064-116D-C850-02B9-CD1FB21FE7AE}"/>
              </a:ext>
            </a:extLst>
          </p:cNvPr>
          <p:cNvSpPr/>
          <p:nvPr/>
        </p:nvSpPr>
        <p:spPr>
          <a:xfrm>
            <a:off x="5069008" y="1767886"/>
            <a:ext cx="213645" cy="19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A3EABD08-716E-F2CE-837C-72B2E426537F}"/>
              </a:ext>
            </a:extLst>
          </p:cNvPr>
          <p:cNvSpPr/>
          <p:nvPr/>
        </p:nvSpPr>
        <p:spPr>
          <a:xfrm>
            <a:off x="6739995" y="1763152"/>
            <a:ext cx="213645" cy="19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C036BAF9-1C18-CDFC-853C-4E883F511BD7}"/>
              </a:ext>
            </a:extLst>
          </p:cNvPr>
          <p:cNvCxnSpPr>
            <a:stCxn id="41" idx="4"/>
            <a:endCxn id="36" idx="0"/>
          </p:cNvCxnSpPr>
          <p:nvPr/>
        </p:nvCxnSpPr>
        <p:spPr>
          <a:xfrm flipH="1">
            <a:off x="2942776" y="1959706"/>
            <a:ext cx="489777" cy="83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10A84181-8E54-7BED-2046-F2AEDA6AB9EA}"/>
              </a:ext>
            </a:extLst>
          </p:cNvPr>
          <p:cNvCxnSpPr>
            <a:cxnSpLocks/>
            <a:stCxn id="44" idx="4"/>
            <a:endCxn id="39" idx="0"/>
          </p:cNvCxnSpPr>
          <p:nvPr/>
        </p:nvCxnSpPr>
        <p:spPr>
          <a:xfrm>
            <a:off x="5175831" y="1964439"/>
            <a:ext cx="13064" cy="805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C06644F0-628A-2301-55E5-E5405F92D091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>
            <a:off x="6846818" y="1959705"/>
            <a:ext cx="588196" cy="810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8122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71680" y="0"/>
            <a:ext cx="9178800" cy="73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Baskerville Old Face"/>
                <a:ea typeface="DejaVu Sans"/>
              </a:rPr>
              <a:t>Pipeline for </a:t>
            </a:r>
            <a:r>
              <a:rPr lang="en-US" sz="4000" b="0" u="sng" strike="noStrike" spc="-1" dirty="0">
                <a:solidFill>
                  <a:srgbClr val="000000"/>
                </a:solidFill>
                <a:latin typeface="Baskerville Old Face"/>
                <a:ea typeface="DejaVu Sans"/>
              </a:rPr>
              <a:t>Univariate</a:t>
            </a:r>
            <a:r>
              <a:rPr lang="en-US" sz="4000" b="0" strike="noStrike" spc="-1" dirty="0">
                <a:solidFill>
                  <a:srgbClr val="000000"/>
                </a:solidFill>
                <a:latin typeface="Baskerville Old Face"/>
                <a:ea typeface="DejaVu Sans"/>
              </a:rPr>
              <a:t> analysis of fMRI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4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5"/>
          <p:cNvSpPr/>
          <p:nvPr/>
        </p:nvSpPr>
        <p:spPr>
          <a:xfrm>
            <a:off x="155520" y="-136440"/>
            <a:ext cx="28476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7">
            <a:extLst>
              <a:ext uri="{FF2B5EF4-FFF2-40B4-BE49-F238E27FC236}">
                <a16:creationId xmlns:a16="http://schemas.microsoft.com/office/drawing/2014/main" id="{30460D9F-0E2F-D427-A535-21CE2748ECEA}"/>
              </a:ext>
            </a:extLst>
          </p:cNvPr>
          <p:cNvSpPr/>
          <p:nvPr/>
        </p:nvSpPr>
        <p:spPr>
          <a:xfrm>
            <a:off x="582151" y="664376"/>
            <a:ext cx="1666651" cy="395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 BOLD signal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94F11EF1-EDEC-6B34-A54F-47F1667B4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2" y="1059838"/>
            <a:ext cx="1565360" cy="16031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3" name="Picture 2" descr="Fig. 2.">
            <a:extLst>
              <a:ext uri="{FF2B5EF4-FFF2-40B4-BE49-F238E27FC236}">
                <a16:creationId xmlns:a16="http://schemas.microsoft.com/office/drawing/2014/main" id="{BAC7E473-C2EB-3072-6F3F-3EC1F0C7A9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9977" b="57718"/>
          <a:stretch/>
        </p:blipFill>
        <p:spPr bwMode="auto">
          <a:xfrm>
            <a:off x="8185120" y="1059837"/>
            <a:ext cx="1565360" cy="1603185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978C45F-CCB4-F63F-E1F2-E3CED3CF8E13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2248802" y="1861430"/>
            <a:ext cx="5936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stomShape 7">
            <a:extLst>
              <a:ext uri="{FF2B5EF4-FFF2-40B4-BE49-F238E27FC236}">
                <a16:creationId xmlns:a16="http://schemas.microsoft.com/office/drawing/2014/main" id="{0EADFDB4-C72D-5AA4-EC29-B5FF722EDD9B}"/>
              </a:ext>
            </a:extLst>
          </p:cNvPr>
          <p:cNvSpPr/>
          <p:nvPr/>
        </p:nvSpPr>
        <p:spPr>
          <a:xfrm>
            <a:off x="8125297" y="612877"/>
            <a:ext cx="1666651" cy="395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statistical map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CustomShape 7">
            <a:extLst>
              <a:ext uri="{FF2B5EF4-FFF2-40B4-BE49-F238E27FC236}">
                <a16:creationId xmlns:a16="http://schemas.microsoft.com/office/drawing/2014/main" id="{3A89D338-0627-3342-2527-93C49AF77AF1}"/>
              </a:ext>
            </a:extLst>
          </p:cNvPr>
          <p:cNvSpPr/>
          <p:nvPr/>
        </p:nvSpPr>
        <p:spPr>
          <a:xfrm>
            <a:off x="623112" y="3785732"/>
            <a:ext cx="1686018" cy="18117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Where does the BOLD signal come from?</a:t>
            </a:r>
          </a:p>
          <a:p>
            <a:pPr algn="ctr">
              <a:lnSpc>
                <a:spcPct val="100000"/>
              </a:lnSpc>
            </a:pPr>
            <a:endParaRPr lang="en-US" sz="1400" spc="-1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types of MR images can be acquired?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316B9543-6FB0-78F0-41DE-C4B31E82EA86}"/>
              </a:ext>
            </a:extLst>
          </p:cNvPr>
          <p:cNvSpPr/>
          <p:nvPr/>
        </p:nvSpPr>
        <p:spPr>
          <a:xfrm>
            <a:off x="1359298" y="2608375"/>
            <a:ext cx="213645" cy="196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C036BAF9-1C18-CDFC-853C-4E883F511BD7}"/>
              </a:ext>
            </a:extLst>
          </p:cNvPr>
          <p:cNvCxnSpPr>
            <a:cxnSpLocks/>
            <a:stCxn id="41" idx="4"/>
            <a:endCxn id="36" idx="0"/>
          </p:cNvCxnSpPr>
          <p:nvPr/>
        </p:nvCxnSpPr>
        <p:spPr>
          <a:xfrm>
            <a:off x="1466121" y="2804928"/>
            <a:ext cx="0" cy="980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stomShape 7">
            <a:extLst>
              <a:ext uri="{FF2B5EF4-FFF2-40B4-BE49-F238E27FC236}">
                <a16:creationId xmlns:a16="http://schemas.microsoft.com/office/drawing/2014/main" id="{05331F0F-4D14-38A2-3D76-8B8A98965F27}"/>
              </a:ext>
            </a:extLst>
          </p:cNvPr>
          <p:cNvSpPr/>
          <p:nvPr/>
        </p:nvSpPr>
        <p:spPr>
          <a:xfrm>
            <a:off x="8125297" y="3785732"/>
            <a:ext cx="1686018" cy="18117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to threshold a statistical map? </a:t>
            </a:r>
          </a:p>
          <a:p>
            <a:pPr algn="ctr">
              <a:lnSpc>
                <a:spcPct val="100000"/>
              </a:lnSpc>
            </a:pPr>
            <a:endParaRPr lang="en-US" sz="1400" spc="-1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to interpret it</a:t>
            </a:r>
            <a:r>
              <a:rPr lang="en-US" sz="1400" b="0" strike="noStrike" spc="-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11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9DA6526-0296-95B8-E615-E29023A68660}"/>
              </a:ext>
            </a:extLst>
          </p:cNvPr>
          <p:cNvSpPr/>
          <p:nvPr/>
        </p:nvSpPr>
        <p:spPr>
          <a:xfrm>
            <a:off x="8861483" y="2608375"/>
            <a:ext cx="213645" cy="1965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6D1011B-D4B4-6D72-ED79-B01A15DD54FA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>
            <a:off x="8968306" y="2804928"/>
            <a:ext cx="0" cy="980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2412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16583</TotalTime>
  <Words>717</Words>
  <Application>Microsoft Macintosh PowerPoint</Application>
  <PresentationFormat>A4 (210 x 297 mm)</PresentationFormat>
  <Paragraphs>131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Baskerville Old Face</vt:lpstr>
      <vt:lpstr>Roboto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J Nueva</dc:creator>
  <dc:description/>
  <cp:lastModifiedBy>lwrpegcbsg@goetheuniversitaet.onmicrosoft.com</cp:lastModifiedBy>
  <cp:revision>432</cp:revision>
  <dcterms:modified xsi:type="dcterms:W3CDTF">2022-05-29T20:32:05Z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0x01010073C3545982F2424B85F781D81AF9EA40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A4 (210 x 297 mm)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20</vt:i4>
  </property>
</Properties>
</file>